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6"/>
  </p:notesMasterIdLst>
  <p:sldIdLst>
    <p:sldId id="271" r:id="rId6"/>
    <p:sldId id="263" r:id="rId7"/>
    <p:sldId id="272" r:id="rId8"/>
    <p:sldId id="266" r:id="rId9"/>
    <p:sldId id="273" r:id="rId10"/>
    <p:sldId id="274" r:id="rId11"/>
    <p:sldId id="275" r:id="rId12"/>
    <p:sldId id="276" r:id="rId13"/>
    <p:sldId id="277"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359"/>
    <a:srgbClr val="082163"/>
    <a:srgbClr val="002037"/>
    <a:srgbClr val="AE111C"/>
    <a:srgbClr val="1821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02" autoAdjust="0"/>
    <p:restoredTop sz="96405"/>
  </p:normalViewPr>
  <p:slideViewPr>
    <p:cSldViewPr snapToGrid="0">
      <p:cViewPr varScale="1">
        <p:scale>
          <a:sx n="122" d="100"/>
          <a:sy n="122" d="100"/>
        </p:scale>
        <p:origin x="8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ert Verheyden" userId="b3aebb99-dbf5-4785-8200-63d0adc17d76" providerId="ADAL" clId="{E019987A-3A4A-3D42-AF54-B682E71704D7}"/>
    <pc:docChg chg="modSld">
      <pc:chgData name="Geert Verheyden" userId="b3aebb99-dbf5-4785-8200-63d0adc17d76" providerId="ADAL" clId="{E019987A-3A4A-3D42-AF54-B682E71704D7}" dt="2023-05-23T18:02:31.326" v="30" actId="20577"/>
      <pc:docMkLst>
        <pc:docMk/>
      </pc:docMkLst>
      <pc:sldChg chg="modSp mod">
        <pc:chgData name="Geert Verheyden" userId="b3aebb99-dbf5-4785-8200-63d0adc17d76" providerId="ADAL" clId="{E019987A-3A4A-3D42-AF54-B682E71704D7}" dt="2023-05-18T05:07:52.648" v="1" actId="20577"/>
        <pc:sldMkLst>
          <pc:docMk/>
          <pc:sldMk cId="617040167" sldId="271"/>
        </pc:sldMkLst>
        <pc:spChg chg="mod">
          <ac:chgData name="Geert Verheyden" userId="b3aebb99-dbf5-4785-8200-63d0adc17d76" providerId="ADAL" clId="{E019987A-3A4A-3D42-AF54-B682E71704D7}" dt="2023-05-18T05:07:52.648" v="1" actId="20577"/>
          <ac:spMkLst>
            <pc:docMk/>
            <pc:sldMk cId="617040167" sldId="271"/>
            <ac:spMk id="4" creationId="{90F0D122-9B08-C348-ACB5-319E18D6FDE6}"/>
          </ac:spMkLst>
        </pc:spChg>
      </pc:sldChg>
      <pc:sldChg chg="modSp mod">
        <pc:chgData name="Geert Verheyden" userId="b3aebb99-dbf5-4785-8200-63d0adc17d76" providerId="ADAL" clId="{E019987A-3A4A-3D42-AF54-B682E71704D7}" dt="2023-05-23T18:02:31.326" v="30" actId="20577"/>
        <pc:sldMkLst>
          <pc:docMk/>
          <pc:sldMk cId="1592860877" sldId="274"/>
        </pc:sldMkLst>
        <pc:spChg chg="mod">
          <ac:chgData name="Geert Verheyden" userId="b3aebb99-dbf5-4785-8200-63d0adc17d76" providerId="ADAL" clId="{E019987A-3A4A-3D42-AF54-B682E71704D7}" dt="2023-05-23T18:02:25.396" v="24" actId="20577"/>
          <ac:spMkLst>
            <pc:docMk/>
            <pc:sldMk cId="1592860877" sldId="274"/>
            <ac:spMk id="3" creationId="{457C3F33-23AE-E684-C060-5BEC63E46DF9}"/>
          </ac:spMkLst>
        </pc:spChg>
        <pc:spChg chg="mod">
          <ac:chgData name="Geert Verheyden" userId="b3aebb99-dbf5-4785-8200-63d0adc17d76" providerId="ADAL" clId="{E019987A-3A4A-3D42-AF54-B682E71704D7}" dt="2023-05-23T18:02:31.326" v="30" actId="20577"/>
          <ac:spMkLst>
            <pc:docMk/>
            <pc:sldMk cId="1592860877" sldId="274"/>
            <ac:spMk id="4" creationId="{7802C453-45AA-18FF-5C33-D4BAEF3BD84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E190A-15C6-EC44-A529-4FCC10E2854B}" type="datetimeFigureOut">
              <a:rPr lang="de-DE" smtClean="0"/>
              <a:t>23.05.23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5FEFF-60FF-434E-8490-90E6B48EB88F}" type="slidenum">
              <a:rPr lang="de-DE" smtClean="0"/>
              <a:t>‹#›</a:t>
            </a:fld>
            <a:endParaRPr lang="de-DE"/>
          </a:p>
        </p:txBody>
      </p:sp>
    </p:spTree>
    <p:extLst>
      <p:ext uri="{BB962C8B-B14F-4D97-AF65-F5344CB8AC3E}">
        <p14:creationId xmlns:p14="http://schemas.microsoft.com/office/powerpoint/2010/main" val="3923195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74258" y="4748645"/>
            <a:ext cx="8532126" cy="1472046"/>
          </a:xfrm>
        </p:spPr>
        <p:txBody>
          <a:bodyPr>
            <a:normAutofit/>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 time, location etc.</a:t>
            </a:r>
          </a:p>
        </p:txBody>
      </p:sp>
      <p:sp>
        <p:nvSpPr>
          <p:cNvPr id="4" name="Date Placeholder 3"/>
          <p:cNvSpPr>
            <a:spLocks noGrp="1"/>
          </p:cNvSpPr>
          <p:nvPr>
            <p:ph type="dt" sz="half" idx="10"/>
          </p:nvPr>
        </p:nvSpPr>
        <p:spPr>
          <a:xfrm>
            <a:off x="11028406" y="6372825"/>
            <a:ext cx="27432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2752FB3E-B85F-40B3-98D0-A9CA57A82EAF}" type="datetimeFigureOut">
              <a:rPr lang="en-GB" smtClean="0"/>
              <a:pPr/>
              <a:t>23/05/2023</a:t>
            </a:fld>
            <a:endParaRPr lang="en-GB" dirty="0"/>
          </a:p>
        </p:txBody>
      </p:sp>
    </p:spTree>
    <p:extLst>
      <p:ext uri="{BB962C8B-B14F-4D97-AF65-F5344CB8AC3E}">
        <p14:creationId xmlns:p14="http://schemas.microsoft.com/office/powerpoint/2010/main" val="1557043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52FB3E-B85F-40B3-98D0-A9CA57A82EAF}"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2144362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52FB3E-B85F-40B3-98D0-A9CA57A82EAF}"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1375013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752FB3E-B85F-40B3-98D0-A9CA57A82EAF}" type="datetimeFigureOut">
              <a:rPr lang="en-GB" smtClean="0"/>
              <a:t>23/05/2023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1955522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74258" y="4748645"/>
            <a:ext cx="8532126" cy="1472046"/>
          </a:xfrm>
        </p:spPr>
        <p:txBody>
          <a:bodyPr>
            <a:normAutofit/>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 time, location etc.</a:t>
            </a:r>
          </a:p>
        </p:txBody>
      </p:sp>
      <p:sp>
        <p:nvSpPr>
          <p:cNvPr id="4" name="Date Placeholder 3"/>
          <p:cNvSpPr>
            <a:spLocks noGrp="1"/>
          </p:cNvSpPr>
          <p:nvPr>
            <p:ph type="dt" sz="half" idx="10"/>
          </p:nvPr>
        </p:nvSpPr>
        <p:spPr>
          <a:xfrm>
            <a:off x="11028406" y="6372825"/>
            <a:ext cx="27432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2752FB3E-B85F-40B3-98D0-A9CA57A82EAF}" type="datetimeFigureOut">
              <a:rPr lang="en-GB" smtClean="0"/>
              <a:pPr/>
              <a:t>23/05/2023</a:t>
            </a:fld>
            <a:endParaRPr lang="en-GB" dirty="0"/>
          </a:p>
        </p:txBody>
      </p:sp>
    </p:spTree>
    <p:extLst>
      <p:ext uri="{BB962C8B-B14F-4D97-AF65-F5344CB8AC3E}">
        <p14:creationId xmlns:p14="http://schemas.microsoft.com/office/powerpoint/2010/main" val="4057923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52FB3E-B85F-40B3-98D0-A9CA57A82EAF}"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385186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52FB3E-B85F-40B3-98D0-A9CA57A82EAF}"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1491242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52FB3E-B85F-40B3-98D0-A9CA57A82EAF}" type="datetimeFigureOut">
              <a:rPr lang="en-GB" smtClean="0"/>
              <a:t>23/05/2023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4105971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52FB3E-B85F-40B3-98D0-A9CA57A82EAF}" type="datetimeFigureOut">
              <a:rPr lang="en-GB" smtClean="0"/>
              <a:t>23/05/2023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2712014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52FB3E-B85F-40B3-98D0-A9CA57A82EAF}" type="datetimeFigureOut">
              <a:rPr lang="en-GB" smtClean="0"/>
              <a:t>23/05/2023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2056578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2FB3E-B85F-40B3-98D0-A9CA57A82EAF}" type="datetimeFigureOut">
              <a:rPr lang="en-GB" smtClean="0"/>
              <a:t>23/05/2023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2979702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52FB3E-B85F-40B3-98D0-A9CA57A82EAF}"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1528955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52FB3E-B85F-40B3-98D0-A9CA57A82EAF}" type="datetimeFigureOut">
              <a:rPr lang="en-GB" smtClean="0"/>
              <a:t>23/05/2023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319207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52FB3E-B85F-40B3-98D0-A9CA57A82EAF}" type="datetimeFigureOut">
              <a:rPr lang="en-GB" smtClean="0"/>
              <a:t>23/05/2023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857264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52FB3E-B85F-40B3-98D0-A9CA57A82EAF}"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420842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52FB3E-B85F-40B3-98D0-A9CA57A82EAF}"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186578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752FB3E-B85F-40B3-98D0-A9CA57A82EAF}" type="datetimeFigureOut">
              <a:rPr lang="en-GB" smtClean="0"/>
              <a:t>23/05/2023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3299759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52FB3E-B85F-40B3-98D0-A9CA57A82EAF}"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273125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52FB3E-B85F-40B3-98D0-A9CA57A82EAF}" type="datetimeFigureOut">
              <a:rPr lang="en-GB" smtClean="0"/>
              <a:t>23/05/2023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2044804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52FB3E-B85F-40B3-98D0-A9CA57A82EAF}" type="datetimeFigureOut">
              <a:rPr lang="en-GB" smtClean="0"/>
              <a:t>23/05/2023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2507675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52FB3E-B85F-40B3-98D0-A9CA57A82EAF}" type="datetimeFigureOut">
              <a:rPr lang="en-GB" smtClean="0"/>
              <a:t>23/05/2023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182552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2FB3E-B85F-40B3-98D0-A9CA57A82EAF}" type="datetimeFigureOut">
              <a:rPr lang="en-GB" smtClean="0"/>
              <a:t>23/05/2023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3708774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52FB3E-B85F-40B3-98D0-A9CA57A82EAF}" type="datetimeFigureOut">
              <a:rPr lang="en-GB" smtClean="0"/>
              <a:t>23/05/2023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2644696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52FB3E-B85F-40B3-98D0-A9CA57A82EAF}" type="datetimeFigureOut">
              <a:rPr lang="en-GB" smtClean="0"/>
              <a:t>23/05/2023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17F38C-7F39-436B-A048-1F6915B2A27D}" type="slidenum">
              <a:rPr lang="en-GB" smtClean="0"/>
              <a:t>‹#›</a:t>
            </a:fld>
            <a:endParaRPr lang="en-GB"/>
          </a:p>
        </p:txBody>
      </p:sp>
    </p:spTree>
    <p:extLst>
      <p:ext uri="{BB962C8B-B14F-4D97-AF65-F5344CB8AC3E}">
        <p14:creationId xmlns:p14="http://schemas.microsoft.com/office/powerpoint/2010/main" val="481144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963" y="365125"/>
            <a:ext cx="9821408" cy="74612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4963" y="1554956"/>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21980" y="6356350"/>
            <a:ext cx="1407695"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752FB3E-B85F-40B3-98D0-A9CA57A82EAF}" type="datetimeFigureOut">
              <a:rPr lang="en-GB" smtClean="0"/>
              <a:pPr/>
              <a:t>23/05/2023</a:t>
            </a:fld>
            <a:endParaRPr lang="en-GB" dirty="0"/>
          </a:p>
        </p:txBody>
      </p:sp>
      <p:sp>
        <p:nvSpPr>
          <p:cNvPr id="5" name="Footer Placeholder 4"/>
          <p:cNvSpPr>
            <a:spLocks noGrp="1"/>
          </p:cNvSpPr>
          <p:nvPr>
            <p:ph type="ftr" sz="quarter" idx="3"/>
          </p:nvPr>
        </p:nvSpPr>
        <p:spPr>
          <a:xfrm>
            <a:off x="2955235"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7265504" y="6356350"/>
            <a:ext cx="725557"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117F38C-7F39-436B-A048-1F6915B2A27D}" type="slidenum">
              <a:rPr lang="en-GB" smtClean="0"/>
              <a:pPr/>
              <a:t>‹#›</a:t>
            </a:fld>
            <a:endParaRPr lang="en-GB" dirty="0"/>
          </a:p>
        </p:txBody>
      </p:sp>
    </p:spTree>
    <p:extLst>
      <p:ext uri="{BB962C8B-B14F-4D97-AF65-F5344CB8AC3E}">
        <p14:creationId xmlns:p14="http://schemas.microsoft.com/office/powerpoint/2010/main" val="2356225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200" kern="1200" baseline="0">
          <a:solidFill>
            <a:srgbClr val="08216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963" y="365125"/>
            <a:ext cx="9821408" cy="74612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4963" y="1554956"/>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752FB3E-B85F-40B3-98D0-A9CA57A82EAF}" type="datetimeFigureOut">
              <a:rPr lang="en-GB" smtClean="0"/>
              <a:pPr/>
              <a:t>23/05/2023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117F38C-7F39-436B-A048-1F6915B2A27D}" type="slidenum">
              <a:rPr lang="en-GB" smtClean="0"/>
              <a:pPr/>
              <a:t>‹#›</a:t>
            </a:fld>
            <a:endParaRPr lang="en-GB" dirty="0"/>
          </a:p>
        </p:txBody>
      </p:sp>
    </p:spTree>
    <p:extLst>
      <p:ext uri="{BB962C8B-B14F-4D97-AF65-F5344CB8AC3E}">
        <p14:creationId xmlns:p14="http://schemas.microsoft.com/office/powerpoint/2010/main" val="8081593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3200" kern="1200" baseline="0">
          <a:solidFill>
            <a:srgbClr val="08216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image" Target="../media/image5.jpeg"/><Relationship Id="rId16"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197913BF-757F-264C-9416-09C897493023}"/>
              </a:ext>
            </a:extLst>
          </p:cNvPr>
          <p:cNvSpPr>
            <a:spLocks noGrp="1"/>
          </p:cNvSpPr>
          <p:nvPr>
            <p:ph type="subTitle" idx="1"/>
          </p:nvPr>
        </p:nvSpPr>
        <p:spPr>
          <a:xfrm>
            <a:off x="2574257" y="6192196"/>
            <a:ext cx="8532126" cy="412744"/>
          </a:xfrm>
        </p:spPr>
        <p:txBody>
          <a:bodyPr>
            <a:normAutofit lnSpcReduction="10000"/>
          </a:bodyPr>
          <a:lstStyle/>
          <a:p>
            <a:r>
              <a:rPr lang="de-DE" dirty="0"/>
              <a:t>ESOC Munich 25 May 2023</a:t>
            </a:r>
          </a:p>
        </p:txBody>
      </p:sp>
      <p:sp>
        <p:nvSpPr>
          <p:cNvPr id="4" name="Subtitle 2">
            <a:extLst>
              <a:ext uri="{FF2B5EF4-FFF2-40B4-BE49-F238E27FC236}">
                <a16:creationId xmlns:a16="http://schemas.microsoft.com/office/drawing/2014/main" id="{90F0D122-9B08-C348-ACB5-319E18D6FDE6}"/>
              </a:ext>
            </a:extLst>
          </p:cNvPr>
          <p:cNvSpPr txBox="1">
            <a:spLocks/>
          </p:cNvSpPr>
          <p:nvPr/>
        </p:nvSpPr>
        <p:spPr>
          <a:xfrm>
            <a:off x="2574257" y="2481943"/>
            <a:ext cx="9277317" cy="3326004"/>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300" b="1" i="0" baseline="0" dirty="0"/>
              <a:t>Motor rehabilitation after stroke:</a:t>
            </a:r>
          </a:p>
          <a:p>
            <a:r>
              <a:rPr lang="en-US" sz="2600" b="1" i="0" baseline="0" dirty="0"/>
              <a:t>ESO consensus-based definition and guiding framework</a:t>
            </a:r>
          </a:p>
          <a:p>
            <a:pPr fontAlgn="base">
              <a:lnSpc>
                <a:spcPct val="200000"/>
              </a:lnSpc>
            </a:pPr>
            <a:endParaRPr lang="en-US" sz="1700" dirty="0">
              <a:effectLst/>
              <a:ea typeface="Calibri" panose="020F0502020204030204" pitchFamily="34" charset="0"/>
            </a:endParaRPr>
          </a:p>
          <a:p>
            <a:pPr fontAlgn="base">
              <a:lnSpc>
                <a:spcPct val="200000"/>
              </a:lnSpc>
            </a:pPr>
            <a:r>
              <a:rPr lang="en-US" sz="1700" dirty="0">
                <a:effectLst/>
                <a:ea typeface="Calibri" panose="020F0502020204030204" pitchFamily="34" charset="0"/>
              </a:rPr>
              <a:t>Gert </a:t>
            </a:r>
            <a:r>
              <a:rPr lang="en-US" sz="1700" dirty="0" err="1">
                <a:effectLst/>
                <a:ea typeface="Calibri" panose="020F0502020204030204" pitchFamily="34" charset="0"/>
              </a:rPr>
              <a:t>Kwakkel</a:t>
            </a:r>
            <a:r>
              <a:rPr lang="en-US" sz="1700" dirty="0">
                <a:effectLst/>
                <a:ea typeface="Calibri" panose="020F0502020204030204" pitchFamily="34" charset="0"/>
              </a:rPr>
              <a:t>, Cathy Stinear, Bea Essers, Maria Munoz-</a:t>
            </a:r>
            <a:r>
              <a:rPr lang="en-US" sz="1700" dirty="0" err="1">
                <a:effectLst/>
                <a:ea typeface="Calibri" panose="020F0502020204030204" pitchFamily="34" charset="0"/>
              </a:rPr>
              <a:t>Novoa</a:t>
            </a:r>
            <a:r>
              <a:rPr lang="en-US" sz="1700" dirty="0">
                <a:effectLst/>
                <a:ea typeface="Calibri" panose="020F0502020204030204" pitchFamily="34" charset="0"/>
              </a:rPr>
              <a:t>, </a:t>
            </a:r>
            <a:r>
              <a:rPr lang="en-US" sz="1700" dirty="0" err="1">
                <a:effectLst/>
                <a:ea typeface="Calibri" panose="020F0502020204030204" pitchFamily="34" charset="0"/>
              </a:rPr>
              <a:t>Meret</a:t>
            </a:r>
            <a:r>
              <a:rPr lang="en-US" sz="1700" dirty="0">
                <a:effectLst/>
                <a:ea typeface="Calibri" panose="020F0502020204030204" pitchFamily="34" charset="0"/>
              </a:rPr>
              <a:t> </a:t>
            </a:r>
            <a:r>
              <a:rPr lang="en-US" sz="1700" dirty="0" err="1">
                <a:effectLst/>
                <a:ea typeface="Calibri" panose="020F0502020204030204" pitchFamily="34" charset="0"/>
              </a:rPr>
              <a:t>Branscheidt</a:t>
            </a:r>
            <a:r>
              <a:rPr lang="en-US" sz="1700" dirty="0">
                <a:effectLst/>
                <a:ea typeface="Calibri" panose="020F0502020204030204" pitchFamily="34" charset="0"/>
              </a:rPr>
              <a:t>, Rosa Cabanas-Valdés, </a:t>
            </a:r>
            <a:r>
              <a:rPr lang="en-US" sz="1700" dirty="0">
                <a:effectLst/>
                <a:ea typeface="Yu Mincho" panose="02020400000000000000" pitchFamily="18" charset="-128"/>
              </a:rPr>
              <a:t>Sandra </a:t>
            </a:r>
            <a:r>
              <a:rPr lang="en-US" sz="1700" dirty="0" err="1">
                <a:effectLst/>
                <a:ea typeface="Yu Mincho" panose="02020400000000000000" pitchFamily="18" charset="-128"/>
              </a:rPr>
              <a:t>Lakičević</a:t>
            </a:r>
            <a:r>
              <a:rPr lang="en-US" sz="1700" dirty="0">
                <a:effectLst/>
                <a:ea typeface="Calibri" panose="020F0502020204030204" pitchFamily="34" charset="0"/>
              </a:rPr>
              <a:t>, Sofia Lampropoulou, Andreas R. Luft, Philippe Marque,</a:t>
            </a:r>
            <a:r>
              <a:rPr lang="en-US" sz="1700" baseline="30000" dirty="0">
                <a:effectLst/>
                <a:ea typeface="Calibri" panose="020F0502020204030204" pitchFamily="34" charset="0"/>
              </a:rPr>
              <a:t> </a:t>
            </a:r>
            <a:r>
              <a:rPr lang="en-US" sz="1700" dirty="0">
                <a:effectLst/>
                <a:ea typeface="Calibri" panose="020F0502020204030204" pitchFamily="34" charset="0"/>
              </a:rPr>
              <a:t>Sarah A. Moore, John M. Solomon, Eva </a:t>
            </a:r>
            <a:r>
              <a:rPr lang="en-US" sz="1700" dirty="0" err="1">
                <a:effectLst/>
                <a:ea typeface="Calibri" panose="020F0502020204030204" pitchFamily="34" charset="0"/>
              </a:rPr>
              <a:t>Swinnen</a:t>
            </a:r>
            <a:r>
              <a:rPr lang="en-US" sz="1700" dirty="0">
                <a:effectLst/>
                <a:ea typeface="Calibri" panose="020F0502020204030204" pitchFamily="34" charset="0"/>
              </a:rPr>
              <a:t>, Andrea </a:t>
            </a:r>
            <a:r>
              <a:rPr lang="en-US" sz="1700" dirty="0" err="1">
                <a:effectLst/>
                <a:ea typeface="Calibri" panose="020F0502020204030204" pitchFamily="34" charset="0"/>
              </a:rPr>
              <a:t>Turolla</a:t>
            </a:r>
            <a:r>
              <a:rPr lang="en-US" sz="1700" dirty="0">
                <a:effectLst/>
                <a:ea typeface="Calibri" panose="020F0502020204030204" pitchFamily="34" charset="0"/>
              </a:rPr>
              <a:t>, Margit Alt Murphy, </a:t>
            </a:r>
            <a:r>
              <a:rPr lang="en-US" sz="1700" u="sng" dirty="0">
                <a:effectLst/>
                <a:ea typeface="Calibri" panose="020F0502020204030204" pitchFamily="34" charset="0"/>
              </a:rPr>
              <a:t>Geert Verheyden</a:t>
            </a:r>
            <a:endParaRPr lang="en-BE" sz="1700" u="sng" dirty="0">
              <a:effectLst/>
              <a:ea typeface="Calibri" panose="020F0502020204030204" pitchFamily="34" charset="0"/>
            </a:endParaRPr>
          </a:p>
        </p:txBody>
      </p:sp>
      <p:pic>
        <p:nvPicPr>
          <p:cNvPr id="8" name="Picture 7">
            <a:extLst>
              <a:ext uri="{FF2B5EF4-FFF2-40B4-BE49-F238E27FC236}">
                <a16:creationId xmlns:a16="http://schemas.microsoft.com/office/drawing/2014/main" id="{4F3BFB72-8A63-2F1F-0FE1-A26D43B79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81479"/>
            <a:ext cx="3533157" cy="1503471"/>
          </a:xfrm>
          <a:prstGeom prst="rect">
            <a:avLst/>
          </a:prstGeom>
        </p:spPr>
      </p:pic>
    </p:spTree>
    <p:extLst>
      <p:ext uri="{BB962C8B-B14F-4D97-AF65-F5344CB8AC3E}">
        <p14:creationId xmlns:p14="http://schemas.microsoft.com/office/powerpoint/2010/main" val="617040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a:extLst>
              <a:ext uri="{FF2B5EF4-FFF2-40B4-BE49-F238E27FC236}">
                <a16:creationId xmlns:a16="http://schemas.microsoft.com/office/drawing/2014/main" id="{9C70892D-46B2-1E5D-AD16-3501E233460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50558" y="637705"/>
            <a:ext cx="5506479" cy="4849456"/>
          </a:xfrm>
        </p:spPr>
      </p:pic>
      <p:sp>
        <p:nvSpPr>
          <p:cNvPr id="2" name="Title 1"/>
          <p:cNvSpPr>
            <a:spLocks noGrp="1"/>
          </p:cNvSpPr>
          <p:nvPr>
            <p:ph type="title"/>
          </p:nvPr>
        </p:nvSpPr>
        <p:spPr/>
        <p:txBody>
          <a:bodyPr/>
          <a:lstStyle/>
          <a:p>
            <a:r>
              <a:rPr lang="en-GB" dirty="0"/>
              <a:t>Conclusion</a:t>
            </a:r>
          </a:p>
        </p:txBody>
      </p:sp>
      <p:sp>
        <p:nvSpPr>
          <p:cNvPr id="10" name="Content Placeholder 9">
            <a:extLst>
              <a:ext uri="{FF2B5EF4-FFF2-40B4-BE49-F238E27FC236}">
                <a16:creationId xmlns:a16="http://schemas.microsoft.com/office/drawing/2014/main" id="{966862C8-F3EE-BF6B-EC49-8FAFB3BABF4F}"/>
              </a:ext>
            </a:extLst>
          </p:cNvPr>
          <p:cNvSpPr>
            <a:spLocks noGrp="1"/>
          </p:cNvSpPr>
          <p:nvPr>
            <p:ph sz="half" idx="1"/>
          </p:nvPr>
        </p:nvSpPr>
        <p:spPr/>
        <p:txBody>
          <a:bodyPr/>
          <a:lstStyle/>
          <a:p>
            <a:r>
              <a:rPr lang="en-BE" dirty="0"/>
              <a:t>First ESO consensus-based definition of motor rehabilitation after stroke</a:t>
            </a:r>
          </a:p>
          <a:p>
            <a:endParaRPr lang="en-BE" dirty="0"/>
          </a:p>
          <a:p>
            <a:r>
              <a:rPr lang="en-GB" dirty="0"/>
              <a:t>B</a:t>
            </a:r>
            <a:r>
              <a:rPr lang="en-BE" dirty="0"/>
              <a:t>asis for producing ESO motor rehabilitation guidelines</a:t>
            </a:r>
          </a:p>
        </p:txBody>
      </p:sp>
      <p:sp>
        <p:nvSpPr>
          <p:cNvPr id="5" name="Rechteck 4">
            <a:extLst>
              <a:ext uri="{FF2B5EF4-FFF2-40B4-BE49-F238E27FC236}">
                <a16:creationId xmlns:a16="http://schemas.microsoft.com/office/drawing/2014/main" id="{67F83942-A8E2-F745-BA07-9E475E0EC6FC}"/>
              </a:ext>
            </a:extLst>
          </p:cNvPr>
          <p:cNvSpPr>
            <a:spLocks/>
          </p:cNvSpPr>
          <p:nvPr/>
        </p:nvSpPr>
        <p:spPr>
          <a:xfrm>
            <a:off x="9766300" y="0"/>
            <a:ext cx="2425700"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15158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63" y="365125"/>
            <a:ext cx="9240837" cy="746126"/>
          </a:xfrm>
        </p:spPr>
        <p:txBody>
          <a:bodyPr/>
          <a:lstStyle/>
          <a:p>
            <a:r>
              <a:rPr lang="de-CH" dirty="0"/>
              <a:t>Disclosures</a:t>
            </a:r>
            <a:endParaRPr lang="en-GB" dirty="0"/>
          </a:p>
        </p:txBody>
      </p:sp>
      <p:sp>
        <p:nvSpPr>
          <p:cNvPr id="5" name="Rechteck 4">
            <a:extLst>
              <a:ext uri="{FF2B5EF4-FFF2-40B4-BE49-F238E27FC236}">
                <a16:creationId xmlns:a16="http://schemas.microsoft.com/office/drawing/2014/main" id="{67F83942-A8E2-F745-BA07-9E475E0EC6FC}"/>
              </a:ext>
            </a:extLst>
          </p:cNvPr>
          <p:cNvSpPr>
            <a:spLocks/>
          </p:cNvSpPr>
          <p:nvPr/>
        </p:nvSpPr>
        <p:spPr>
          <a:xfrm>
            <a:off x="9766300" y="0"/>
            <a:ext cx="2425700"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Inhaltsplatzhalter 8">
            <a:extLst>
              <a:ext uri="{FF2B5EF4-FFF2-40B4-BE49-F238E27FC236}">
                <a16:creationId xmlns:a16="http://schemas.microsoft.com/office/drawing/2014/main" id="{5E41AC1E-B772-6D44-A49E-E7DDCB8C1AB9}"/>
              </a:ext>
            </a:extLst>
          </p:cNvPr>
          <p:cNvSpPr>
            <a:spLocks noGrp="1"/>
          </p:cNvSpPr>
          <p:nvPr>
            <p:ph idx="1"/>
          </p:nvPr>
        </p:nvSpPr>
        <p:spPr>
          <a:xfrm>
            <a:off x="334962" y="1554956"/>
            <a:ext cx="11857037" cy="4351338"/>
          </a:xfrm>
        </p:spPr>
        <p:txBody>
          <a:bodyPr/>
          <a:lstStyle/>
          <a:p>
            <a:pPr marL="0" indent="0">
              <a:buNone/>
            </a:pPr>
            <a:r>
              <a:rPr lang="de-CH" dirty="0" err="1"/>
              <a:t>Intellectual</a:t>
            </a:r>
            <a:r>
              <a:rPr lang="de-CH" dirty="0"/>
              <a:t> Disclosures: None.</a:t>
            </a:r>
          </a:p>
          <a:p>
            <a:pPr marL="0" indent="0">
              <a:buNone/>
            </a:pPr>
            <a:endParaRPr lang="de-CH" dirty="0"/>
          </a:p>
          <a:p>
            <a:pPr marL="0" indent="0">
              <a:buNone/>
            </a:pPr>
            <a:endParaRPr lang="de-CH" dirty="0"/>
          </a:p>
          <a:p>
            <a:pPr marL="0" indent="0">
              <a:buNone/>
            </a:pPr>
            <a:endParaRPr lang="de-CH" dirty="0"/>
          </a:p>
          <a:p>
            <a:pPr marL="0" indent="0">
              <a:buNone/>
            </a:pPr>
            <a:r>
              <a:rPr lang="de-CH" dirty="0"/>
              <a:t>Financial Disclosures: None.</a:t>
            </a:r>
          </a:p>
          <a:p>
            <a:pPr marL="0" indent="0">
              <a:buNone/>
            </a:pPr>
            <a:r>
              <a:rPr lang="en-US" sz="1800" dirty="0">
                <a:effectLst/>
                <a:latin typeface="Calibri" panose="020F0502020204030204" pitchFamily="34" charset="0"/>
                <a:ea typeface="Calibri" panose="020F0502020204030204" pitchFamily="34" charset="0"/>
                <a:cs typeface="Calibri" panose="020F0502020204030204" pitchFamily="34" charset="0"/>
              </a:rPr>
              <a:t>This work received no specific grant from any funding agency in the public, commercial, or not-for-profit sectors.</a:t>
            </a:r>
            <a:endParaRPr lang="en-B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CH" dirty="0"/>
          </a:p>
          <a:p>
            <a:pPr marL="0" indent="0">
              <a:buNone/>
            </a:pPr>
            <a:endParaRPr lang="de-DE" dirty="0"/>
          </a:p>
        </p:txBody>
      </p:sp>
    </p:spTree>
    <p:extLst>
      <p:ext uri="{BB962C8B-B14F-4D97-AF65-F5344CB8AC3E}">
        <p14:creationId xmlns:p14="http://schemas.microsoft.com/office/powerpoint/2010/main" val="583356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63" y="79150"/>
            <a:ext cx="9240837" cy="568754"/>
          </a:xfrm>
        </p:spPr>
        <p:txBody>
          <a:bodyPr>
            <a:normAutofit/>
          </a:bodyPr>
          <a:lstStyle/>
          <a:p>
            <a:r>
              <a:rPr lang="en-GB"/>
              <a:t>Module Working Group Members</a:t>
            </a:r>
            <a:endParaRPr lang="en-GB" dirty="0"/>
          </a:p>
        </p:txBody>
      </p:sp>
      <p:sp>
        <p:nvSpPr>
          <p:cNvPr id="5" name="Rechteck 4">
            <a:extLst>
              <a:ext uri="{FF2B5EF4-FFF2-40B4-BE49-F238E27FC236}">
                <a16:creationId xmlns:a16="http://schemas.microsoft.com/office/drawing/2014/main" id="{67F83942-A8E2-F745-BA07-9E475E0EC6FC}"/>
              </a:ext>
            </a:extLst>
          </p:cNvPr>
          <p:cNvSpPr>
            <a:spLocks/>
          </p:cNvSpPr>
          <p:nvPr/>
        </p:nvSpPr>
        <p:spPr>
          <a:xfrm>
            <a:off x="9766300" y="0"/>
            <a:ext cx="2425700"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le 1"/>
          <p:cNvSpPr txBox="1">
            <a:spLocks/>
          </p:cNvSpPr>
          <p:nvPr/>
        </p:nvSpPr>
        <p:spPr>
          <a:xfrm>
            <a:off x="334963" y="-1173"/>
            <a:ext cx="9821408" cy="746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baseline="0">
                <a:solidFill>
                  <a:srgbClr val="082163"/>
                </a:solidFill>
                <a:latin typeface="Arial" panose="020B0604020202020204" pitchFamily="34" charset="0"/>
                <a:ea typeface="+mj-ea"/>
                <a:cs typeface="Arial" panose="020B0604020202020204" pitchFamily="34" charset="0"/>
              </a:defRPr>
            </a:lvl1pPr>
          </a:lstStyle>
          <a:p>
            <a:endParaRPr lang="en-GB" dirty="0"/>
          </a:p>
        </p:txBody>
      </p:sp>
      <p:sp>
        <p:nvSpPr>
          <p:cNvPr id="13" name="Content Placeholder 2"/>
          <p:cNvSpPr txBox="1">
            <a:spLocks/>
          </p:cNvSpPr>
          <p:nvPr/>
        </p:nvSpPr>
        <p:spPr>
          <a:xfrm>
            <a:off x="405211" y="2312929"/>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200" i="1" dirty="0">
                <a:solidFill>
                  <a:srgbClr val="0070C0"/>
                </a:solidFill>
              </a:rPr>
              <a:t>Verheyden Geert</a:t>
            </a:r>
          </a:p>
          <a:p>
            <a:pPr marL="0" indent="0">
              <a:lnSpc>
                <a:spcPct val="100000"/>
              </a:lnSpc>
              <a:spcBef>
                <a:spcPts val="0"/>
              </a:spcBef>
              <a:buFont typeface="Arial" panose="020B0604020202020204" pitchFamily="34" charset="0"/>
              <a:buNone/>
            </a:pPr>
            <a:r>
              <a:rPr lang="en-GB" sz="1200" i="1" dirty="0">
                <a:solidFill>
                  <a:srgbClr val="0070C0"/>
                </a:solidFill>
              </a:rPr>
              <a:t>Belgium</a:t>
            </a:r>
          </a:p>
          <a:p>
            <a:pPr marL="0" indent="0">
              <a:buFont typeface="Arial" panose="020B0604020202020204" pitchFamily="34" charset="0"/>
              <a:buNone/>
            </a:pPr>
            <a:endParaRPr lang="en-GB" sz="1200" i="1" dirty="0">
              <a:solidFill>
                <a:srgbClr val="0070C0"/>
              </a:solidFill>
            </a:endParaRPr>
          </a:p>
        </p:txBody>
      </p:sp>
      <p:sp>
        <p:nvSpPr>
          <p:cNvPr id="20" name="Content Placeholder 2"/>
          <p:cNvSpPr txBox="1">
            <a:spLocks/>
          </p:cNvSpPr>
          <p:nvPr/>
        </p:nvSpPr>
        <p:spPr>
          <a:xfrm>
            <a:off x="9891627" y="2205293"/>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200" i="1" dirty="0">
                <a:solidFill>
                  <a:srgbClr val="0070C0"/>
                </a:solidFill>
              </a:rPr>
              <a:t>Kwakkel Gert</a:t>
            </a:r>
          </a:p>
          <a:p>
            <a:pPr marL="0" indent="0">
              <a:lnSpc>
                <a:spcPct val="100000"/>
              </a:lnSpc>
              <a:spcBef>
                <a:spcPts val="0"/>
              </a:spcBef>
              <a:buFont typeface="Arial" panose="020B0604020202020204" pitchFamily="34" charset="0"/>
              <a:buNone/>
            </a:pPr>
            <a:r>
              <a:rPr lang="en-GB" sz="1200" i="1" dirty="0">
                <a:solidFill>
                  <a:srgbClr val="0070C0"/>
                </a:solidFill>
              </a:rPr>
              <a:t>Netherlands</a:t>
            </a:r>
          </a:p>
          <a:p>
            <a:pPr marL="0" indent="0">
              <a:buFont typeface="Arial" panose="020B0604020202020204" pitchFamily="34" charset="0"/>
              <a:buNone/>
            </a:pPr>
            <a:endParaRPr lang="en-GB" sz="1200" i="1" dirty="0">
              <a:solidFill>
                <a:srgbClr val="0070C0"/>
              </a:solidFill>
            </a:endParaRPr>
          </a:p>
        </p:txBody>
      </p:sp>
      <p:sp>
        <p:nvSpPr>
          <p:cNvPr id="21" name="Content Placeholder 2"/>
          <p:cNvSpPr txBox="1">
            <a:spLocks/>
          </p:cNvSpPr>
          <p:nvPr/>
        </p:nvSpPr>
        <p:spPr>
          <a:xfrm>
            <a:off x="2409803" y="2335630"/>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200" i="1" dirty="0">
                <a:solidFill>
                  <a:srgbClr val="0070C0"/>
                </a:solidFill>
              </a:rPr>
              <a:t>Alt Murphy Margit</a:t>
            </a:r>
            <a:br>
              <a:rPr lang="en-GB" sz="1200" i="1" dirty="0">
                <a:solidFill>
                  <a:srgbClr val="0070C0"/>
                </a:solidFill>
              </a:rPr>
            </a:br>
            <a:r>
              <a:rPr lang="en-GB" sz="1200" i="1" dirty="0">
                <a:solidFill>
                  <a:srgbClr val="0070C0"/>
                </a:solidFill>
              </a:rPr>
              <a:t>Sweden</a:t>
            </a:r>
          </a:p>
        </p:txBody>
      </p:sp>
      <p:sp>
        <p:nvSpPr>
          <p:cNvPr id="22" name="Content Placeholder 2"/>
          <p:cNvSpPr txBox="1">
            <a:spLocks/>
          </p:cNvSpPr>
          <p:nvPr/>
        </p:nvSpPr>
        <p:spPr>
          <a:xfrm>
            <a:off x="4491041" y="2295239"/>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200" i="1" dirty="0">
                <a:solidFill>
                  <a:srgbClr val="0070C0"/>
                </a:solidFill>
              </a:rPr>
              <a:t>Branscheidt Meret</a:t>
            </a:r>
          </a:p>
          <a:p>
            <a:pPr marL="0" indent="0">
              <a:lnSpc>
                <a:spcPct val="100000"/>
              </a:lnSpc>
              <a:spcBef>
                <a:spcPts val="0"/>
              </a:spcBef>
              <a:buFont typeface="Arial" panose="020B0604020202020204" pitchFamily="34" charset="0"/>
              <a:buNone/>
            </a:pPr>
            <a:r>
              <a:rPr lang="en-GB" sz="1200" i="1" dirty="0">
                <a:solidFill>
                  <a:srgbClr val="0070C0"/>
                </a:solidFill>
              </a:rPr>
              <a:t>Switzerland</a:t>
            </a:r>
          </a:p>
          <a:p>
            <a:pPr marL="0" indent="0">
              <a:buFont typeface="Arial" panose="020B0604020202020204" pitchFamily="34" charset="0"/>
              <a:buNone/>
            </a:pPr>
            <a:endParaRPr lang="en-GB" sz="1200" i="1" dirty="0">
              <a:solidFill>
                <a:srgbClr val="0070C0"/>
              </a:solidFill>
            </a:endParaRPr>
          </a:p>
        </p:txBody>
      </p:sp>
      <p:sp>
        <p:nvSpPr>
          <p:cNvPr id="23" name="Content Placeholder 2"/>
          <p:cNvSpPr txBox="1">
            <a:spLocks/>
          </p:cNvSpPr>
          <p:nvPr/>
        </p:nvSpPr>
        <p:spPr>
          <a:xfrm>
            <a:off x="6180565" y="2250470"/>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200" i="1" dirty="0">
                <a:solidFill>
                  <a:srgbClr val="0070C0"/>
                </a:solidFill>
              </a:rPr>
              <a:t>Cabanas-Valdés Rosa Spain</a:t>
            </a:r>
          </a:p>
          <a:p>
            <a:pPr marL="0" indent="0">
              <a:buFont typeface="Arial" panose="020B0604020202020204" pitchFamily="34" charset="0"/>
              <a:buNone/>
            </a:pPr>
            <a:endParaRPr lang="en-GB" sz="1200" i="1" dirty="0">
              <a:solidFill>
                <a:srgbClr val="0070C0"/>
              </a:solidFill>
            </a:endParaRPr>
          </a:p>
        </p:txBody>
      </p:sp>
      <p:sp>
        <p:nvSpPr>
          <p:cNvPr id="24" name="Content Placeholder 2"/>
          <p:cNvSpPr txBox="1">
            <a:spLocks/>
          </p:cNvSpPr>
          <p:nvPr/>
        </p:nvSpPr>
        <p:spPr>
          <a:xfrm>
            <a:off x="8110993" y="2246604"/>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200" i="1" dirty="0">
                <a:solidFill>
                  <a:srgbClr val="0070C0"/>
                </a:solidFill>
              </a:rPr>
              <a:t>Essers Bea</a:t>
            </a:r>
          </a:p>
          <a:p>
            <a:pPr marL="0" indent="0">
              <a:lnSpc>
                <a:spcPct val="100000"/>
              </a:lnSpc>
              <a:spcBef>
                <a:spcPts val="0"/>
              </a:spcBef>
              <a:buFont typeface="Arial" panose="020B0604020202020204" pitchFamily="34" charset="0"/>
              <a:buNone/>
            </a:pPr>
            <a:r>
              <a:rPr lang="en-GB" sz="1200" i="1" dirty="0">
                <a:solidFill>
                  <a:srgbClr val="0070C0"/>
                </a:solidFill>
              </a:rPr>
              <a:t>Belgium</a:t>
            </a:r>
          </a:p>
          <a:p>
            <a:pPr marL="0" indent="0">
              <a:buFont typeface="Arial" panose="020B0604020202020204" pitchFamily="34" charset="0"/>
              <a:buNone/>
            </a:pPr>
            <a:endParaRPr lang="en-GB" sz="1200" i="1" dirty="0">
              <a:solidFill>
                <a:srgbClr val="0070C0"/>
              </a:solidFill>
            </a:endParaRPr>
          </a:p>
        </p:txBody>
      </p:sp>
      <p:sp>
        <p:nvSpPr>
          <p:cNvPr id="25" name="Content Placeholder 2"/>
          <p:cNvSpPr txBox="1">
            <a:spLocks/>
          </p:cNvSpPr>
          <p:nvPr/>
        </p:nvSpPr>
        <p:spPr>
          <a:xfrm>
            <a:off x="417898" y="4248284"/>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200" i="1" dirty="0" err="1">
                <a:solidFill>
                  <a:srgbClr val="0070C0"/>
                </a:solidFill>
              </a:rPr>
              <a:t>Lakičević</a:t>
            </a:r>
            <a:r>
              <a:rPr lang="en-GB" sz="1200" i="1" dirty="0">
                <a:solidFill>
                  <a:srgbClr val="0070C0"/>
                </a:solidFill>
              </a:rPr>
              <a:t> Sandra</a:t>
            </a:r>
          </a:p>
          <a:p>
            <a:pPr marL="0" indent="0">
              <a:lnSpc>
                <a:spcPct val="100000"/>
              </a:lnSpc>
              <a:spcBef>
                <a:spcPts val="0"/>
              </a:spcBef>
              <a:buFont typeface="Arial" panose="020B0604020202020204" pitchFamily="34" charset="0"/>
              <a:buNone/>
            </a:pPr>
            <a:r>
              <a:rPr lang="en-GB" sz="1200" i="1" dirty="0">
                <a:solidFill>
                  <a:srgbClr val="0070C0"/>
                </a:solidFill>
              </a:rPr>
              <a:t>Bosnia &amp; Herzegovina</a:t>
            </a:r>
          </a:p>
          <a:p>
            <a:pPr marL="0" indent="0">
              <a:buFont typeface="Arial" panose="020B0604020202020204" pitchFamily="34" charset="0"/>
              <a:buNone/>
            </a:pPr>
            <a:endParaRPr lang="en-GB" sz="1200" i="1" dirty="0">
              <a:solidFill>
                <a:srgbClr val="0070C0"/>
              </a:solidFill>
            </a:endParaRPr>
          </a:p>
        </p:txBody>
      </p:sp>
      <p:sp>
        <p:nvSpPr>
          <p:cNvPr id="26" name="Content Placeholder 2"/>
          <p:cNvSpPr txBox="1">
            <a:spLocks/>
          </p:cNvSpPr>
          <p:nvPr/>
        </p:nvSpPr>
        <p:spPr>
          <a:xfrm>
            <a:off x="2408643" y="4182840"/>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200" i="1" dirty="0">
                <a:solidFill>
                  <a:srgbClr val="0070C0"/>
                </a:solidFill>
              </a:rPr>
              <a:t>Lampropoulou Sofia</a:t>
            </a:r>
          </a:p>
          <a:p>
            <a:pPr marL="0" indent="0">
              <a:lnSpc>
                <a:spcPct val="100000"/>
              </a:lnSpc>
              <a:spcBef>
                <a:spcPts val="0"/>
              </a:spcBef>
              <a:buFont typeface="Arial" panose="020B0604020202020204" pitchFamily="34" charset="0"/>
              <a:buNone/>
            </a:pPr>
            <a:r>
              <a:rPr lang="en-GB" sz="1200" i="1" dirty="0">
                <a:solidFill>
                  <a:srgbClr val="0070C0"/>
                </a:solidFill>
              </a:rPr>
              <a:t>Greece</a:t>
            </a:r>
          </a:p>
          <a:p>
            <a:pPr marL="0" indent="0">
              <a:buFont typeface="Arial" panose="020B0604020202020204" pitchFamily="34" charset="0"/>
              <a:buNone/>
            </a:pPr>
            <a:endParaRPr lang="en-GB" sz="1200" i="1" dirty="0">
              <a:solidFill>
                <a:srgbClr val="0070C0"/>
              </a:solidFill>
            </a:endParaRPr>
          </a:p>
        </p:txBody>
      </p:sp>
      <p:sp>
        <p:nvSpPr>
          <p:cNvPr id="27" name="Content Placeholder 2"/>
          <p:cNvSpPr txBox="1">
            <a:spLocks/>
          </p:cNvSpPr>
          <p:nvPr/>
        </p:nvSpPr>
        <p:spPr>
          <a:xfrm>
            <a:off x="4515897" y="4184418"/>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200" i="1" dirty="0">
                <a:solidFill>
                  <a:srgbClr val="0070C0"/>
                </a:solidFill>
              </a:rPr>
              <a:t>Luft Andreas</a:t>
            </a:r>
          </a:p>
          <a:p>
            <a:pPr marL="0" indent="0">
              <a:lnSpc>
                <a:spcPct val="100000"/>
              </a:lnSpc>
              <a:spcBef>
                <a:spcPts val="0"/>
              </a:spcBef>
              <a:buFont typeface="Arial" panose="020B0604020202020204" pitchFamily="34" charset="0"/>
              <a:buNone/>
            </a:pPr>
            <a:r>
              <a:rPr lang="en-GB" sz="1200" i="1" dirty="0">
                <a:solidFill>
                  <a:srgbClr val="0070C0"/>
                </a:solidFill>
              </a:rPr>
              <a:t>Switzerland</a:t>
            </a:r>
          </a:p>
          <a:p>
            <a:pPr marL="0" indent="0">
              <a:buFont typeface="Arial" panose="020B0604020202020204" pitchFamily="34" charset="0"/>
              <a:buNone/>
            </a:pPr>
            <a:endParaRPr lang="en-GB" sz="1200" i="1" dirty="0">
              <a:solidFill>
                <a:srgbClr val="0070C0"/>
              </a:solidFill>
            </a:endParaRPr>
          </a:p>
        </p:txBody>
      </p:sp>
      <p:sp>
        <p:nvSpPr>
          <p:cNvPr id="28" name="Content Placeholder 2"/>
          <p:cNvSpPr txBox="1">
            <a:spLocks/>
          </p:cNvSpPr>
          <p:nvPr/>
        </p:nvSpPr>
        <p:spPr>
          <a:xfrm>
            <a:off x="6379939" y="4184418"/>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200" i="1" dirty="0">
                <a:solidFill>
                  <a:srgbClr val="0070C0"/>
                </a:solidFill>
              </a:rPr>
              <a:t>Marque Philippe</a:t>
            </a:r>
          </a:p>
          <a:p>
            <a:pPr marL="0" indent="0">
              <a:lnSpc>
                <a:spcPct val="100000"/>
              </a:lnSpc>
              <a:spcBef>
                <a:spcPts val="0"/>
              </a:spcBef>
              <a:buFont typeface="Arial" panose="020B0604020202020204" pitchFamily="34" charset="0"/>
              <a:buNone/>
            </a:pPr>
            <a:r>
              <a:rPr lang="en-GB" sz="1200" i="1" dirty="0">
                <a:solidFill>
                  <a:srgbClr val="0070C0"/>
                </a:solidFill>
              </a:rPr>
              <a:t>France</a:t>
            </a:r>
          </a:p>
          <a:p>
            <a:pPr marL="0" indent="0">
              <a:buFont typeface="Arial" panose="020B0604020202020204" pitchFamily="34" charset="0"/>
              <a:buNone/>
            </a:pPr>
            <a:endParaRPr lang="en-GB" sz="1200" i="1" dirty="0">
              <a:solidFill>
                <a:srgbClr val="0070C0"/>
              </a:solidFill>
            </a:endParaRPr>
          </a:p>
        </p:txBody>
      </p:sp>
      <p:sp>
        <p:nvSpPr>
          <p:cNvPr id="32" name="Content Placeholder 2">
            <a:extLst>
              <a:ext uri="{FF2B5EF4-FFF2-40B4-BE49-F238E27FC236}">
                <a16:creationId xmlns:a16="http://schemas.microsoft.com/office/drawing/2014/main" id="{3ECFC222-484D-9741-7923-62C8CD09AEA5}"/>
              </a:ext>
            </a:extLst>
          </p:cNvPr>
          <p:cNvSpPr txBox="1">
            <a:spLocks/>
          </p:cNvSpPr>
          <p:nvPr/>
        </p:nvSpPr>
        <p:spPr>
          <a:xfrm>
            <a:off x="8135783" y="4221119"/>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200" i="1" dirty="0">
                <a:solidFill>
                  <a:srgbClr val="0070C0"/>
                </a:solidFill>
              </a:rPr>
              <a:t>Moore Sarah</a:t>
            </a:r>
          </a:p>
          <a:p>
            <a:pPr marL="0" indent="0">
              <a:lnSpc>
                <a:spcPct val="100000"/>
              </a:lnSpc>
              <a:spcBef>
                <a:spcPts val="0"/>
              </a:spcBef>
              <a:buFont typeface="Arial" panose="020B0604020202020204" pitchFamily="34" charset="0"/>
              <a:buNone/>
            </a:pPr>
            <a:r>
              <a:rPr lang="en-GB" sz="1200" i="1" dirty="0">
                <a:solidFill>
                  <a:srgbClr val="0070C0"/>
                </a:solidFill>
              </a:rPr>
              <a:t>UK</a:t>
            </a:r>
          </a:p>
          <a:p>
            <a:pPr marL="0" indent="0">
              <a:buFont typeface="Arial" panose="020B0604020202020204" pitchFamily="34" charset="0"/>
              <a:buNone/>
            </a:pPr>
            <a:endParaRPr lang="en-GB" sz="1200" i="1" dirty="0">
              <a:solidFill>
                <a:srgbClr val="0070C0"/>
              </a:solidFill>
            </a:endParaRPr>
          </a:p>
        </p:txBody>
      </p:sp>
      <p:sp>
        <p:nvSpPr>
          <p:cNvPr id="33" name="Content Placeholder 2">
            <a:extLst>
              <a:ext uri="{FF2B5EF4-FFF2-40B4-BE49-F238E27FC236}">
                <a16:creationId xmlns:a16="http://schemas.microsoft.com/office/drawing/2014/main" id="{911581FC-3DEC-442D-1123-C1E887E1BF7D}"/>
              </a:ext>
            </a:extLst>
          </p:cNvPr>
          <p:cNvSpPr txBox="1">
            <a:spLocks/>
          </p:cNvSpPr>
          <p:nvPr/>
        </p:nvSpPr>
        <p:spPr>
          <a:xfrm>
            <a:off x="417898" y="6104187"/>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200" i="1" dirty="0">
                <a:solidFill>
                  <a:srgbClr val="0070C0"/>
                </a:solidFill>
              </a:rPr>
              <a:t>Solomon John</a:t>
            </a:r>
          </a:p>
          <a:p>
            <a:pPr marL="0" indent="0">
              <a:lnSpc>
                <a:spcPct val="100000"/>
              </a:lnSpc>
              <a:spcBef>
                <a:spcPts val="0"/>
              </a:spcBef>
              <a:buFont typeface="Arial" panose="020B0604020202020204" pitchFamily="34" charset="0"/>
              <a:buNone/>
            </a:pPr>
            <a:r>
              <a:rPr lang="en-GB" sz="1200" i="1" dirty="0">
                <a:solidFill>
                  <a:srgbClr val="0070C0"/>
                </a:solidFill>
              </a:rPr>
              <a:t>India</a:t>
            </a:r>
          </a:p>
          <a:p>
            <a:pPr marL="0" indent="0">
              <a:buFont typeface="Arial" panose="020B0604020202020204" pitchFamily="34" charset="0"/>
              <a:buNone/>
            </a:pPr>
            <a:endParaRPr lang="en-GB" sz="1200" i="1" dirty="0">
              <a:solidFill>
                <a:srgbClr val="0070C0"/>
              </a:solidFill>
            </a:endParaRPr>
          </a:p>
        </p:txBody>
      </p:sp>
      <p:sp>
        <p:nvSpPr>
          <p:cNvPr id="34" name="Content Placeholder 2">
            <a:extLst>
              <a:ext uri="{FF2B5EF4-FFF2-40B4-BE49-F238E27FC236}">
                <a16:creationId xmlns:a16="http://schemas.microsoft.com/office/drawing/2014/main" id="{20654F87-2B10-20DC-C04F-5A80BE605AB5}"/>
              </a:ext>
            </a:extLst>
          </p:cNvPr>
          <p:cNvSpPr txBox="1">
            <a:spLocks/>
          </p:cNvSpPr>
          <p:nvPr/>
        </p:nvSpPr>
        <p:spPr>
          <a:xfrm>
            <a:off x="2409803" y="6124474"/>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200" i="1" dirty="0">
                <a:solidFill>
                  <a:srgbClr val="0070C0"/>
                </a:solidFill>
              </a:rPr>
              <a:t>Stinear Cathy</a:t>
            </a:r>
          </a:p>
          <a:p>
            <a:pPr marL="0" indent="0">
              <a:lnSpc>
                <a:spcPct val="100000"/>
              </a:lnSpc>
              <a:spcBef>
                <a:spcPts val="0"/>
              </a:spcBef>
              <a:buFont typeface="Arial" panose="020B0604020202020204" pitchFamily="34" charset="0"/>
              <a:buNone/>
            </a:pPr>
            <a:r>
              <a:rPr lang="en-GB" sz="1200" i="1" dirty="0">
                <a:solidFill>
                  <a:srgbClr val="0070C0"/>
                </a:solidFill>
              </a:rPr>
              <a:t>New Zealand</a:t>
            </a:r>
          </a:p>
          <a:p>
            <a:pPr marL="0" indent="0">
              <a:buFont typeface="Arial" panose="020B0604020202020204" pitchFamily="34" charset="0"/>
              <a:buNone/>
            </a:pPr>
            <a:endParaRPr lang="en-GB" sz="1200" i="1" dirty="0">
              <a:solidFill>
                <a:srgbClr val="0070C0"/>
              </a:solidFill>
            </a:endParaRPr>
          </a:p>
        </p:txBody>
      </p:sp>
      <p:sp>
        <p:nvSpPr>
          <p:cNvPr id="35" name="Content Placeholder 2">
            <a:extLst>
              <a:ext uri="{FF2B5EF4-FFF2-40B4-BE49-F238E27FC236}">
                <a16:creationId xmlns:a16="http://schemas.microsoft.com/office/drawing/2014/main" id="{9B334C19-2EBF-8553-D776-2F479419ED30}"/>
              </a:ext>
            </a:extLst>
          </p:cNvPr>
          <p:cNvSpPr txBox="1">
            <a:spLocks/>
          </p:cNvSpPr>
          <p:nvPr/>
        </p:nvSpPr>
        <p:spPr>
          <a:xfrm>
            <a:off x="4515897" y="6124474"/>
            <a:ext cx="2014752" cy="49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200" i="1" dirty="0" err="1">
                <a:solidFill>
                  <a:srgbClr val="0070C0"/>
                </a:solidFill>
              </a:rPr>
              <a:t>Swinnen</a:t>
            </a:r>
            <a:r>
              <a:rPr lang="en-GB" sz="1200" i="1" dirty="0">
                <a:solidFill>
                  <a:srgbClr val="0070C0"/>
                </a:solidFill>
              </a:rPr>
              <a:t> Eva</a:t>
            </a:r>
          </a:p>
          <a:p>
            <a:pPr marL="0" indent="0">
              <a:lnSpc>
                <a:spcPct val="100000"/>
              </a:lnSpc>
              <a:spcBef>
                <a:spcPts val="0"/>
              </a:spcBef>
              <a:buFont typeface="Arial" panose="020B0604020202020204" pitchFamily="34" charset="0"/>
              <a:buNone/>
            </a:pPr>
            <a:r>
              <a:rPr lang="en-GB" sz="1200" i="1" dirty="0">
                <a:solidFill>
                  <a:srgbClr val="0070C0"/>
                </a:solidFill>
              </a:rPr>
              <a:t>Belgium</a:t>
            </a:r>
          </a:p>
          <a:p>
            <a:pPr marL="0" indent="0">
              <a:buFont typeface="Arial" panose="020B0604020202020204" pitchFamily="34" charset="0"/>
              <a:buNone/>
            </a:pPr>
            <a:endParaRPr lang="en-GB" sz="1200" i="1" dirty="0">
              <a:solidFill>
                <a:srgbClr val="0070C0"/>
              </a:solidFill>
            </a:endParaRPr>
          </a:p>
        </p:txBody>
      </p:sp>
      <p:pic>
        <p:nvPicPr>
          <p:cNvPr id="31" name="Picture 30" descr="A person wearing glasses and a black shirt&#10;&#10;Description automatically generated with low confidence">
            <a:extLst>
              <a:ext uri="{FF2B5EF4-FFF2-40B4-BE49-F238E27FC236}">
                <a16:creationId xmlns:a16="http://schemas.microsoft.com/office/drawing/2014/main" id="{073C216C-944D-9359-1EC7-9ED1EF60BD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432" y="1114988"/>
            <a:ext cx="832587" cy="1248880"/>
          </a:xfrm>
          <a:prstGeom prst="rect">
            <a:avLst/>
          </a:prstGeom>
        </p:spPr>
      </p:pic>
      <p:pic>
        <p:nvPicPr>
          <p:cNvPr id="39" name="Picture 38" descr="A person with blonde hair and blue eyes&#10;&#10;Description automatically generated with low confidence">
            <a:extLst>
              <a:ext uri="{FF2B5EF4-FFF2-40B4-BE49-F238E27FC236}">
                <a16:creationId xmlns:a16="http://schemas.microsoft.com/office/drawing/2014/main" id="{6BC9124B-5DDE-7DC7-CE57-A4BA9D8F91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1046" y="1120769"/>
            <a:ext cx="1036647" cy="1171987"/>
          </a:xfrm>
          <a:prstGeom prst="rect">
            <a:avLst/>
          </a:prstGeom>
        </p:spPr>
      </p:pic>
      <p:pic>
        <p:nvPicPr>
          <p:cNvPr id="43" name="Picture 42" descr="A person in a suit&#10;&#10;Description automatically generated with low confidence">
            <a:extLst>
              <a:ext uri="{FF2B5EF4-FFF2-40B4-BE49-F238E27FC236}">
                <a16:creationId xmlns:a16="http://schemas.microsoft.com/office/drawing/2014/main" id="{FE9BF2EA-8D48-BCB3-343C-2404A19F99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0649" y="4868783"/>
            <a:ext cx="988709" cy="1204814"/>
          </a:xfrm>
          <a:prstGeom prst="rect">
            <a:avLst/>
          </a:prstGeom>
        </p:spPr>
      </p:pic>
      <p:pic>
        <p:nvPicPr>
          <p:cNvPr id="36" name="Picture 35" descr="A picture containing human face, person, person, forehead&#10;&#10;Description automatically generated">
            <a:extLst>
              <a:ext uri="{FF2B5EF4-FFF2-40B4-BE49-F238E27FC236}">
                <a16:creationId xmlns:a16="http://schemas.microsoft.com/office/drawing/2014/main" id="{4E1DBFEF-17D6-78E4-3E0B-88B978A637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447" y="1098270"/>
            <a:ext cx="1037983" cy="1207618"/>
          </a:xfrm>
          <a:prstGeom prst="rect">
            <a:avLst/>
          </a:prstGeom>
        </p:spPr>
      </p:pic>
      <p:pic>
        <p:nvPicPr>
          <p:cNvPr id="9" name="Picture 8" descr="A close-up of a person&#10;&#10;Description automatically generated">
            <a:extLst>
              <a:ext uri="{FF2B5EF4-FFF2-40B4-BE49-F238E27FC236}">
                <a16:creationId xmlns:a16="http://schemas.microsoft.com/office/drawing/2014/main" id="{C5A856B4-6AB4-BB62-4F58-A97F24CFFF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6864" y="1098270"/>
            <a:ext cx="851625" cy="1236479"/>
          </a:xfrm>
          <a:prstGeom prst="rect">
            <a:avLst/>
          </a:prstGeom>
        </p:spPr>
      </p:pic>
      <p:pic>
        <p:nvPicPr>
          <p:cNvPr id="11" name="Picture 10" descr="A person wearing glasses and a blue shirt&#10;&#10;Description automatically generated with low confidence">
            <a:extLst>
              <a:ext uri="{FF2B5EF4-FFF2-40B4-BE49-F238E27FC236}">
                <a16:creationId xmlns:a16="http://schemas.microsoft.com/office/drawing/2014/main" id="{5E04A089-4E9D-1FDB-24F7-FE6803B207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33451" y="4893639"/>
            <a:ext cx="895151" cy="1210548"/>
          </a:xfrm>
          <a:prstGeom prst="rect">
            <a:avLst/>
          </a:prstGeom>
        </p:spPr>
      </p:pic>
      <p:pic>
        <p:nvPicPr>
          <p:cNvPr id="8" name="Picture 7" descr="A close-up of a person smiling&#10;&#10;Description automatically generated">
            <a:extLst>
              <a:ext uri="{FF2B5EF4-FFF2-40B4-BE49-F238E27FC236}">
                <a16:creationId xmlns:a16="http://schemas.microsoft.com/office/drawing/2014/main" id="{CE7F0476-F7B9-D4EB-3DA6-0905D18150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4429699" y="5075109"/>
            <a:ext cx="1210547" cy="807032"/>
          </a:xfrm>
          <a:prstGeom prst="rect">
            <a:avLst/>
          </a:prstGeom>
        </p:spPr>
      </p:pic>
      <p:pic>
        <p:nvPicPr>
          <p:cNvPr id="7" name="Picture 6" descr="A person smiling for a selfie&#10;&#10;Description automatically generated with medium confidence">
            <a:extLst>
              <a:ext uri="{FF2B5EF4-FFF2-40B4-BE49-F238E27FC236}">
                <a16:creationId xmlns:a16="http://schemas.microsoft.com/office/drawing/2014/main" id="{147D4833-B011-6845-5399-740AD2918E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04192" y="3025374"/>
            <a:ext cx="1038926" cy="1165009"/>
          </a:xfrm>
          <a:prstGeom prst="rect">
            <a:avLst/>
          </a:prstGeom>
        </p:spPr>
      </p:pic>
      <p:sp>
        <p:nvSpPr>
          <p:cNvPr id="41" name="TextBox 40">
            <a:extLst>
              <a:ext uri="{FF2B5EF4-FFF2-40B4-BE49-F238E27FC236}">
                <a16:creationId xmlns:a16="http://schemas.microsoft.com/office/drawing/2014/main" id="{4C5306C7-F4F8-D5F5-A344-EF4BE9FD9542}"/>
              </a:ext>
            </a:extLst>
          </p:cNvPr>
          <p:cNvSpPr txBox="1"/>
          <p:nvPr/>
        </p:nvSpPr>
        <p:spPr>
          <a:xfrm>
            <a:off x="6446129" y="6083899"/>
            <a:ext cx="1727793" cy="738664"/>
          </a:xfrm>
          <a:prstGeom prst="rect">
            <a:avLst/>
          </a:prstGeom>
          <a:noFill/>
        </p:spPr>
        <p:txBody>
          <a:bodyPr wrap="square">
            <a:spAutoFit/>
          </a:bodyPr>
          <a:lstStyle/>
          <a:p>
            <a:pPr marL="0" indent="0">
              <a:lnSpc>
                <a:spcPct val="100000"/>
              </a:lnSpc>
              <a:spcBef>
                <a:spcPts val="0"/>
              </a:spcBef>
              <a:buFont typeface="Arial" panose="020B0604020202020204" pitchFamily="34" charset="0"/>
              <a:buNone/>
            </a:pPr>
            <a:r>
              <a:rPr lang="en-GB" sz="1200" i="1" dirty="0">
                <a:solidFill>
                  <a:srgbClr val="0070C0"/>
                </a:solidFill>
                <a:latin typeface="Arial" panose="020B0604020202020204" pitchFamily="34" charset="0"/>
                <a:cs typeface="Arial" panose="020B0604020202020204" pitchFamily="34" charset="0"/>
              </a:rPr>
              <a:t>Turolla Andrea</a:t>
            </a:r>
          </a:p>
          <a:p>
            <a:pPr marL="0" indent="0">
              <a:lnSpc>
                <a:spcPct val="100000"/>
              </a:lnSpc>
              <a:spcBef>
                <a:spcPts val="0"/>
              </a:spcBef>
              <a:buFont typeface="Arial" panose="020B0604020202020204" pitchFamily="34" charset="0"/>
              <a:buNone/>
            </a:pPr>
            <a:r>
              <a:rPr lang="en-GB" sz="1200" i="1" dirty="0">
                <a:solidFill>
                  <a:srgbClr val="0070C0"/>
                </a:solidFill>
                <a:latin typeface="Arial" panose="020B0604020202020204" pitchFamily="34" charset="0"/>
                <a:cs typeface="Arial" panose="020B0604020202020204" pitchFamily="34" charset="0"/>
              </a:rPr>
              <a:t>Italy</a:t>
            </a:r>
          </a:p>
          <a:p>
            <a:pPr marL="0" indent="0">
              <a:buFont typeface="Arial" panose="020B0604020202020204" pitchFamily="34" charset="0"/>
              <a:buNone/>
            </a:pPr>
            <a:endParaRPr lang="en-GB" sz="1800" i="1" dirty="0">
              <a:solidFill>
                <a:srgbClr val="0070C0"/>
              </a:solidFill>
            </a:endParaRPr>
          </a:p>
        </p:txBody>
      </p:sp>
      <p:sp>
        <p:nvSpPr>
          <p:cNvPr id="46" name="TextBox 45">
            <a:extLst>
              <a:ext uri="{FF2B5EF4-FFF2-40B4-BE49-F238E27FC236}">
                <a16:creationId xmlns:a16="http://schemas.microsoft.com/office/drawing/2014/main" id="{36B74A00-C5C4-58C7-2F7C-A4D6C0EC5618}"/>
              </a:ext>
            </a:extLst>
          </p:cNvPr>
          <p:cNvSpPr txBox="1"/>
          <p:nvPr/>
        </p:nvSpPr>
        <p:spPr>
          <a:xfrm>
            <a:off x="9891626" y="4179385"/>
            <a:ext cx="1776343" cy="461665"/>
          </a:xfrm>
          <a:prstGeom prst="rect">
            <a:avLst/>
          </a:prstGeom>
          <a:noFill/>
        </p:spPr>
        <p:txBody>
          <a:bodyPr wrap="square">
            <a:spAutoFit/>
          </a:bodyPr>
          <a:lstStyle/>
          <a:p>
            <a:pPr marL="0" indent="0">
              <a:lnSpc>
                <a:spcPct val="100000"/>
              </a:lnSpc>
              <a:spcBef>
                <a:spcPts val="0"/>
              </a:spcBef>
              <a:buFont typeface="Arial" panose="020B0604020202020204" pitchFamily="34" charset="0"/>
              <a:buNone/>
            </a:pPr>
            <a:r>
              <a:rPr lang="en-GB" sz="1200" i="1" dirty="0">
                <a:solidFill>
                  <a:srgbClr val="0070C0"/>
                </a:solidFill>
                <a:latin typeface="Arial" panose="020B0604020202020204" pitchFamily="34" charset="0"/>
                <a:cs typeface="Arial" panose="020B0604020202020204" pitchFamily="34" charset="0"/>
              </a:rPr>
              <a:t>Munoz-</a:t>
            </a:r>
            <a:r>
              <a:rPr lang="en-GB" sz="1200" i="1" dirty="0" err="1">
                <a:solidFill>
                  <a:srgbClr val="0070C0"/>
                </a:solidFill>
                <a:latin typeface="Arial" panose="020B0604020202020204" pitchFamily="34" charset="0"/>
                <a:cs typeface="Arial" panose="020B0604020202020204" pitchFamily="34" charset="0"/>
              </a:rPr>
              <a:t>Novoa</a:t>
            </a:r>
            <a:r>
              <a:rPr lang="en-GB" sz="1200" i="1" dirty="0">
                <a:solidFill>
                  <a:srgbClr val="0070C0"/>
                </a:solidFill>
                <a:latin typeface="Arial" panose="020B0604020202020204" pitchFamily="34" charset="0"/>
                <a:cs typeface="Arial" panose="020B0604020202020204" pitchFamily="34" charset="0"/>
              </a:rPr>
              <a:t> Maria</a:t>
            </a:r>
          </a:p>
          <a:p>
            <a:pPr marL="0" indent="0">
              <a:buFont typeface="Arial" panose="020B0604020202020204" pitchFamily="34" charset="0"/>
              <a:buNone/>
            </a:pPr>
            <a:r>
              <a:rPr lang="en-GB" sz="1200" i="1" dirty="0">
                <a:solidFill>
                  <a:srgbClr val="0070C0"/>
                </a:solidFill>
                <a:latin typeface="Arial" panose="020B0604020202020204" pitchFamily="34" charset="0"/>
                <a:cs typeface="Arial" panose="020B0604020202020204" pitchFamily="34" charset="0"/>
              </a:rPr>
              <a:t>Sweden</a:t>
            </a:r>
          </a:p>
        </p:txBody>
      </p:sp>
      <p:pic>
        <p:nvPicPr>
          <p:cNvPr id="10" name="Picture 9" descr="A person in a white coat&#10;&#10;Description automatically generated">
            <a:extLst>
              <a:ext uri="{FF2B5EF4-FFF2-40B4-BE49-F238E27FC236}">
                <a16:creationId xmlns:a16="http://schemas.microsoft.com/office/drawing/2014/main" id="{64FB4F97-AC0E-D004-36D9-ECBCFF3D309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1447" y="3025374"/>
            <a:ext cx="881907" cy="1210549"/>
          </a:xfrm>
          <a:prstGeom prst="rect">
            <a:avLst/>
          </a:prstGeom>
        </p:spPr>
      </p:pic>
      <p:pic>
        <p:nvPicPr>
          <p:cNvPr id="15" name="Picture 14" descr="A person with a mustache smiling&#10;&#10;Description automatically generated with low confidence">
            <a:extLst>
              <a:ext uri="{FF2B5EF4-FFF2-40B4-BE49-F238E27FC236}">
                <a16:creationId xmlns:a16="http://schemas.microsoft.com/office/drawing/2014/main" id="{413AA4E2-DB97-CF66-88A4-3BC62E9F469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1447" y="4873352"/>
            <a:ext cx="871881" cy="1210548"/>
          </a:xfrm>
          <a:prstGeom prst="rect">
            <a:avLst/>
          </a:prstGeom>
        </p:spPr>
      </p:pic>
      <p:pic>
        <p:nvPicPr>
          <p:cNvPr id="17" name="Picture 16" descr="A person in a suit and tie&#10;&#10;Description automatically generated">
            <a:extLst>
              <a:ext uri="{FF2B5EF4-FFF2-40B4-BE49-F238E27FC236}">
                <a16:creationId xmlns:a16="http://schemas.microsoft.com/office/drawing/2014/main" id="{5D025515-09E1-BCDC-5D76-9581813DFDF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86436" y="2984172"/>
            <a:ext cx="964618" cy="1195213"/>
          </a:xfrm>
          <a:prstGeom prst="rect">
            <a:avLst/>
          </a:prstGeom>
        </p:spPr>
      </p:pic>
      <p:pic>
        <p:nvPicPr>
          <p:cNvPr id="4" name="Picture 3" descr="A person in a pink shirt&#10;&#10;Description automatically generated with medium confidence">
            <a:extLst>
              <a:ext uri="{FF2B5EF4-FFF2-40B4-BE49-F238E27FC236}">
                <a16:creationId xmlns:a16="http://schemas.microsoft.com/office/drawing/2014/main" id="{F5EC8C20-9D3A-778D-9523-82137B19A4F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11648" y="2991597"/>
            <a:ext cx="1120765" cy="1198786"/>
          </a:xfrm>
          <a:prstGeom prst="rect">
            <a:avLst/>
          </a:prstGeom>
        </p:spPr>
      </p:pic>
      <p:pic>
        <p:nvPicPr>
          <p:cNvPr id="14" name="Picture 13" descr="A person wearing glasses and a blue shirt&#10;&#10;Description automatically generated with medium confidence">
            <a:extLst>
              <a:ext uri="{FF2B5EF4-FFF2-40B4-BE49-F238E27FC236}">
                <a16:creationId xmlns:a16="http://schemas.microsoft.com/office/drawing/2014/main" id="{E90C6033-8721-BC50-8DF1-E3D175BBA22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73922" y="2984171"/>
            <a:ext cx="1073733" cy="1257563"/>
          </a:xfrm>
          <a:prstGeom prst="rect">
            <a:avLst/>
          </a:prstGeom>
        </p:spPr>
      </p:pic>
      <p:pic>
        <p:nvPicPr>
          <p:cNvPr id="12" name="Picture 11" descr="A person with long hair&#10;&#10;Description automatically generated with medium confidence">
            <a:extLst>
              <a:ext uri="{FF2B5EF4-FFF2-40B4-BE49-F238E27FC236}">
                <a16:creationId xmlns:a16="http://schemas.microsoft.com/office/drawing/2014/main" id="{EED34DCF-6A97-03B5-19A9-550D8CA137F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188317" y="1102384"/>
            <a:ext cx="851625" cy="1174107"/>
          </a:xfrm>
          <a:prstGeom prst="rect">
            <a:avLst/>
          </a:prstGeom>
        </p:spPr>
      </p:pic>
      <p:pic>
        <p:nvPicPr>
          <p:cNvPr id="16" name="Picture 15" descr="A person in a suit and tie&#10;&#10;Description automatically generated with medium confidence">
            <a:extLst>
              <a:ext uri="{FF2B5EF4-FFF2-40B4-BE49-F238E27FC236}">
                <a16:creationId xmlns:a16="http://schemas.microsoft.com/office/drawing/2014/main" id="{A8153E9E-F1A9-44DD-8333-19C6B1A44C4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04192" y="1112590"/>
            <a:ext cx="766024" cy="1137880"/>
          </a:xfrm>
          <a:prstGeom prst="rect">
            <a:avLst/>
          </a:prstGeom>
        </p:spPr>
      </p:pic>
      <p:pic>
        <p:nvPicPr>
          <p:cNvPr id="18" name="Picture 17">
            <a:extLst>
              <a:ext uri="{FF2B5EF4-FFF2-40B4-BE49-F238E27FC236}">
                <a16:creationId xmlns:a16="http://schemas.microsoft.com/office/drawing/2014/main" id="{DFF57FEA-FC3C-2A21-C354-F5CB5415CAFB}"/>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9068" r="31465"/>
          <a:stretch/>
        </p:blipFill>
        <p:spPr>
          <a:xfrm>
            <a:off x="6446129" y="2979563"/>
            <a:ext cx="1016874" cy="1209464"/>
          </a:xfrm>
          <a:prstGeom prst="rect">
            <a:avLst/>
          </a:prstGeom>
        </p:spPr>
      </p:pic>
    </p:spTree>
    <p:extLst>
      <p:ext uri="{BB962C8B-B14F-4D97-AF65-F5344CB8AC3E}">
        <p14:creationId xmlns:p14="http://schemas.microsoft.com/office/powerpoint/2010/main" val="344844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63" y="365125"/>
            <a:ext cx="9240837" cy="746126"/>
          </a:xfrm>
        </p:spPr>
        <p:txBody>
          <a:bodyPr/>
          <a:lstStyle/>
          <a:p>
            <a:r>
              <a:rPr lang="de-CH" dirty="0"/>
              <a:t>ESO </a:t>
            </a:r>
            <a:r>
              <a:rPr lang="de-CH" dirty="0" err="1"/>
              <a:t>Stroke</a:t>
            </a:r>
            <a:r>
              <a:rPr lang="de-CH" dirty="0"/>
              <a:t> Action Plan </a:t>
            </a:r>
            <a:r>
              <a:rPr lang="de-CH" dirty="0" err="1"/>
              <a:t>for</a:t>
            </a:r>
            <a:r>
              <a:rPr lang="de-CH" dirty="0"/>
              <a:t> Europe</a:t>
            </a:r>
            <a:endParaRPr lang="en-GB" dirty="0"/>
          </a:p>
        </p:txBody>
      </p:sp>
      <p:sp>
        <p:nvSpPr>
          <p:cNvPr id="5" name="Rechteck 4">
            <a:extLst>
              <a:ext uri="{FF2B5EF4-FFF2-40B4-BE49-F238E27FC236}">
                <a16:creationId xmlns:a16="http://schemas.microsoft.com/office/drawing/2014/main" id="{67F83942-A8E2-F745-BA07-9E475E0EC6FC}"/>
              </a:ext>
            </a:extLst>
          </p:cNvPr>
          <p:cNvSpPr>
            <a:spLocks/>
          </p:cNvSpPr>
          <p:nvPr/>
        </p:nvSpPr>
        <p:spPr>
          <a:xfrm>
            <a:off x="9766300" y="0"/>
            <a:ext cx="2425700"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Inhaltsplatzhalter 8">
            <a:extLst>
              <a:ext uri="{FF2B5EF4-FFF2-40B4-BE49-F238E27FC236}">
                <a16:creationId xmlns:a16="http://schemas.microsoft.com/office/drawing/2014/main" id="{5E41AC1E-B772-6D44-A49E-E7DDCB8C1AB9}"/>
              </a:ext>
            </a:extLst>
          </p:cNvPr>
          <p:cNvSpPr>
            <a:spLocks noGrp="1"/>
          </p:cNvSpPr>
          <p:nvPr>
            <p:ph idx="1"/>
          </p:nvPr>
        </p:nvSpPr>
        <p:spPr/>
        <p:txBody>
          <a:bodyPr>
            <a:normAutofit lnSpcReduction="10000"/>
          </a:bodyPr>
          <a:lstStyle/>
          <a:p>
            <a:r>
              <a:rPr lang="de-CH" dirty="0"/>
              <a:t>30 </a:t>
            </a:r>
            <a:r>
              <a:rPr lang="de-CH" dirty="0" err="1"/>
              <a:t>targets</a:t>
            </a:r>
            <a:r>
              <a:rPr lang="de-CH" dirty="0"/>
              <a:t> and 72 </a:t>
            </a:r>
            <a:r>
              <a:rPr lang="de-CH" dirty="0" err="1"/>
              <a:t>research</a:t>
            </a:r>
            <a:r>
              <a:rPr lang="de-CH" dirty="0"/>
              <a:t> </a:t>
            </a:r>
            <a:r>
              <a:rPr lang="de-CH" dirty="0" err="1"/>
              <a:t>priorities</a:t>
            </a:r>
            <a:r>
              <a:rPr lang="de-CH" dirty="0"/>
              <a:t> </a:t>
            </a:r>
            <a:r>
              <a:rPr lang="de-CH" dirty="0" err="1"/>
              <a:t>within</a:t>
            </a:r>
            <a:r>
              <a:rPr lang="de-CH" dirty="0"/>
              <a:t> 7 </a:t>
            </a:r>
            <a:r>
              <a:rPr lang="de-CH" dirty="0" err="1"/>
              <a:t>domains</a:t>
            </a:r>
            <a:endParaRPr lang="de-CH" dirty="0"/>
          </a:p>
          <a:p>
            <a:r>
              <a:rPr lang="de-CH" dirty="0" err="1"/>
              <a:t>One</a:t>
            </a:r>
            <a:r>
              <a:rPr lang="de-CH" dirty="0"/>
              <a:t> </a:t>
            </a:r>
            <a:r>
              <a:rPr lang="de-CH" dirty="0" err="1"/>
              <a:t>domain</a:t>
            </a:r>
            <a:r>
              <a:rPr lang="de-CH" dirty="0"/>
              <a:t> </a:t>
            </a:r>
            <a:r>
              <a:rPr lang="de-CH" dirty="0" err="1"/>
              <a:t>targets</a:t>
            </a:r>
            <a:r>
              <a:rPr lang="de-CH" dirty="0"/>
              <a:t> </a:t>
            </a:r>
            <a:r>
              <a:rPr lang="de-CH" dirty="0" err="1"/>
              <a:t>stroke</a:t>
            </a:r>
            <a:r>
              <a:rPr lang="de-CH" dirty="0"/>
              <a:t> </a:t>
            </a:r>
            <a:r>
              <a:rPr lang="de-CH" dirty="0" err="1"/>
              <a:t>rehabilitation</a:t>
            </a:r>
            <a:r>
              <a:rPr lang="de-CH" dirty="0"/>
              <a:t> </a:t>
            </a:r>
            <a:r>
              <a:rPr lang="de-CH" dirty="0" err="1"/>
              <a:t>improving</a:t>
            </a:r>
            <a:r>
              <a:rPr lang="de-CH" dirty="0"/>
              <a:t> </a:t>
            </a:r>
            <a:r>
              <a:rPr lang="de-CH" dirty="0" err="1"/>
              <a:t>management</a:t>
            </a:r>
            <a:r>
              <a:rPr lang="de-CH" dirty="0"/>
              <a:t>, </a:t>
            </a:r>
            <a:r>
              <a:rPr lang="de-CH" dirty="0" err="1"/>
              <a:t>outcome</a:t>
            </a:r>
            <a:r>
              <a:rPr lang="de-CH" dirty="0"/>
              <a:t> and </a:t>
            </a:r>
            <a:r>
              <a:rPr lang="de-CH" dirty="0" err="1"/>
              <a:t>quality</a:t>
            </a:r>
            <a:r>
              <a:rPr lang="de-CH" dirty="0"/>
              <a:t> </a:t>
            </a:r>
            <a:r>
              <a:rPr lang="de-CH" dirty="0" err="1"/>
              <a:t>of</a:t>
            </a:r>
            <a:r>
              <a:rPr lang="de-CH" dirty="0"/>
              <a:t> </a:t>
            </a:r>
            <a:r>
              <a:rPr lang="de-CH" dirty="0" err="1"/>
              <a:t>life</a:t>
            </a:r>
            <a:endParaRPr lang="de-CH" dirty="0"/>
          </a:p>
          <a:p>
            <a:endParaRPr lang="de-CH" dirty="0"/>
          </a:p>
          <a:p>
            <a:r>
              <a:rPr lang="de-CH" dirty="0"/>
              <a:t>Rehabilitation </a:t>
            </a:r>
            <a:r>
              <a:rPr lang="de-CH" dirty="0" err="1"/>
              <a:t>defined</a:t>
            </a:r>
            <a:r>
              <a:rPr lang="de-CH" dirty="0"/>
              <a:t> </a:t>
            </a:r>
            <a:r>
              <a:rPr lang="de-CH" dirty="0" err="1"/>
              <a:t>as</a:t>
            </a:r>
            <a:r>
              <a:rPr lang="de-CH" dirty="0"/>
              <a:t> «a </a:t>
            </a:r>
            <a:r>
              <a:rPr lang="de-CH" dirty="0" err="1"/>
              <a:t>set</a:t>
            </a:r>
            <a:r>
              <a:rPr lang="de-CH" dirty="0"/>
              <a:t> </a:t>
            </a:r>
            <a:r>
              <a:rPr lang="de-CH" dirty="0" err="1"/>
              <a:t>of</a:t>
            </a:r>
            <a:r>
              <a:rPr lang="de-CH" dirty="0"/>
              <a:t> </a:t>
            </a:r>
            <a:r>
              <a:rPr lang="de-CH" dirty="0" err="1"/>
              <a:t>measures</a:t>
            </a:r>
            <a:r>
              <a:rPr lang="de-CH" dirty="0"/>
              <a:t> </a:t>
            </a:r>
            <a:r>
              <a:rPr lang="de-CH" dirty="0" err="1"/>
              <a:t>that</a:t>
            </a:r>
            <a:r>
              <a:rPr lang="de-CH" dirty="0"/>
              <a:t> </a:t>
            </a:r>
            <a:r>
              <a:rPr lang="de-CH" dirty="0" err="1"/>
              <a:t>assist</a:t>
            </a:r>
            <a:r>
              <a:rPr lang="de-CH" dirty="0"/>
              <a:t> </a:t>
            </a:r>
            <a:r>
              <a:rPr lang="de-CH" dirty="0" err="1"/>
              <a:t>individuals</a:t>
            </a:r>
            <a:r>
              <a:rPr lang="de-CH" dirty="0"/>
              <a:t>, </a:t>
            </a:r>
            <a:r>
              <a:rPr lang="de-CH" dirty="0" err="1"/>
              <a:t>who</a:t>
            </a:r>
            <a:r>
              <a:rPr lang="de-CH" dirty="0"/>
              <a:t> </a:t>
            </a:r>
            <a:r>
              <a:rPr lang="de-CH" dirty="0" err="1"/>
              <a:t>experience</a:t>
            </a:r>
            <a:r>
              <a:rPr lang="de-CH" dirty="0"/>
              <a:t> </a:t>
            </a:r>
            <a:r>
              <a:rPr lang="de-CH" dirty="0" err="1"/>
              <a:t>or</a:t>
            </a:r>
            <a:r>
              <a:rPr lang="de-CH" dirty="0"/>
              <a:t> </a:t>
            </a:r>
            <a:r>
              <a:rPr lang="de-CH" dirty="0" err="1"/>
              <a:t>are</a:t>
            </a:r>
            <a:r>
              <a:rPr lang="de-CH" dirty="0"/>
              <a:t> </a:t>
            </a:r>
            <a:r>
              <a:rPr lang="de-CH" dirty="0" err="1"/>
              <a:t>likely</a:t>
            </a:r>
            <a:r>
              <a:rPr lang="de-CH" dirty="0"/>
              <a:t> </a:t>
            </a:r>
            <a:r>
              <a:rPr lang="de-CH" dirty="0" err="1"/>
              <a:t>to</a:t>
            </a:r>
            <a:r>
              <a:rPr lang="de-CH" dirty="0"/>
              <a:t> </a:t>
            </a:r>
            <a:r>
              <a:rPr lang="de-CH" dirty="0" err="1"/>
              <a:t>experience</a:t>
            </a:r>
            <a:r>
              <a:rPr lang="de-CH" dirty="0"/>
              <a:t> </a:t>
            </a:r>
            <a:r>
              <a:rPr lang="de-CH" dirty="0" err="1"/>
              <a:t>disability</a:t>
            </a:r>
            <a:r>
              <a:rPr lang="de-CH" dirty="0"/>
              <a:t>, </a:t>
            </a:r>
            <a:r>
              <a:rPr lang="de-CH" dirty="0" err="1"/>
              <a:t>to</a:t>
            </a:r>
            <a:r>
              <a:rPr lang="de-CH" dirty="0"/>
              <a:t> </a:t>
            </a:r>
            <a:r>
              <a:rPr lang="de-CH" dirty="0" err="1"/>
              <a:t>achieve</a:t>
            </a:r>
            <a:r>
              <a:rPr lang="de-CH" dirty="0"/>
              <a:t> and </a:t>
            </a:r>
            <a:r>
              <a:rPr lang="de-CH" dirty="0" err="1"/>
              <a:t>maintain</a:t>
            </a:r>
            <a:r>
              <a:rPr lang="de-CH" dirty="0"/>
              <a:t> optimal </a:t>
            </a:r>
            <a:r>
              <a:rPr lang="de-CH" dirty="0" err="1"/>
              <a:t>functioning</a:t>
            </a:r>
            <a:r>
              <a:rPr lang="de-CH" dirty="0"/>
              <a:t> in </a:t>
            </a:r>
            <a:r>
              <a:rPr lang="de-CH" dirty="0" err="1"/>
              <a:t>interaction</a:t>
            </a:r>
            <a:r>
              <a:rPr lang="de-CH" dirty="0"/>
              <a:t> </a:t>
            </a:r>
            <a:r>
              <a:rPr lang="de-CH" dirty="0" err="1"/>
              <a:t>with</a:t>
            </a:r>
            <a:r>
              <a:rPr lang="de-CH" dirty="0"/>
              <a:t> </a:t>
            </a:r>
            <a:r>
              <a:rPr lang="de-CH" dirty="0" err="1"/>
              <a:t>their</a:t>
            </a:r>
            <a:r>
              <a:rPr lang="de-CH" dirty="0"/>
              <a:t> </a:t>
            </a:r>
            <a:r>
              <a:rPr lang="de-CH" dirty="0" err="1"/>
              <a:t>environment</a:t>
            </a:r>
            <a:r>
              <a:rPr lang="de-CH" dirty="0"/>
              <a:t>»</a:t>
            </a:r>
          </a:p>
          <a:p>
            <a:endParaRPr lang="de-CH" dirty="0"/>
          </a:p>
          <a:p>
            <a:r>
              <a:rPr lang="de-CH" dirty="0" err="1"/>
              <a:t>Specific</a:t>
            </a:r>
            <a:r>
              <a:rPr lang="de-CH" dirty="0"/>
              <a:t> </a:t>
            </a:r>
            <a:r>
              <a:rPr lang="de-CH" dirty="0" err="1"/>
              <a:t>principles</a:t>
            </a:r>
            <a:r>
              <a:rPr lang="de-CH" dirty="0"/>
              <a:t> </a:t>
            </a:r>
            <a:r>
              <a:rPr lang="de-CH" dirty="0" err="1"/>
              <a:t>of</a:t>
            </a:r>
            <a:r>
              <a:rPr lang="de-CH" dirty="0"/>
              <a:t> </a:t>
            </a:r>
            <a:r>
              <a:rPr lang="de-CH" dirty="0" err="1"/>
              <a:t>motor</a:t>
            </a:r>
            <a:r>
              <a:rPr lang="de-CH" dirty="0"/>
              <a:t> </a:t>
            </a:r>
            <a:r>
              <a:rPr lang="de-CH" dirty="0" err="1"/>
              <a:t>rehabilitation</a:t>
            </a:r>
            <a:r>
              <a:rPr lang="de-CH" dirty="0"/>
              <a:t> not </a:t>
            </a:r>
            <a:r>
              <a:rPr lang="de-CH" dirty="0" err="1"/>
              <a:t>addressed</a:t>
            </a:r>
            <a:endParaRPr lang="de-CH" dirty="0"/>
          </a:p>
          <a:p>
            <a:pPr marL="0" indent="0">
              <a:buNone/>
            </a:pPr>
            <a:endParaRPr lang="de-DE" dirty="0"/>
          </a:p>
        </p:txBody>
      </p:sp>
      <p:sp>
        <p:nvSpPr>
          <p:cNvPr id="3" name="TextBox 2">
            <a:extLst>
              <a:ext uri="{FF2B5EF4-FFF2-40B4-BE49-F238E27FC236}">
                <a16:creationId xmlns:a16="http://schemas.microsoft.com/office/drawing/2014/main" id="{33ED2D3A-956A-3DE0-A3F2-F5A0243BE4EE}"/>
              </a:ext>
            </a:extLst>
          </p:cNvPr>
          <p:cNvSpPr txBox="1"/>
          <p:nvPr/>
        </p:nvSpPr>
        <p:spPr>
          <a:xfrm>
            <a:off x="334963" y="6123543"/>
            <a:ext cx="4322978" cy="369332"/>
          </a:xfrm>
          <a:prstGeom prst="rect">
            <a:avLst/>
          </a:prstGeom>
          <a:noFill/>
        </p:spPr>
        <p:txBody>
          <a:bodyPr wrap="none" rtlCol="0">
            <a:spAutoFit/>
          </a:bodyPr>
          <a:lstStyle/>
          <a:p>
            <a:r>
              <a:rPr lang="en-BE" dirty="0">
                <a:solidFill>
                  <a:srgbClr val="082163"/>
                </a:solidFill>
              </a:rPr>
              <a:t>Norrving et al. Eur Stroke J 2018; WHO 2011</a:t>
            </a:r>
          </a:p>
        </p:txBody>
      </p:sp>
    </p:spTree>
    <p:extLst>
      <p:ext uri="{BB962C8B-B14F-4D97-AF65-F5344CB8AC3E}">
        <p14:creationId xmlns:p14="http://schemas.microsoft.com/office/powerpoint/2010/main" val="118923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8D3B-964D-B207-F9C6-A1A9F0C8BD61}"/>
              </a:ext>
            </a:extLst>
          </p:cNvPr>
          <p:cNvSpPr>
            <a:spLocks noGrp="1"/>
          </p:cNvSpPr>
          <p:nvPr>
            <p:ph type="title"/>
          </p:nvPr>
        </p:nvSpPr>
        <p:spPr/>
        <p:txBody>
          <a:bodyPr/>
          <a:lstStyle/>
          <a:p>
            <a:r>
              <a:rPr lang="en-BE" dirty="0"/>
              <a:t>Aim</a:t>
            </a:r>
          </a:p>
        </p:txBody>
      </p:sp>
      <p:sp>
        <p:nvSpPr>
          <p:cNvPr id="3" name="Content Placeholder 2">
            <a:extLst>
              <a:ext uri="{FF2B5EF4-FFF2-40B4-BE49-F238E27FC236}">
                <a16:creationId xmlns:a16="http://schemas.microsoft.com/office/drawing/2014/main" id="{457C3F33-23AE-E684-C060-5BEC63E46DF9}"/>
              </a:ext>
            </a:extLst>
          </p:cNvPr>
          <p:cNvSpPr>
            <a:spLocks noGrp="1"/>
          </p:cNvSpPr>
          <p:nvPr>
            <p:ph idx="1"/>
          </p:nvPr>
        </p:nvSpPr>
        <p:spPr/>
        <p:txBody>
          <a:bodyPr/>
          <a:lstStyle/>
          <a:p>
            <a:r>
              <a:rPr lang="en-BE" dirty="0"/>
              <a:t>To deliver an agreed definition of motor rehabilitation after stroke</a:t>
            </a:r>
          </a:p>
          <a:p>
            <a:endParaRPr lang="en-BE" dirty="0"/>
          </a:p>
          <a:p>
            <a:r>
              <a:rPr lang="en-BE" dirty="0"/>
              <a:t>Supported by a framework synthesizing key literature to provide a state-of-the-art overview of the stroke motor rehabilitation domain</a:t>
            </a:r>
          </a:p>
          <a:p>
            <a:endParaRPr lang="en-BE" dirty="0"/>
          </a:p>
          <a:p>
            <a:r>
              <a:rPr lang="en-BE" dirty="0"/>
              <a:t>To guide educators, to update clinicians and to enable researchers to identify gaps in the evidence base</a:t>
            </a:r>
          </a:p>
        </p:txBody>
      </p:sp>
    </p:spTree>
    <p:extLst>
      <p:ext uri="{BB962C8B-B14F-4D97-AF65-F5344CB8AC3E}">
        <p14:creationId xmlns:p14="http://schemas.microsoft.com/office/powerpoint/2010/main" val="1965996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8D3B-964D-B207-F9C6-A1A9F0C8BD61}"/>
              </a:ext>
            </a:extLst>
          </p:cNvPr>
          <p:cNvSpPr>
            <a:spLocks noGrp="1"/>
          </p:cNvSpPr>
          <p:nvPr>
            <p:ph type="title"/>
          </p:nvPr>
        </p:nvSpPr>
        <p:spPr/>
        <p:txBody>
          <a:bodyPr/>
          <a:lstStyle/>
          <a:p>
            <a:r>
              <a:rPr lang="en-BE" dirty="0"/>
              <a:t>Development of the definition</a:t>
            </a:r>
          </a:p>
        </p:txBody>
      </p:sp>
      <p:sp>
        <p:nvSpPr>
          <p:cNvPr id="3" name="Content Placeholder 2">
            <a:extLst>
              <a:ext uri="{FF2B5EF4-FFF2-40B4-BE49-F238E27FC236}">
                <a16:creationId xmlns:a16="http://schemas.microsoft.com/office/drawing/2014/main" id="{457C3F33-23AE-E684-C060-5BEC63E46DF9}"/>
              </a:ext>
            </a:extLst>
          </p:cNvPr>
          <p:cNvSpPr>
            <a:spLocks noGrp="1"/>
          </p:cNvSpPr>
          <p:nvPr>
            <p:ph sz="half" idx="1"/>
          </p:nvPr>
        </p:nvSpPr>
        <p:spPr/>
        <p:txBody>
          <a:bodyPr>
            <a:normAutofit fontScale="92500" lnSpcReduction="10000"/>
          </a:bodyPr>
          <a:lstStyle/>
          <a:p>
            <a:r>
              <a:rPr lang="en-BE" dirty="0"/>
              <a:t>Panel of experts (MWG) convened by ESO Guideline Board (n=14)</a:t>
            </a:r>
          </a:p>
          <a:p>
            <a:endParaRPr lang="en-BE" dirty="0"/>
          </a:p>
          <a:p>
            <a:r>
              <a:rPr lang="en-BE" dirty="0"/>
              <a:t>Three-round process</a:t>
            </a:r>
          </a:p>
          <a:p>
            <a:pPr lvl="1"/>
            <a:r>
              <a:rPr lang="en-BE" dirty="0"/>
              <a:t>Online discussion, first draft and online survey (April-June 2022)</a:t>
            </a:r>
          </a:p>
          <a:p>
            <a:pPr lvl="1"/>
            <a:r>
              <a:rPr lang="en-BE" dirty="0"/>
              <a:t>Online discussion, revision and second round survey (July-Aug 2022), requiring 75% agreement</a:t>
            </a:r>
          </a:p>
          <a:p>
            <a:pPr lvl="1"/>
            <a:r>
              <a:rPr lang="en-BE" dirty="0"/>
              <a:t>Online presentation of results, further discussion and fine-tuning (Sep 2022)</a:t>
            </a:r>
          </a:p>
        </p:txBody>
      </p:sp>
      <p:sp>
        <p:nvSpPr>
          <p:cNvPr id="4" name="Content Placeholder 3">
            <a:extLst>
              <a:ext uri="{FF2B5EF4-FFF2-40B4-BE49-F238E27FC236}">
                <a16:creationId xmlns:a16="http://schemas.microsoft.com/office/drawing/2014/main" id="{7802C453-45AA-18FF-5C33-D4BAEF3BD84A}"/>
              </a:ext>
            </a:extLst>
          </p:cNvPr>
          <p:cNvSpPr>
            <a:spLocks noGrp="1"/>
          </p:cNvSpPr>
          <p:nvPr>
            <p:ph sz="half" idx="2"/>
          </p:nvPr>
        </p:nvSpPr>
        <p:spPr>
          <a:xfrm>
            <a:off x="6172202" y="1825625"/>
            <a:ext cx="5181600" cy="4351338"/>
          </a:xfrm>
        </p:spPr>
        <p:txBody>
          <a:bodyPr>
            <a:normAutofit fontScale="92500" lnSpcReduction="10000"/>
          </a:bodyPr>
          <a:lstStyle/>
          <a:p>
            <a:r>
              <a:rPr lang="en-GB" dirty="0"/>
              <a:t>Also</a:t>
            </a:r>
            <a:r>
              <a:rPr lang="en-BE" dirty="0"/>
              <a:t>,</a:t>
            </a:r>
          </a:p>
          <a:p>
            <a:pPr lvl="1"/>
            <a:r>
              <a:rPr lang="en-BE" dirty="0"/>
              <a:t>MWG members presented the agreed definition to a convenience sample of clinicians (8 MDs, 33 PTs and 9 OTs)</a:t>
            </a:r>
          </a:p>
          <a:p>
            <a:pPr lvl="1"/>
            <a:r>
              <a:rPr lang="en-BE" dirty="0"/>
              <a:t>Feedback collated and discussed with final fine-tuning in December 2022</a:t>
            </a:r>
          </a:p>
        </p:txBody>
      </p:sp>
    </p:spTree>
    <p:extLst>
      <p:ext uri="{BB962C8B-B14F-4D97-AF65-F5344CB8AC3E}">
        <p14:creationId xmlns:p14="http://schemas.microsoft.com/office/powerpoint/2010/main" val="159286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02B3D-9ADC-1CAC-2FAF-3FBCE884AEB7}"/>
              </a:ext>
            </a:extLst>
          </p:cNvPr>
          <p:cNvSpPr>
            <a:spLocks noGrp="1"/>
          </p:cNvSpPr>
          <p:nvPr>
            <p:ph type="title"/>
          </p:nvPr>
        </p:nvSpPr>
        <p:spPr/>
        <p:txBody>
          <a:bodyPr>
            <a:normAutofit fontScale="90000"/>
          </a:bodyPr>
          <a:lstStyle/>
          <a:p>
            <a:r>
              <a:rPr lang="en-BE" dirty="0"/>
              <a:t>ESO consensus-based definition of</a:t>
            </a:r>
            <a:br>
              <a:rPr lang="en-BE" dirty="0"/>
            </a:br>
            <a:r>
              <a:rPr lang="en-BE" dirty="0"/>
              <a:t>Motor Rehabilitation after Stroke</a:t>
            </a:r>
          </a:p>
        </p:txBody>
      </p:sp>
      <p:sp>
        <p:nvSpPr>
          <p:cNvPr id="5" name="Content Placeholder 4">
            <a:extLst>
              <a:ext uri="{FF2B5EF4-FFF2-40B4-BE49-F238E27FC236}">
                <a16:creationId xmlns:a16="http://schemas.microsoft.com/office/drawing/2014/main" id="{DEC0DF5C-ED48-7D17-E806-C71CC8CE73E2}"/>
              </a:ext>
            </a:extLst>
          </p:cNvPr>
          <p:cNvSpPr>
            <a:spLocks noGrp="1"/>
          </p:cNvSpPr>
          <p:nvPr>
            <p:ph idx="1"/>
          </p:nvPr>
        </p:nvSpPr>
        <p:spPr>
          <a:xfrm>
            <a:off x="334962" y="1554955"/>
            <a:ext cx="11857037" cy="4937919"/>
          </a:xfrm>
        </p:spPr>
        <p:txBody>
          <a:bodyPr>
            <a:normAutofit lnSpcReduction="10000"/>
          </a:bodyPr>
          <a:lstStyle/>
          <a:p>
            <a:pPr marL="0" indent="0">
              <a:buNone/>
            </a:pPr>
            <a:r>
              <a:rPr lang="en-GB" sz="1800" dirty="0">
                <a:solidFill>
                  <a:srgbClr val="050359"/>
                </a:solidFill>
                <a:effectLst/>
                <a:latin typeface="Calibri" panose="020F0502020204030204" pitchFamily="34" charset="0"/>
                <a:ea typeface="Times New Roman" panose="02020603050405020304" pitchFamily="18" charset="0"/>
                <a:cs typeface="Calibri" panose="020F0502020204030204" pitchFamily="34" charset="0"/>
              </a:rPr>
              <a:t>“Motor rehabilitation is a process that engages people with stroke in order to benefit their motor function, activity capacity and performance in daily life. It is necessary for all people with residual motor disability whose goal is to enhance their functioning, independence and participation.</a:t>
            </a:r>
          </a:p>
          <a:p>
            <a:pPr marL="0" indent="0">
              <a:buNone/>
            </a:pPr>
            <a:endParaRPr lang="en-BE" sz="1800" dirty="0">
              <a:solidFill>
                <a:srgbClr val="050359"/>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solidFill>
                  <a:srgbClr val="050359"/>
                </a:solidFill>
                <a:effectLst/>
                <a:latin typeface="Calibri" panose="020F0502020204030204" pitchFamily="34" charset="0"/>
                <a:ea typeface="Calibri" panose="020F0502020204030204" pitchFamily="34" charset="0"/>
                <a:cs typeface="Calibri" panose="020F0502020204030204" pitchFamily="34" charset="0"/>
              </a:rPr>
              <a:t>Motor rehabilitation strives to reduce motor impairments and improve functioning in activities through learning- and use-dependent mechanisms. The trajectory of motor and functional recovery varies between patients and stages of recovery. At early stages, behavioral restitution of motor function depends on the underlying mechanisms of spontaneous neurological recovery. At later stages, further functional improvements can be achieved by compensations.</a:t>
            </a:r>
            <a:endParaRPr lang="en-BE" sz="1800" dirty="0">
              <a:solidFill>
                <a:srgbClr val="050359"/>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BE" sz="1800" dirty="0">
              <a:solidFill>
                <a:srgbClr val="050359"/>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solidFill>
                  <a:srgbClr val="050359"/>
                </a:solidFill>
                <a:effectLst/>
                <a:latin typeface="Calibri" panose="020F0502020204030204" pitchFamily="34" charset="0"/>
                <a:ea typeface="Times New Roman" panose="02020603050405020304" pitchFamily="18" charset="0"/>
                <a:cs typeface="Times New Roman" panose="02020603050405020304" pitchFamily="18" charset="0"/>
              </a:rPr>
              <a:t>Motor rehabilitation is guided by regular assessment of motor function and activity using consensus-based measures, including patient-reported outcomes. Results are discussed with the patient and their carers in order to set personal goals.</a:t>
            </a:r>
            <a:endParaRPr lang="en-BE" sz="1800" dirty="0">
              <a:solidFill>
                <a:srgbClr val="050359"/>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BE" sz="1800" dirty="0">
              <a:solidFill>
                <a:srgbClr val="050359"/>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solidFill>
                  <a:srgbClr val="050359"/>
                </a:solidFill>
                <a:effectLst/>
                <a:latin typeface="Calibri" panose="020F0502020204030204" pitchFamily="34" charset="0"/>
                <a:ea typeface="Times New Roman" panose="02020603050405020304" pitchFamily="18" charset="0"/>
                <a:cs typeface="Calibri" panose="020F0502020204030204" pitchFamily="34" charset="0"/>
              </a:rPr>
              <a:t>The core element of motor rehabilitation incorporates principles of motor control in which patients learn to optimize and adapt their motor, sensory and cognitive functioning through appropriately dosed, repetitive, goal-oriented, progressive, task- and context-specific training.</a:t>
            </a:r>
            <a:endParaRPr lang="en-BE" sz="1800" dirty="0">
              <a:solidFill>
                <a:srgbClr val="050359"/>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BE" sz="1800" dirty="0">
              <a:solidFill>
                <a:srgbClr val="050359"/>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solidFill>
                  <a:srgbClr val="050359"/>
                </a:solidFill>
                <a:effectLst/>
                <a:latin typeface="Calibri" panose="020F0502020204030204" pitchFamily="34" charset="0"/>
                <a:ea typeface="Times New Roman" panose="02020603050405020304" pitchFamily="18" charset="0"/>
              </a:rPr>
              <a:t>Motor rehabilitation supports people with stroke to maximise health, well-being and quality of life.</a:t>
            </a:r>
            <a:r>
              <a:rPr lang="en-BE" sz="1800" dirty="0">
                <a:solidFill>
                  <a:srgbClr val="050359"/>
                </a:solidFill>
                <a:latin typeface="Calibri" panose="020F0502020204030204" pitchFamily="34" charset="0"/>
                <a:ea typeface="Times New Roman" panose="02020603050405020304" pitchFamily="18" charset="0"/>
              </a:rPr>
              <a:t>”</a:t>
            </a:r>
            <a:endParaRPr lang="en-BE" sz="1800" dirty="0">
              <a:solidFill>
                <a:srgbClr val="050359"/>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BE" dirty="0"/>
          </a:p>
        </p:txBody>
      </p:sp>
    </p:spTree>
    <p:extLst>
      <p:ext uri="{BB962C8B-B14F-4D97-AF65-F5344CB8AC3E}">
        <p14:creationId xmlns:p14="http://schemas.microsoft.com/office/powerpoint/2010/main" val="113516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6A32A-A237-B990-F74E-854FFD7BFE7E}"/>
              </a:ext>
            </a:extLst>
          </p:cNvPr>
          <p:cNvSpPr>
            <a:spLocks noGrp="1"/>
          </p:cNvSpPr>
          <p:nvPr>
            <p:ph type="title"/>
          </p:nvPr>
        </p:nvSpPr>
        <p:spPr/>
        <p:txBody>
          <a:bodyPr/>
          <a:lstStyle/>
          <a:p>
            <a:r>
              <a:rPr lang="en-BE" dirty="0"/>
              <a:t>Framework</a:t>
            </a:r>
          </a:p>
        </p:txBody>
      </p:sp>
      <p:sp>
        <p:nvSpPr>
          <p:cNvPr id="3" name="Content Placeholder 2">
            <a:extLst>
              <a:ext uri="{FF2B5EF4-FFF2-40B4-BE49-F238E27FC236}">
                <a16:creationId xmlns:a16="http://schemas.microsoft.com/office/drawing/2014/main" id="{E37D299D-B32B-7965-86EF-E92DE22F165D}"/>
              </a:ext>
            </a:extLst>
          </p:cNvPr>
          <p:cNvSpPr>
            <a:spLocks noGrp="1"/>
          </p:cNvSpPr>
          <p:nvPr>
            <p:ph idx="1"/>
          </p:nvPr>
        </p:nvSpPr>
        <p:spPr/>
        <p:txBody>
          <a:bodyPr/>
          <a:lstStyle/>
          <a:p>
            <a:r>
              <a:rPr lang="en-GB" dirty="0"/>
              <a:t>Presenting the </a:t>
            </a:r>
            <a:r>
              <a:rPr lang="en-GB" u="sng" dirty="0">
                <a:solidFill>
                  <a:srgbClr val="050359"/>
                </a:solidFill>
              </a:rPr>
              <a:t>ICF</a:t>
            </a:r>
            <a:r>
              <a:rPr lang="en-GB" dirty="0"/>
              <a:t> as the central concept and contextualising it to motor rehabilitation</a:t>
            </a:r>
          </a:p>
          <a:p>
            <a:r>
              <a:rPr lang="en-GB" dirty="0"/>
              <a:t>Summary of the </a:t>
            </a:r>
            <a:r>
              <a:rPr lang="en-GB" u="sng" dirty="0">
                <a:solidFill>
                  <a:srgbClr val="050359"/>
                </a:solidFill>
              </a:rPr>
              <a:t>biology of recovery</a:t>
            </a:r>
            <a:r>
              <a:rPr lang="en-GB" dirty="0"/>
              <a:t>, distinguishing between early versus later recovery</a:t>
            </a:r>
          </a:p>
          <a:p>
            <a:r>
              <a:rPr lang="en-GB" dirty="0"/>
              <a:t>W</a:t>
            </a:r>
            <a:r>
              <a:rPr lang="en-BE" dirty="0"/>
              <a:t>idely recommended </a:t>
            </a:r>
            <a:r>
              <a:rPr lang="en-BE" u="sng" dirty="0">
                <a:solidFill>
                  <a:srgbClr val="050359"/>
                </a:solidFill>
              </a:rPr>
              <a:t>motor assessments and prediction tools</a:t>
            </a:r>
          </a:p>
          <a:p>
            <a:r>
              <a:rPr lang="en-BE" dirty="0"/>
              <a:t>Summary of </a:t>
            </a:r>
            <a:r>
              <a:rPr lang="en-BE" u="sng" dirty="0">
                <a:solidFill>
                  <a:srgbClr val="050359"/>
                </a:solidFill>
              </a:rPr>
              <a:t>strongly recommended evidence-based interventions</a:t>
            </a:r>
            <a:r>
              <a:rPr lang="en-BE" dirty="0"/>
              <a:t> from recent motor rehabilitation guidelines</a:t>
            </a:r>
          </a:p>
        </p:txBody>
      </p:sp>
    </p:spTree>
    <p:extLst>
      <p:ext uri="{BB962C8B-B14F-4D97-AF65-F5344CB8AC3E}">
        <p14:creationId xmlns:p14="http://schemas.microsoft.com/office/powerpoint/2010/main" val="2411583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AC682-10DE-B9F7-D2F2-7505E1BEF98B}"/>
              </a:ext>
            </a:extLst>
          </p:cNvPr>
          <p:cNvSpPr>
            <a:spLocks noGrp="1"/>
          </p:cNvSpPr>
          <p:nvPr>
            <p:ph type="title"/>
          </p:nvPr>
        </p:nvSpPr>
        <p:spPr/>
        <p:txBody>
          <a:bodyPr/>
          <a:lstStyle/>
          <a:p>
            <a:r>
              <a:rPr lang="en-BE" dirty="0"/>
              <a:t>Discussion</a:t>
            </a:r>
          </a:p>
        </p:txBody>
      </p:sp>
      <p:sp>
        <p:nvSpPr>
          <p:cNvPr id="4" name="Content Placeholder 3">
            <a:extLst>
              <a:ext uri="{FF2B5EF4-FFF2-40B4-BE49-F238E27FC236}">
                <a16:creationId xmlns:a16="http://schemas.microsoft.com/office/drawing/2014/main" id="{2E5DA451-8657-7200-C0F8-EF6123D53045}"/>
              </a:ext>
            </a:extLst>
          </p:cNvPr>
          <p:cNvSpPr>
            <a:spLocks noGrp="1"/>
          </p:cNvSpPr>
          <p:nvPr>
            <p:ph sz="half" idx="1"/>
          </p:nvPr>
        </p:nvSpPr>
        <p:spPr/>
        <p:txBody>
          <a:bodyPr/>
          <a:lstStyle/>
          <a:p>
            <a:r>
              <a:rPr lang="en-BE" dirty="0"/>
              <a:t>Strengths</a:t>
            </a:r>
          </a:p>
          <a:p>
            <a:pPr lvl="1"/>
            <a:r>
              <a:rPr lang="en-GB" dirty="0"/>
              <a:t>E</a:t>
            </a:r>
            <a:r>
              <a:rPr lang="en-BE" dirty="0"/>
              <a:t>xpertise of the MWG</a:t>
            </a:r>
          </a:p>
          <a:p>
            <a:pPr lvl="1"/>
            <a:endParaRPr lang="en-BE" dirty="0"/>
          </a:p>
          <a:p>
            <a:pPr lvl="1"/>
            <a:r>
              <a:rPr lang="en-BE" dirty="0"/>
              <a:t>Three-round process</a:t>
            </a:r>
          </a:p>
          <a:p>
            <a:pPr lvl="1"/>
            <a:endParaRPr lang="en-BE" dirty="0"/>
          </a:p>
          <a:p>
            <a:pPr lvl="1"/>
            <a:r>
              <a:rPr lang="en-GB" dirty="0"/>
              <a:t>C</a:t>
            </a:r>
            <a:r>
              <a:rPr lang="en-BE" dirty="0"/>
              <a:t>onsultation with clinical stakeholders</a:t>
            </a:r>
          </a:p>
        </p:txBody>
      </p:sp>
      <p:sp>
        <p:nvSpPr>
          <p:cNvPr id="5" name="Content Placeholder 4">
            <a:extLst>
              <a:ext uri="{FF2B5EF4-FFF2-40B4-BE49-F238E27FC236}">
                <a16:creationId xmlns:a16="http://schemas.microsoft.com/office/drawing/2014/main" id="{8E6C65C6-3CEB-0926-2FD7-22D6E7E63D7B}"/>
              </a:ext>
            </a:extLst>
          </p:cNvPr>
          <p:cNvSpPr>
            <a:spLocks noGrp="1"/>
          </p:cNvSpPr>
          <p:nvPr>
            <p:ph sz="half" idx="2"/>
          </p:nvPr>
        </p:nvSpPr>
        <p:spPr>
          <a:xfrm>
            <a:off x="5623558" y="1825625"/>
            <a:ext cx="5181600" cy="4351338"/>
          </a:xfrm>
        </p:spPr>
        <p:txBody>
          <a:bodyPr/>
          <a:lstStyle/>
          <a:p>
            <a:r>
              <a:rPr lang="en-BE" dirty="0"/>
              <a:t>Considerations</a:t>
            </a:r>
          </a:p>
          <a:p>
            <a:pPr lvl="1"/>
            <a:r>
              <a:rPr lang="en-BE" dirty="0"/>
              <a:t>Provision of motor rehabilitation differs across the world, but fundamentals of definition are likely similar</a:t>
            </a:r>
          </a:p>
          <a:p>
            <a:pPr lvl="1"/>
            <a:r>
              <a:rPr lang="en-BE" dirty="0"/>
              <a:t>Definition paragraph consisting of several elements, but motor rehabilitation is multi-faceted</a:t>
            </a:r>
          </a:p>
          <a:p>
            <a:pPr lvl="1"/>
            <a:r>
              <a:rPr lang="en-BE" dirty="0"/>
              <a:t>A definition that is straightforward for everyone may not cover the specificities sought after by professionals</a:t>
            </a:r>
          </a:p>
        </p:txBody>
      </p:sp>
    </p:spTree>
    <p:extLst>
      <p:ext uri="{BB962C8B-B14F-4D97-AF65-F5344CB8AC3E}">
        <p14:creationId xmlns:p14="http://schemas.microsoft.com/office/powerpoint/2010/main" val="221353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linds(horizontal)">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5a576de-2df8-413b-ad4b-a289e9932a7f">
      <Terms xmlns="http://schemas.microsoft.com/office/infopath/2007/PartnerControls"/>
    </lcf76f155ced4ddcb4097134ff3c332f>
    <TaxCatchAll xmlns="5fc0f99c-a10a-4e95-9413-4d2580182ea0"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12F705EC2373488C6510E13D6AD104" ma:contentTypeVersion="18" ma:contentTypeDescription="Create a new document." ma:contentTypeScope="" ma:versionID="9f95b7aef5df4308b218f5d5063d251c">
  <xsd:schema xmlns:xsd="http://www.w3.org/2001/XMLSchema" xmlns:xs="http://www.w3.org/2001/XMLSchema" xmlns:p="http://schemas.microsoft.com/office/2006/metadata/properties" xmlns:ns1="http://schemas.microsoft.com/sharepoint/v3" xmlns:ns2="c5a576de-2df8-413b-ad4b-a289e9932a7f" xmlns:ns3="5fc0f99c-a10a-4e95-9413-4d2580182ea0" targetNamespace="http://schemas.microsoft.com/office/2006/metadata/properties" ma:root="true" ma:fieldsID="f7d5561ede533916205460d343d93cfe" ns1:_="" ns2:_="" ns3:_="">
    <xsd:import namespace="http://schemas.microsoft.com/sharepoint/v3"/>
    <xsd:import namespace="c5a576de-2df8-413b-ad4b-a289e9932a7f"/>
    <xsd:import namespace="5fc0f99c-a10a-4e95-9413-4d2580182e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1:_ip_UnifiedCompliancePolicyProperties" minOccurs="0"/>
                <xsd:element ref="ns1:_ip_UnifiedCompliancePolicyUIAction" minOccurs="0"/>
                <xsd:element ref="ns3:SharedWithUsers" minOccurs="0"/>
                <xsd:element ref="ns3:SharedWithDetail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a576de-2df8-413b-ad4b-a289e9932a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31e681c-f163-4ec1-8151-84a6816fd2d9"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4" nillable="true" ma:displayName="Location"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c0f99c-a10a-4e95-9413-4d2580182ea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5c744035-9dec-43c6-b384-0b0eec521a06}" ma:internalName="TaxCatchAll" ma:showField="CatchAllData" ma:web="5fc0f99c-a10a-4e95-9413-4d2580182ea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48BE35-20AF-406A-8A76-F6835D45FAC7}">
  <ds:schemaRefs>
    <ds:schemaRef ds:uri="http://schemas.microsoft.com/office/2006/metadata/properties"/>
    <ds:schemaRef ds:uri="http://purl.org/dc/terms/"/>
    <ds:schemaRef ds:uri="http://schemas.openxmlformats.org/package/2006/metadata/core-properties"/>
    <ds:schemaRef ds:uri="http://schemas.microsoft.com/office/infopath/2007/PartnerControls"/>
    <ds:schemaRef ds:uri="c5a576de-2df8-413b-ad4b-a289e9932a7f"/>
    <ds:schemaRef ds:uri="http://purl.org/dc/dcmitype/"/>
    <ds:schemaRef ds:uri="5fc0f99c-a10a-4e95-9413-4d2580182ea0"/>
    <ds:schemaRef ds:uri="http://schemas.microsoft.com/office/2006/documentManagement/types"/>
    <ds:schemaRef ds:uri="http://schemas.microsoft.com/sharepoint/v3"/>
    <ds:schemaRef ds:uri="http://www.w3.org/XML/1998/namespace"/>
    <ds:schemaRef ds:uri="http://purl.org/dc/elements/1.1/"/>
  </ds:schemaRefs>
</ds:datastoreItem>
</file>

<file path=customXml/itemProps2.xml><?xml version="1.0" encoding="utf-8"?>
<ds:datastoreItem xmlns:ds="http://schemas.openxmlformats.org/officeDocument/2006/customXml" ds:itemID="{DC7340FC-FEB5-46A1-9464-483DAE71D466}"/>
</file>

<file path=customXml/itemProps3.xml><?xml version="1.0" encoding="utf-8"?>
<ds:datastoreItem xmlns:ds="http://schemas.openxmlformats.org/officeDocument/2006/customXml" ds:itemID="{3B679671-02BB-424B-923F-EC49B8C263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86</TotalTime>
  <Words>721</Words>
  <Application>Microsoft Macintosh PowerPoint</Application>
  <PresentationFormat>Widescreen</PresentationFormat>
  <Paragraphs>97</Paragraphs>
  <Slides>10</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10</vt:i4>
      </vt:variant>
    </vt:vector>
  </HeadingPairs>
  <TitlesOfParts>
    <vt:vector size="14" baseType="lpstr">
      <vt:lpstr>Arial</vt:lpstr>
      <vt:lpstr>Calibri</vt:lpstr>
      <vt:lpstr>Office Theme</vt:lpstr>
      <vt:lpstr>1_Office Theme</vt:lpstr>
      <vt:lpstr>PowerPoint Presentation</vt:lpstr>
      <vt:lpstr>Disclosures</vt:lpstr>
      <vt:lpstr>Module Working Group Members</vt:lpstr>
      <vt:lpstr>ESO Stroke Action Plan for Europe</vt:lpstr>
      <vt:lpstr>Aim</vt:lpstr>
      <vt:lpstr>Development of the definition</vt:lpstr>
      <vt:lpstr>ESO consensus-based definition of Motor Rehabilitation after Stroke</vt:lpstr>
      <vt:lpstr>Framework</vt:lpstr>
      <vt:lpstr>Discussion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Annina Giger</dc:creator>
  <cp:lastModifiedBy>Geert Verheyden</cp:lastModifiedBy>
  <cp:revision>34</cp:revision>
  <dcterms:created xsi:type="dcterms:W3CDTF">2019-11-28T10:15:31Z</dcterms:created>
  <dcterms:modified xsi:type="dcterms:W3CDTF">2023-05-23T18:02:34Z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0x010100B012F705EC2373488C6510E13D6AD104</vt:lpwstr>
  </property>
  <property fmtid="{D5CDD505-2E9C-101B-9397-08002B2CF9AE}" pid="3" name="Order">
    <vt:r8>1799600</vt:r8>
  </property>
  <property fmtid="{D5CDD505-2E9C-101B-9397-08002B2CF9AE}" pid="4" name="MediaServiceImageTags">
    <vt:lpwstr/>
  </property>
</Properties>
</file>