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7.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8.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9.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0.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338" r:id="rId3"/>
    <p:sldId id="260" r:id="rId4"/>
    <p:sldId id="262" r:id="rId5"/>
    <p:sldId id="312" r:id="rId6"/>
    <p:sldId id="345" r:id="rId7"/>
    <p:sldId id="346" r:id="rId8"/>
    <p:sldId id="315" r:id="rId9"/>
    <p:sldId id="317" r:id="rId10"/>
    <p:sldId id="316" r:id="rId11"/>
    <p:sldId id="318" r:id="rId12"/>
    <p:sldId id="341" r:id="rId13"/>
    <p:sldId id="342" r:id="rId14"/>
    <p:sldId id="321" r:id="rId15"/>
    <p:sldId id="322" r:id="rId16"/>
    <p:sldId id="323" r:id="rId17"/>
    <p:sldId id="325" r:id="rId18"/>
    <p:sldId id="327" r:id="rId19"/>
    <p:sldId id="326" r:id="rId20"/>
    <p:sldId id="328" r:id="rId21"/>
    <p:sldId id="329" r:id="rId22"/>
    <p:sldId id="339" r:id="rId23"/>
    <p:sldId id="340" r:id="rId24"/>
    <p:sldId id="343" r:id="rId25"/>
    <p:sldId id="344" r:id="rId26"/>
    <p:sldId id="334" r:id="rId27"/>
    <p:sldId id="335" r:id="rId28"/>
    <p:sldId id="336" r:id="rId29"/>
    <p:sldId id="337"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99677C-8B69-092F-8A1B-CF434B1828BD}" name="Mounia Heddad Masson" initials="MH" userId="1cc5311e085030e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E54"/>
    <a:srgbClr val="AF1112"/>
    <a:srgbClr val="AE1112"/>
    <a:srgbClr val="C00000"/>
    <a:srgbClr val="156082"/>
    <a:srgbClr val="042433"/>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A0E73-C065-40DD-9D8A-7AAB783CD7B1}" v="27" dt="2025-05-22T15:11:36.78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0" autoAdjust="0"/>
    <p:restoredTop sz="92680" autoAdjust="0"/>
  </p:normalViewPr>
  <p:slideViewPr>
    <p:cSldViewPr snapToGrid="0">
      <p:cViewPr varScale="1">
        <p:scale>
          <a:sx n="65" d="100"/>
          <a:sy n="65" d="100"/>
        </p:scale>
        <p:origin x="1469" y="278"/>
      </p:cViewPr>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MASSON" userId="c917163b1fa4a578" providerId="LiveId" clId="{029A0E73-C065-40DD-9D8A-7AAB783CD7B1}"/>
    <pc:docChg chg="custSel modSld">
      <pc:chgData name="Patrick MASSON" userId="c917163b1fa4a578" providerId="LiveId" clId="{029A0E73-C065-40DD-9D8A-7AAB783CD7B1}" dt="2025-05-22T15:11:36.783" v="96"/>
      <pc:docMkLst>
        <pc:docMk/>
      </pc:docMkLst>
      <pc:sldChg chg="addSp delSp modSp mod">
        <pc:chgData name="Patrick MASSON" userId="c917163b1fa4a578" providerId="LiveId" clId="{029A0E73-C065-40DD-9D8A-7AAB783CD7B1}" dt="2025-05-22T15:08:31.234" v="19" actId="478"/>
        <pc:sldMkLst>
          <pc:docMk/>
          <pc:sldMk cId="1307124132" sldId="257"/>
        </pc:sldMkLst>
        <pc:cxnChg chg="mod">
          <ac:chgData name="Patrick MASSON" userId="c917163b1fa4a578" providerId="LiveId" clId="{029A0E73-C065-40DD-9D8A-7AAB783CD7B1}" dt="2025-05-22T15:07:55.643" v="7" actId="14100"/>
          <ac:cxnSpMkLst>
            <pc:docMk/>
            <pc:sldMk cId="1307124132" sldId="257"/>
            <ac:cxnSpMk id="4" creationId="{88771E48-A21D-AD52-7D17-D71B4E5CB910}"/>
          </ac:cxnSpMkLst>
        </pc:cxnChg>
        <pc:cxnChg chg="mod">
          <ac:chgData name="Patrick MASSON" userId="c917163b1fa4a578" providerId="LiveId" clId="{029A0E73-C065-40DD-9D8A-7AAB783CD7B1}" dt="2025-05-22T15:08:15.930" v="15" actId="1037"/>
          <ac:cxnSpMkLst>
            <pc:docMk/>
            <pc:sldMk cId="1307124132" sldId="257"/>
            <ac:cxnSpMk id="11" creationId="{F9F6CEFB-71A2-F312-8D3D-5D3698F72A68}"/>
          </ac:cxnSpMkLst>
        </pc:cxnChg>
        <pc:cxnChg chg="add del mod">
          <ac:chgData name="Patrick MASSON" userId="c917163b1fa4a578" providerId="LiveId" clId="{029A0E73-C065-40DD-9D8A-7AAB783CD7B1}" dt="2025-05-22T15:08:31.234" v="19" actId="478"/>
          <ac:cxnSpMkLst>
            <pc:docMk/>
            <pc:sldMk cId="1307124132" sldId="257"/>
            <ac:cxnSpMk id="16" creationId="{47870389-6880-8535-8CE5-DFECA045F0D4}"/>
          </ac:cxnSpMkLst>
        </pc:cxnChg>
      </pc:sldChg>
      <pc:sldChg chg="addSp delSp modSp mod">
        <pc:chgData name="Patrick MASSON" userId="c917163b1fa4a578" providerId="LiveId" clId="{029A0E73-C065-40DD-9D8A-7AAB783CD7B1}" dt="2025-05-22T15:10:38.450" v="66"/>
        <pc:sldMkLst>
          <pc:docMk/>
          <pc:sldMk cId="3447744338" sldId="260"/>
        </pc:sldMkLst>
        <pc:picChg chg="del">
          <ac:chgData name="Patrick MASSON" userId="c917163b1fa4a578" providerId="LiveId" clId="{029A0E73-C065-40DD-9D8A-7AAB783CD7B1}" dt="2025-05-22T15:09:31.330" v="43" actId="478"/>
          <ac:picMkLst>
            <pc:docMk/>
            <pc:sldMk cId="3447744338" sldId="260"/>
            <ac:picMk id="2" creationId="{3EE794EB-A386-C050-B588-60C315E36FCF}"/>
          </ac:picMkLst>
        </pc:picChg>
        <pc:picChg chg="add mod">
          <ac:chgData name="Patrick MASSON" userId="c917163b1fa4a578" providerId="LiveId" clId="{029A0E73-C065-40DD-9D8A-7AAB783CD7B1}" dt="2025-05-22T15:10:38.450" v="66"/>
          <ac:picMkLst>
            <pc:docMk/>
            <pc:sldMk cId="3447744338" sldId="260"/>
            <ac:picMk id="3" creationId="{66FD5A11-70C1-DF32-23B4-8B1D0E7BA104}"/>
          </ac:picMkLst>
        </pc:picChg>
      </pc:sldChg>
      <pc:sldChg chg="addSp delSp modSp mod">
        <pc:chgData name="Patrick MASSON" userId="c917163b1fa4a578" providerId="LiveId" clId="{029A0E73-C065-40DD-9D8A-7AAB783CD7B1}" dt="2025-05-22T15:10:45.561" v="67"/>
        <pc:sldMkLst>
          <pc:docMk/>
          <pc:sldMk cId="2465927307" sldId="262"/>
        </pc:sldMkLst>
        <pc:picChg chg="del">
          <ac:chgData name="Patrick MASSON" userId="c917163b1fa4a578" providerId="LiveId" clId="{029A0E73-C065-40DD-9D8A-7AAB783CD7B1}" dt="2025-05-22T15:09:33.631" v="44" actId="478"/>
          <ac:picMkLst>
            <pc:docMk/>
            <pc:sldMk cId="2465927307" sldId="262"/>
            <ac:picMk id="9" creationId="{1307508C-FF1B-1248-66A1-58134D1376B5}"/>
          </ac:picMkLst>
        </pc:picChg>
        <pc:picChg chg="add mod">
          <ac:chgData name="Patrick MASSON" userId="c917163b1fa4a578" providerId="LiveId" clId="{029A0E73-C065-40DD-9D8A-7AAB783CD7B1}" dt="2025-05-22T15:10:45.561" v="67"/>
          <ac:picMkLst>
            <pc:docMk/>
            <pc:sldMk cId="2465927307" sldId="262"/>
            <ac:picMk id="13" creationId="{4D832E1E-810E-12F7-8EEC-559689E3CEF3}"/>
          </ac:picMkLst>
        </pc:picChg>
      </pc:sldChg>
      <pc:sldChg chg="addSp delSp modSp mod">
        <pc:chgData name="Patrick MASSON" userId="c917163b1fa4a578" providerId="LiveId" clId="{029A0E73-C065-40DD-9D8A-7AAB783CD7B1}" dt="2025-05-22T15:10:46.746" v="68"/>
        <pc:sldMkLst>
          <pc:docMk/>
          <pc:sldMk cId="1010937114" sldId="312"/>
        </pc:sldMkLst>
        <pc:picChg chg="del">
          <ac:chgData name="Patrick MASSON" userId="c917163b1fa4a578" providerId="LiveId" clId="{029A0E73-C065-40DD-9D8A-7AAB783CD7B1}" dt="2025-05-22T15:09:35.868" v="45" actId="478"/>
          <ac:picMkLst>
            <pc:docMk/>
            <pc:sldMk cId="1010937114" sldId="312"/>
            <ac:picMk id="9" creationId="{051116BE-41C5-754B-910C-CD24F5545A75}"/>
          </ac:picMkLst>
        </pc:picChg>
        <pc:picChg chg="add mod">
          <ac:chgData name="Patrick MASSON" userId="c917163b1fa4a578" providerId="LiveId" clId="{029A0E73-C065-40DD-9D8A-7AAB783CD7B1}" dt="2025-05-22T15:10:46.746" v="68"/>
          <ac:picMkLst>
            <pc:docMk/>
            <pc:sldMk cId="1010937114" sldId="312"/>
            <ac:picMk id="13" creationId="{5B958423-2F5C-C922-05F8-342B548AF5CF}"/>
          </ac:picMkLst>
        </pc:picChg>
      </pc:sldChg>
      <pc:sldChg chg="addSp delSp modSp mod">
        <pc:chgData name="Patrick MASSON" userId="c917163b1fa4a578" providerId="LiveId" clId="{029A0E73-C065-40DD-9D8A-7AAB783CD7B1}" dt="2025-05-22T15:10:50.272" v="71"/>
        <pc:sldMkLst>
          <pc:docMk/>
          <pc:sldMk cId="1148696621" sldId="315"/>
        </pc:sldMkLst>
        <pc:picChg chg="del">
          <ac:chgData name="Patrick MASSON" userId="c917163b1fa4a578" providerId="LiveId" clId="{029A0E73-C065-40DD-9D8A-7AAB783CD7B1}" dt="2025-05-22T15:09:43.839" v="48" actId="478"/>
          <ac:picMkLst>
            <pc:docMk/>
            <pc:sldMk cId="1148696621" sldId="315"/>
            <ac:picMk id="3" creationId="{A9623A31-226C-1672-3C42-67F3158A0801}"/>
          </ac:picMkLst>
        </pc:picChg>
        <pc:picChg chg="add mod">
          <ac:chgData name="Patrick MASSON" userId="c917163b1fa4a578" providerId="LiveId" clId="{029A0E73-C065-40DD-9D8A-7AAB783CD7B1}" dt="2025-05-22T15:10:50.272" v="71"/>
          <ac:picMkLst>
            <pc:docMk/>
            <pc:sldMk cId="1148696621" sldId="315"/>
            <ac:picMk id="7" creationId="{3AC05B4F-9473-A9AC-6059-1F94D7EBEE9E}"/>
          </ac:picMkLst>
        </pc:picChg>
      </pc:sldChg>
      <pc:sldChg chg="addSp delSp modSp mod">
        <pc:chgData name="Patrick MASSON" userId="c917163b1fa4a578" providerId="LiveId" clId="{029A0E73-C065-40DD-9D8A-7AAB783CD7B1}" dt="2025-05-22T15:10:53.647" v="73"/>
        <pc:sldMkLst>
          <pc:docMk/>
          <pc:sldMk cId="3362620192" sldId="316"/>
        </pc:sldMkLst>
        <pc:picChg chg="del">
          <ac:chgData name="Patrick MASSON" userId="c917163b1fa4a578" providerId="LiveId" clId="{029A0E73-C065-40DD-9D8A-7AAB783CD7B1}" dt="2025-05-22T15:09:49.016" v="50" actId="478"/>
          <ac:picMkLst>
            <pc:docMk/>
            <pc:sldMk cId="3362620192" sldId="316"/>
            <ac:picMk id="13" creationId="{FB2EDD4A-0BF9-403A-1A84-865EE3C243A0}"/>
          </ac:picMkLst>
        </pc:picChg>
        <pc:picChg chg="add mod">
          <ac:chgData name="Patrick MASSON" userId="c917163b1fa4a578" providerId="LiveId" clId="{029A0E73-C065-40DD-9D8A-7AAB783CD7B1}" dt="2025-05-22T15:10:53.647" v="73"/>
          <ac:picMkLst>
            <pc:docMk/>
            <pc:sldMk cId="3362620192" sldId="316"/>
            <ac:picMk id="14" creationId="{E78DBDAE-7AED-1283-7402-E80794233EB5}"/>
          </ac:picMkLst>
        </pc:picChg>
      </pc:sldChg>
      <pc:sldChg chg="addSp delSp modSp mod">
        <pc:chgData name="Patrick MASSON" userId="c917163b1fa4a578" providerId="LiveId" clId="{029A0E73-C065-40DD-9D8A-7AAB783CD7B1}" dt="2025-05-22T15:10:51.608" v="72"/>
        <pc:sldMkLst>
          <pc:docMk/>
          <pc:sldMk cId="2637073819" sldId="317"/>
        </pc:sldMkLst>
        <pc:picChg chg="del">
          <ac:chgData name="Patrick MASSON" userId="c917163b1fa4a578" providerId="LiveId" clId="{029A0E73-C065-40DD-9D8A-7AAB783CD7B1}" dt="2025-05-22T15:09:46.057" v="49" actId="478"/>
          <ac:picMkLst>
            <pc:docMk/>
            <pc:sldMk cId="2637073819" sldId="317"/>
            <ac:picMk id="19" creationId="{64977BAA-6988-7D78-0E41-50DB350DA1B5}"/>
          </ac:picMkLst>
        </pc:picChg>
        <pc:picChg chg="add mod">
          <ac:chgData name="Patrick MASSON" userId="c917163b1fa4a578" providerId="LiveId" clId="{029A0E73-C065-40DD-9D8A-7AAB783CD7B1}" dt="2025-05-22T15:10:51.608" v="72"/>
          <ac:picMkLst>
            <pc:docMk/>
            <pc:sldMk cId="2637073819" sldId="317"/>
            <ac:picMk id="26" creationId="{BF501B6C-D772-8AAD-A1BC-12F3C6326F22}"/>
          </ac:picMkLst>
        </pc:picChg>
      </pc:sldChg>
      <pc:sldChg chg="addSp delSp modSp mod">
        <pc:chgData name="Patrick MASSON" userId="c917163b1fa4a578" providerId="LiveId" clId="{029A0E73-C065-40DD-9D8A-7AAB783CD7B1}" dt="2025-05-22T15:10:55.091" v="74"/>
        <pc:sldMkLst>
          <pc:docMk/>
          <pc:sldMk cId="2744482745" sldId="318"/>
        </pc:sldMkLst>
        <pc:picChg chg="del">
          <ac:chgData name="Patrick MASSON" userId="c917163b1fa4a578" providerId="LiveId" clId="{029A0E73-C065-40DD-9D8A-7AAB783CD7B1}" dt="2025-05-22T15:09:52.275" v="51" actId="478"/>
          <ac:picMkLst>
            <pc:docMk/>
            <pc:sldMk cId="2744482745" sldId="318"/>
            <ac:picMk id="13" creationId="{DEA21D53-6558-77D0-40B6-15FBD945309D}"/>
          </ac:picMkLst>
        </pc:picChg>
        <pc:picChg chg="add mod">
          <ac:chgData name="Patrick MASSON" userId="c917163b1fa4a578" providerId="LiveId" clId="{029A0E73-C065-40DD-9D8A-7AAB783CD7B1}" dt="2025-05-22T15:10:55.091" v="74"/>
          <ac:picMkLst>
            <pc:docMk/>
            <pc:sldMk cId="2744482745" sldId="318"/>
            <ac:picMk id="14" creationId="{3A5C3B34-364C-0249-9CD6-357B1376ABC5}"/>
          </ac:picMkLst>
        </pc:picChg>
      </pc:sldChg>
      <pc:sldChg chg="addSp delSp modSp mod">
        <pc:chgData name="Patrick MASSON" userId="c917163b1fa4a578" providerId="LiveId" clId="{029A0E73-C065-40DD-9D8A-7AAB783CD7B1}" dt="2025-05-22T15:11:02.817" v="78"/>
        <pc:sldMkLst>
          <pc:docMk/>
          <pc:sldMk cId="1982291482" sldId="321"/>
        </pc:sldMkLst>
        <pc:picChg chg="del">
          <ac:chgData name="Patrick MASSON" userId="c917163b1fa4a578" providerId="LiveId" clId="{029A0E73-C065-40DD-9D8A-7AAB783CD7B1}" dt="2025-05-22T15:11:02.381" v="77" actId="478"/>
          <ac:picMkLst>
            <pc:docMk/>
            <pc:sldMk cId="1982291482" sldId="321"/>
            <ac:picMk id="19" creationId="{25375D8C-644D-1294-B0AE-8B22CD9A7825}"/>
          </ac:picMkLst>
        </pc:picChg>
        <pc:picChg chg="add mod">
          <ac:chgData name="Patrick MASSON" userId="c917163b1fa4a578" providerId="LiveId" clId="{029A0E73-C065-40DD-9D8A-7AAB783CD7B1}" dt="2025-05-22T15:11:02.817" v="78"/>
          <ac:picMkLst>
            <pc:docMk/>
            <pc:sldMk cId="1982291482" sldId="321"/>
            <ac:picMk id="26" creationId="{181704F0-1ED3-A180-1373-E073B467D6B0}"/>
          </ac:picMkLst>
        </pc:picChg>
      </pc:sldChg>
      <pc:sldChg chg="addSp delSp modSp mod">
        <pc:chgData name="Patrick MASSON" userId="c917163b1fa4a578" providerId="LiveId" clId="{029A0E73-C065-40DD-9D8A-7AAB783CD7B1}" dt="2025-05-22T15:11:04.856" v="79"/>
        <pc:sldMkLst>
          <pc:docMk/>
          <pc:sldMk cId="3606011590" sldId="322"/>
        </pc:sldMkLst>
        <pc:picChg chg="del">
          <ac:chgData name="Patrick MASSON" userId="c917163b1fa4a578" providerId="LiveId" clId="{029A0E73-C065-40DD-9D8A-7AAB783CD7B1}" dt="2025-05-22T15:10:00.198" v="54" actId="478"/>
          <ac:picMkLst>
            <pc:docMk/>
            <pc:sldMk cId="3606011590" sldId="322"/>
            <ac:picMk id="19" creationId="{24FA2B57-C8B2-4215-7DFD-7AA8C45E28F3}"/>
          </ac:picMkLst>
        </pc:picChg>
        <pc:picChg chg="add mod">
          <ac:chgData name="Patrick MASSON" userId="c917163b1fa4a578" providerId="LiveId" clId="{029A0E73-C065-40DD-9D8A-7AAB783CD7B1}" dt="2025-05-22T15:11:04.856" v="79"/>
          <ac:picMkLst>
            <pc:docMk/>
            <pc:sldMk cId="3606011590" sldId="322"/>
            <ac:picMk id="32" creationId="{27FCC390-945E-4192-BBF7-C660109A6C82}"/>
          </ac:picMkLst>
        </pc:picChg>
      </pc:sldChg>
      <pc:sldChg chg="addSp delSp modSp mod">
        <pc:chgData name="Patrick MASSON" userId="c917163b1fa4a578" providerId="LiveId" clId="{029A0E73-C065-40DD-9D8A-7AAB783CD7B1}" dt="2025-05-22T15:11:06.228" v="80"/>
        <pc:sldMkLst>
          <pc:docMk/>
          <pc:sldMk cId="1577696671" sldId="323"/>
        </pc:sldMkLst>
        <pc:picChg chg="del">
          <ac:chgData name="Patrick MASSON" userId="c917163b1fa4a578" providerId="LiveId" clId="{029A0E73-C065-40DD-9D8A-7AAB783CD7B1}" dt="2025-05-22T15:10:03.110" v="55" actId="478"/>
          <ac:picMkLst>
            <pc:docMk/>
            <pc:sldMk cId="1577696671" sldId="323"/>
            <ac:picMk id="19" creationId="{FBB2AF4E-B970-4FC1-C9CD-9BD741C8BFF5}"/>
          </ac:picMkLst>
        </pc:picChg>
        <pc:picChg chg="add mod">
          <ac:chgData name="Patrick MASSON" userId="c917163b1fa4a578" providerId="LiveId" clId="{029A0E73-C065-40DD-9D8A-7AAB783CD7B1}" dt="2025-05-22T15:11:06.228" v="80"/>
          <ac:picMkLst>
            <pc:docMk/>
            <pc:sldMk cId="1577696671" sldId="323"/>
            <ac:picMk id="27" creationId="{ED1192B7-533D-E615-1474-FB38A1422F4A}"/>
          </ac:picMkLst>
        </pc:picChg>
      </pc:sldChg>
      <pc:sldChg chg="addSp delSp modSp mod">
        <pc:chgData name="Patrick MASSON" userId="c917163b1fa4a578" providerId="LiveId" clId="{029A0E73-C065-40DD-9D8A-7AAB783CD7B1}" dt="2025-05-22T15:11:09.887" v="82"/>
        <pc:sldMkLst>
          <pc:docMk/>
          <pc:sldMk cId="4025491889" sldId="325"/>
        </pc:sldMkLst>
        <pc:picChg chg="del">
          <ac:chgData name="Patrick MASSON" userId="c917163b1fa4a578" providerId="LiveId" clId="{029A0E73-C065-40DD-9D8A-7AAB783CD7B1}" dt="2025-05-22T15:11:09.568" v="81" actId="478"/>
          <ac:picMkLst>
            <pc:docMk/>
            <pc:sldMk cId="4025491889" sldId="325"/>
            <ac:picMk id="17" creationId="{DC29A600-CE4F-7B8F-C5C7-5A94184B8B00}"/>
          </ac:picMkLst>
        </pc:picChg>
        <pc:picChg chg="add mod">
          <ac:chgData name="Patrick MASSON" userId="c917163b1fa4a578" providerId="LiveId" clId="{029A0E73-C065-40DD-9D8A-7AAB783CD7B1}" dt="2025-05-22T15:11:09.887" v="82"/>
          <ac:picMkLst>
            <pc:docMk/>
            <pc:sldMk cId="4025491889" sldId="325"/>
            <ac:picMk id="19" creationId="{CA53EB0A-BE4A-BACE-B9E4-AF052986D374}"/>
          </ac:picMkLst>
        </pc:picChg>
      </pc:sldChg>
      <pc:sldChg chg="addSp delSp modSp mod">
        <pc:chgData name="Patrick MASSON" userId="c917163b1fa4a578" providerId="LiveId" clId="{029A0E73-C065-40DD-9D8A-7AAB783CD7B1}" dt="2025-05-22T15:11:19.757" v="85"/>
        <pc:sldMkLst>
          <pc:docMk/>
          <pc:sldMk cId="3051817784" sldId="326"/>
        </pc:sldMkLst>
        <pc:picChg chg="del">
          <ac:chgData name="Patrick MASSON" userId="c917163b1fa4a578" providerId="LiveId" clId="{029A0E73-C065-40DD-9D8A-7AAB783CD7B1}" dt="2025-05-22T15:10:05.662" v="56" actId="478"/>
          <ac:picMkLst>
            <pc:docMk/>
            <pc:sldMk cId="3051817784" sldId="326"/>
            <ac:picMk id="7" creationId="{00183A20-37FB-A62B-C021-1CE45A8CFAA4}"/>
          </ac:picMkLst>
        </pc:picChg>
        <pc:picChg chg="add mod">
          <ac:chgData name="Patrick MASSON" userId="c917163b1fa4a578" providerId="LiveId" clId="{029A0E73-C065-40DD-9D8A-7AAB783CD7B1}" dt="2025-05-22T15:11:19.757" v="85"/>
          <ac:picMkLst>
            <pc:docMk/>
            <pc:sldMk cId="3051817784" sldId="326"/>
            <ac:picMk id="8" creationId="{DAA36383-9C04-C090-38F4-BB7FE1C3600D}"/>
          </ac:picMkLst>
        </pc:picChg>
      </pc:sldChg>
      <pc:sldChg chg="addSp delSp modSp mod">
        <pc:chgData name="Patrick MASSON" userId="c917163b1fa4a578" providerId="LiveId" clId="{029A0E73-C065-40DD-9D8A-7AAB783CD7B1}" dt="2025-05-22T15:11:17.029" v="84"/>
        <pc:sldMkLst>
          <pc:docMk/>
          <pc:sldMk cId="3119870379" sldId="327"/>
        </pc:sldMkLst>
        <pc:picChg chg="del">
          <ac:chgData name="Patrick MASSON" userId="c917163b1fa4a578" providerId="LiveId" clId="{029A0E73-C065-40DD-9D8A-7AAB783CD7B1}" dt="2025-05-22T15:11:16.753" v="83" actId="478"/>
          <ac:picMkLst>
            <pc:docMk/>
            <pc:sldMk cId="3119870379" sldId="327"/>
            <ac:picMk id="19" creationId="{FD03A39D-FB33-7414-AB77-D3A016285E19}"/>
          </ac:picMkLst>
        </pc:picChg>
        <pc:picChg chg="add mod">
          <ac:chgData name="Patrick MASSON" userId="c917163b1fa4a578" providerId="LiveId" clId="{029A0E73-C065-40DD-9D8A-7AAB783CD7B1}" dt="2025-05-22T15:11:17.029" v="84"/>
          <ac:picMkLst>
            <pc:docMk/>
            <pc:sldMk cId="3119870379" sldId="327"/>
            <ac:picMk id="28" creationId="{C3EA035A-3772-C9D0-A343-D97D19F0370E}"/>
          </ac:picMkLst>
        </pc:picChg>
      </pc:sldChg>
      <pc:sldChg chg="addSp delSp modSp mod">
        <pc:chgData name="Patrick MASSON" userId="c917163b1fa4a578" providerId="LiveId" clId="{029A0E73-C065-40DD-9D8A-7AAB783CD7B1}" dt="2025-05-22T15:11:21.075" v="86"/>
        <pc:sldMkLst>
          <pc:docMk/>
          <pc:sldMk cId="3886305213" sldId="328"/>
        </pc:sldMkLst>
        <pc:picChg chg="del">
          <ac:chgData name="Patrick MASSON" userId="c917163b1fa4a578" providerId="LiveId" clId="{029A0E73-C065-40DD-9D8A-7AAB783CD7B1}" dt="2025-05-22T15:10:08.870" v="57" actId="478"/>
          <ac:picMkLst>
            <pc:docMk/>
            <pc:sldMk cId="3886305213" sldId="328"/>
            <ac:picMk id="19" creationId="{EAE99A83-5808-538E-187A-AF5739E5CE2A}"/>
          </ac:picMkLst>
        </pc:picChg>
        <pc:picChg chg="add mod">
          <ac:chgData name="Patrick MASSON" userId="c917163b1fa4a578" providerId="LiveId" clId="{029A0E73-C065-40DD-9D8A-7AAB783CD7B1}" dt="2025-05-22T15:11:21.075" v="86"/>
          <ac:picMkLst>
            <pc:docMk/>
            <pc:sldMk cId="3886305213" sldId="328"/>
            <ac:picMk id="21" creationId="{BD1F075C-86C0-A760-F009-9A4C21E12079}"/>
          </ac:picMkLst>
        </pc:picChg>
      </pc:sldChg>
      <pc:sldChg chg="addSp delSp modSp mod">
        <pc:chgData name="Patrick MASSON" userId="c917163b1fa4a578" providerId="LiveId" clId="{029A0E73-C065-40DD-9D8A-7AAB783CD7B1}" dt="2025-05-22T15:11:24.529" v="88"/>
        <pc:sldMkLst>
          <pc:docMk/>
          <pc:sldMk cId="321135825" sldId="329"/>
        </pc:sldMkLst>
        <pc:picChg chg="del">
          <ac:chgData name="Patrick MASSON" userId="c917163b1fa4a578" providerId="LiveId" clId="{029A0E73-C065-40DD-9D8A-7AAB783CD7B1}" dt="2025-05-22T15:11:24.257" v="87" actId="478"/>
          <ac:picMkLst>
            <pc:docMk/>
            <pc:sldMk cId="321135825" sldId="329"/>
            <ac:picMk id="13" creationId="{57934C7A-7CF6-C229-3655-C5DC4E6DC123}"/>
          </ac:picMkLst>
        </pc:picChg>
        <pc:picChg chg="add mod">
          <ac:chgData name="Patrick MASSON" userId="c917163b1fa4a578" providerId="LiveId" clId="{029A0E73-C065-40DD-9D8A-7AAB783CD7B1}" dt="2025-05-22T15:11:24.529" v="88"/>
          <ac:picMkLst>
            <pc:docMk/>
            <pc:sldMk cId="321135825" sldId="329"/>
            <ac:picMk id="17" creationId="{549F1638-4C82-8533-83D8-F717B1C1B3D1}"/>
          </ac:picMkLst>
        </pc:picChg>
      </pc:sldChg>
      <pc:sldChg chg="addSp delSp modSp mod">
        <pc:chgData name="Patrick MASSON" userId="c917163b1fa4a578" providerId="LiveId" clId="{029A0E73-C065-40DD-9D8A-7AAB783CD7B1}" dt="2025-05-22T15:11:32.673" v="93"/>
        <pc:sldMkLst>
          <pc:docMk/>
          <pc:sldMk cId="1786265035" sldId="334"/>
        </pc:sldMkLst>
        <pc:picChg chg="del">
          <ac:chgData name="Patrick MASSON" userId="c917163b1fa4a578" providerId="LiveId" clId="{029A0E73-C065-40DD-9D8A-7AAB783CD7B1}" dt="2025-05-22T15:10:21.382" v="62" actId="478"/>
          <ac:picMkLst>
            <pc:docMk/>
            <pc:sldMk cId="1786265035" sldId="334"/>
            <ac:picMk id="19" creationId="{073268D2-501E-0DDC-FB9E-D06C5A5DF39B}"/>
          </ac:picMkLst>
        </pc:picChg>
        <pc:picChg chg="add mod">
          <ac:chgData name="Patrick MASSON" userId="c917163b1fa4a578" providerId="LiveId" clId="{029A0E73-C065-40DD-9D8A-7AAB783CD7B1}" dt="2025-05-22T15:11:32.673" v="93"/>
          <ac:picMkLst>
            <pc:docMk/>
            <pc:sldMk cId="1786265035" sldId="334"/>
            <ac:picMk id="25" creationId="{8494F481-6124-B462-A627-348396D83FD6}"/>
          </ac:picMkLst>
        </pc:picChg>
      </pc:sldChg>
      <pc:sldChg chg="addSp delSp modSp mod">
        <pc:chgData name="Patrick MASSON" userId="c917163b1fa4a578" providerId="LiveId" clId="{029A0E73-C065-40DD-9D8A-7AAB783CD7B1}" dt="2025-05-22T15:11:33.919" v="94"/>
        <pc:sldMkLst>
          <pc:docMk/>
          <pc:sldMk cId="985667895" sldId="335"/>
        </pc:sldMkLst>
        <pc:picChg chg="del">
          <ac:chgData name="Patrick MASSON" userId="c917163b1fa4a578" providerId="LiveId" clId="{029A0E73-C065-40DD-9D8A-7AAB783CD7B1}" dt="2025-05-22T15:10:23.901" v="63" actId="478"/>
          <ac:picMkLst>
            <pc:docMk/>
            <pc:sldMk cId="985667895" sldId="335"/>
            <ac:picMk id="19" creationId="{F710910B-9F2D-E5C5-F2D3-C2041B1B1D7E}"/>
          </ac:picMkLst>
        </pc:picChg>
        <pc:picChg chg="add mod">
          <ac:chgData name="Patrick MASSON" userId="c917163b1fa4a578" providerId="LiveId" clId="{029A0E73-C065-40DD-9D8A-7AAB783CD7B1}" dt="2025-05-22T15:11:33.919" v="94"/>
          <ac:picMkLst>
            <pc:docMk/>
            <pc:sldMk cId="985667895" sldId="335"/>
            <ac:picMk id="25" creationId="{716C53E0-C824-2E07-B37A-7F2B1CE845C5}"/>
          </ac:picMkLst>
        </pc:picChg>
      </pc:sldChg>
      <pc:sldChg chg="addSp delSp modSp mod">
        <pc:chgData name="Patrick MASSON" userId="c917163b1fa4a578" providerId="LiveId" clId="{029A0E73-C065-40DD-9D8A-7AAB783CD7B1}" dt="2025-05-22T15:11:35.342" v="95"/>
        <pc:sldMkLst>
          <pc:docMk/>
          <pc:sldMk cId="912505002" sldId="336"/>
        </pc:sldMkLst>
        <pc:picChg chg="del">
          <ac:chgData name="Patrick MASSON" userId="c917163b1fa4a578" providerId="LiveId" clId="{029A0E73-C065-40DD-9D8A-7AAB783CD7B1}" dt="2025-05-22T15:10:26.140" v="64" actId="478"/>
          <ac:picMkLst>
            <pc:docMk/>
            <pc:sldMk cId="912505002" sldId="336"/>
            <ac:picMk id="19" creationId="{4F162EBB-DC42-95F9-9DAF-E7EC0DBEE611}"/>
          </ac:picMkLst>
        </pc:picChg>
        <pc:picChg chg="add mod">
          <ac:chgData name="Patrick MASSON" userId="c917163b1fa4a578" providerId="LiveId" clId="{029A0E73-C065-40DD-9D8A-7AAB783CD7B1}" dt="2025-05-22T15:11:35.342" v="95"/>
          <ac:picMkLst>
            <pc:docMk/>
            <pc:sldMk cId="912505002" sldId="336"/>
            <ac:picMk id="23" creationId="{AEC09618-5103-34F9-C995-F798383FC0A2}"/>
          </ac:picMkLst>
        </pc:picChg>
      </pc:sldChg>
      <pc:sldChg chg="addSp delSp modSp mod">
        <pc:chgData name="Patrick MASSON" userId="c917163b1fa4a578" providerId="LiveId" clId="{029A0E73-C065-40DD-9D8A-7AAB783CD7B1}" dt="2025-05-22T15:11:36.783" v="96"/>
        <pc:sldMkLst>
          <pc:docMk/>
          <pc:sldMk cId="2482388596" sldId="337"/>
        </pc:sldMkLst>
        <pc:picChg chg="del">
          <ac:chgData name="Patrick MASSON" userId="c917163b1fa4a578" providerId="LiveId" clId="{029A0E73-C065-40DD-9D8A-7AAB783CD7B1}" dt="2025-05-22T15:10:28.816" v="65" actId="478"/>
          <ac:picMkLst>
            <pc:docMk/>
            <pc:sldMk cId="2482388596" sldId="337"/>
            <ac:picMk id="15" creationId="{B7B6D1C1-D716-CC86-A089-EDF5A51C5BB5}"/>
          </ac:picMkLst>
        </pc:picChg>
        <pc:picChg chg="add mod">
          <ac:chgData name="Patrick MASSON" userId="c917163b1fa4a578" providerId="LiveId" clId="{029A0E73-C065-40DD-9D8A-7AAB783CD7B1}" dt="2025-05-22T15:11:36.783" v="96"/>
          <ac:picMkLst>
            <pc:docMk/>
            <pc:sldMk cId="2482388596" sldId="337"/>
            <ac:picMk id="17" creationId="{B1CE5C6A-5308-A942-FC8C-0A5D6DBC8BBF}"/>
          </ac:picMkLst>
        </pc:picChg>
      </pc:sldChg>
      <pc:sldChg chg="modSp mod">
        <pc:chgData name="Patrick MASSON" userId="c917163b1fa4a578" providerId="LiveId" clId="{029A0E73-C065-40DD-9D8A-7AAB783CD7B1}" dt="2025-05-22T15:09:26.395" v="42" actId="1037"/>
        <pc:sldMkLst>
          <pc:docMk/>
          <pc:sldMk cId="3054008159" sldId="338"/>
        </pc:sldMkLst>
        <pc:picChg chg="mod">
          <ac:chgData name="Patrick MASSON" userId="c917163b1fa4a578" providerId="LiveId" clId="{029A0E73-C065-40DD-9D8A-7AAB783CD7B1}" dt="2025-05-22T15:09:26.395" v="42" actId="1037"/>
          <ac:picMkLst>
            <pc:docMk/>
            <pc:sldMk cId="3054008159" sldId="338"/>
            <ac:picMk id="4" creationId="{DF42B3D7-BC3F-F0CB-0205-B7EBF2B0E743}"/>
          </ac:picMkLst>
        </pc:picChg>
      </pc:sldChg>
      <pc:sldChg chg="addSp delSp modSp mod">
        <pc:chgData name="Patrick MASSON" userId="c917163b1fa4a578" providerId="LiveId" clId="{029A0E73-C065-40DD-9D8A-7AAB783CD7B1}" dt="2025-05-22T15:11:26.870" v="89"/>
        <pc:sldMkLst>
          <pc:docMk/>
          <pc:sldMk cId="231321744" sldId="339"/>
        </pc:sldMkLst>
        <pc:picChg chg="del">
          <ac:chgData name="Patrick MASSON" userId="c917163b1fa4a578" providerId="LiveId" clId="{029A0E73-C065-40DD-9D8A-7AAB783CD7B1}" dt="2025-05-22T15:10:10.953" v="58" actId="478"/>
          <ac:picMkLst>
            <pc:docMk/>
            <pc:sldMk cId="231321744" sldId="339"/>
            <ac:picMk id="19" creationId="{B9952117-B89D-B671-1199-2D4C85E1D365}"/>
          </ac:picMkLst>
        </pc:picChg>
        <pc:picChg chg="add mod">
          <ac:chgData name="Patrick MASSON" userId="c917163b1fa4a578" providerId="LiveId" clId="{029A0E73-C065-40DD-9D8A-7AAB783CD7B1}" dt="2025-05-22T15:11:26.870" v="89"/>
          <ac:picMkLst>
            <pc:docMk/>
            <pc:sldMk cId="231321744" sldId="339"/>
            <ac:picMk id="24" creationId="{7A01E44F-72B7-64D1-C41A-B00AB55CC571}"/>
          </ac:picMkLst>
        </pc:picChg>
      </pc:sldChg>
      <pc:sldChg chg="addSp delSp modSp mod">
        <pc:chgData name="Patrick MASSON" userId="c917163b1fa4a578" providerId="LiveId" clId="{029A0E73-C065-40DD-9D8A-7AAB783CD7B1}" dt="2025-05-22T15:11:28.225" v="90"/>
        <pc:sldMkLst>
          <pc:docMk/>
          <pc:sldMk cId="1527979141" sldId="340"/>
        </pc:sldMkLst>
        <pc:picChg chg="del">
          <ac:chgData name="Patrick MASSON" userId="c917163b1fa4a578" providerId="LiveId" clId="{029A0E73-C065-40DD-9D8A-7AAB783CD7B1}" dt="2025-05-22T15:10:13.336" v="59" actId="478"/>
          <ac:picMkLst>
            <pc:docMk/>
            <pc:sldMk cId="1527979141" sldId="340"/>
            <ac:picMk id="17" creationId="{40F456F0-BB51-DE16-EB41-26447AA5CA46}"/>
          </ac:picMkLst>
        </pc:picChg>
        <pc:picChg chg="add mod">
          <ac:chgData name="Patrick MASSON" userId="c917163b1fa4a578" providerId="LiveId" clId="{029A0E73-C065-40DD-9D8A-7AAB783CD7B1}" dt="2025-05-22T15:11:28.225" v="90"/>
          <ac:picMkLst>
            <pc:docMk/>
            <pc:sldMk cId="1527979141" sldId="340"/>
            <ac:picMk id="18" creationId="{91E2946B-BBE3-F60D-E067-27F545C69AFC}"/>
          </ac:picMkLst>
        </pc:picChg>
      </pc:sldChg>
      <pc:sldChg chg="addSp delSp modSp mod">
        <pc:chgData name="Patrick MASSON" userId="c917163b1fa4a578" providerId="LiveId" clId="{029A0E73-C065-40DD-9D8A-7AAB783CD7B1}" dt="2025-05-22T15:10:56.458" v="75"/>
        <pc:sldMkLst>
          <pc:docMk/>
          <pc:sldMk cId="3622970757" sldId="341"/>
        </pc:sldMkLst>
        <pc:picChg chg="del">
          <ac:chgData name="Patrick MASSON" userId="c917163b1fa4a578" providerId="LiveId" clId="{029A0E73-C065-40DD-9D8A-7AAB783CD7B1}" dt="2025-05-22T15:09:55.278" v="52" actId="478"/>
          <ac:picMkLst>
            <pc:docMk/>
            <pc:sldMk cId="3622970757" sldId="341"/>
            <ac:picMk id="19" creationId="{94DCC743-6574-75B5-4B5E-ECEE03D7FFE1}"/>
          </ac:picMkLst>
        </pc:picChg>
        <pc:picChg chg="add mod">
          <ac:chgData name="Patrick MASSON" userId="c917163b1fa4a578" providerId="LiveId" clId="{029A0E73-C065-40DD-9D8A-7AAB783CD7B1}" dt="2025-05-22T15:10:56.458" v="75"/>
          <ac:picMkLst>
            <pc:docMk/>
            <pc:sldMk cId="3622970757" sldId="341"/>
            <ac:picMk id="26" creationId="{F7964DE9-05B6-47A2-98D2-31B35894139F}"/>
          </ac:picMkLst>
        </pc:picChg>
      </pc:sldChg>
      <pc:sldChg chg="addSp delSp modSp mod">
        <pc:chgData name="Patrick MASSON" userId="c917163b1fa4a578" providerId="LiveId" clId="{029A0E73-C065-40DD-9D8A-7AAB783CD7B1}" dt="2025-05-22T15:10:57.838" v="76"/>
        <pc:sldMkLst>
          <pc:docMk/>
          <pc:sldMk cId="393061131" sldId="342"/>
        </pc:sldMkLst>
        <pc:picChg chg="del">
          <ac:chgData name="Patrick MASSON" userId="c917163b1fa4a578" providerId="LiveId" clId="{029A0E73-C065-40DD-9D8A-7AAB783CD7B1}" dt="2025-05-22T15:09:57.889" v="53" actId="478"/>
          <ac:picMkLst>
            <pc:docMk/>
            <pc:sldMk cId="393061131" sldId="342"/>
            <ac:picMk id="19" creationId="{988BA965-065A-5BF0-C701-A3EA84194054}"/>
          </ac:picMkLst>
        </pc:picChg>
        <pc:picChg chg="add mod">
          <ac:chgData name="Patrick MASSON" userId="c917163b1fa4a578" providerId="LiveId" clId="{029A0E73-C065-40DD-9D8A-7AAB783CD7B1}" dt="2025-05-22T15:10:57.838" v="76"/>
          <ac:picMkLst>
            <pc:docMk/>
            <pc:sldMk cId="393061131" sldId="342"/>
            <ac:picMk id="20" creationId="{66B13955-DF55-89DC-5F44-463B2B0891DD}"/>
          </ac:picMkLst>
        </pc:picChg>
      </pc:sldChg>
      <pc:sldChg chg="addSp delSp modSp mod">
        <pc:chgData name="Patrick MASSON" userId="c917163b1fa4a578" providerId="LiveId" clId="{029A0E73-C065-40DD-9D8A-7AAB783CD7B1}" dt="2025-05-22T15:11:29.861" v="91"/>
        <pc:sldMkLst>
          <pc:docMk/>
          <pc:sldMk cId="2356798744" sldId="343"/>
        </pc:sldMkLst>
        <pc:picChg chg="del">
          <ac:chgData name="Patrick MASSON" userId="c917163b1fa4a578" providerId="LiveId" clId="{029A0E73-C065-40DD-9D8A-7AAB783CD7B1}" dt="2025-05-22T15:10:16.243" v="60" actId="478"/>
          <ac:picMkLst>
            <pc:docMk/>
            <pc:sldMk cId="2356798744" sldId="343"/>
            <ac:picMk id="17" creationId="{A6356A85-0575-4F1F-2E33-8F2231331098}"/>
          </ac:picMkLst>
        </pc:picChg>
        <pc:picChg chg="add mod">
          <ac:chgData name="Patrick MASSON" userId="c917163b1fa4a578" providerId="LiveId" clId="{029A0E73-C065-40DD-9D8A-7AAB783CD7B1}" dt="2025-05-22T15:11:29.861" v="91"/>
          <ac:picMkLst>
            <pc:docMk/>
            <pc:sldMk cId="2356798744" sldId="343"/>
            <ac:picMk id="19" creationId="{9E14E5D3-0F95-42A6-5E46-F89A1F24EEC6}"/>
          </ac:picMkLst>
        </pc:picChg>
      </pc:sldChg>
      <pc:sldChg chg="addSp delSp modSp mod">
        <pc:chgData name="Patrick MASSON" userId="c917163b1fa4a578" providerId="LiveId" clId="{029A0E73-C065-40DD-9D8A-7AAB783CD7B1}" dt="2025-05-22T15:11:31.044" v="92"/>
        <pc:sldMkLst>
          <pc:docMk/>
          <pc:sldMk cId="3113662135" sldId="344"/>
        </pc:sldMkLst>
        <pc:picChg chg="del">
          <ac:chgData name="Patrick MASSON" userId="c917163b1fa4a578" providerId="LiveId" clId="{029A0E73-C065-40DD-9D8A-7AAB783CD7B1}" dt="2025-05-22T15:10:18.441" v="61" actId="478"/>
          <ac:picMkLst>
            <pc:docMk/>
            <pc:sldMk cId="3113662135" sldId="344"/>
            <ac:picMk id="14" creationId="{CD8F44BF-6F77-0EB0-B158-DDC91B45F93F}"/>
          </ac:picMkLst>
        </pc:picChg>
        <pc:picChg chg="add mod">
          <ac:chgData name="Patrick MASSON" userId="c917163b1fa4a578" providerId="LiveId" clId="{029A0E73-C065-40DD-9D8A-7AAB783CD7B1}" dt="2025-05-22T15:11:31.044" v="92"/>
          <ac:picMkLst>
            <pc:docMk/>
            <pc:sldMk cId="3113662135" sldId="344"/>
            <ac:picMk id="15" creationId="{858679F6-71A2-9527-DB56-4AE6E4D0F2F1}"/>
          </ac:picMkLst>
        </pc:picChg>
      </pc:sldChg>
      <pc:sldChg chg="addSp delSp modSp mod">
        <pc:chgData name="Patrick MASSON" userId="c917163b1fa4a578" providerId="LiveId" clId="{029A0E73-C065-40DD-9D8A-7AAB783CD7B1}" dt="2025-05-22T15:10:47.488" v="69"/>
        <pc:sldMkLst>
          <pc:docMk/>
          <pc:sldMk cId="2808442184" sldId="345"/>
        </pc:sldMkLst>
        <pc:picChg chg="del">
          <ac:chgData name="Patrick MASSON" userId="c917163b1fa4a578" providerId="LiveId" clId="{029A0E73-C065-40DD-9D8A-7AAB783CD7B1}" dt="2025-05-22T15:09:39.253" v="46" actId="478"/>
          <ac:picMkLst>
            <pc:docMk/>
            <pc:sldMk cId="2808442184" sldId="345"/>
            <ac:picMk id="19" creationId="{C8D99091-FA84-A5EE-4466-4D6CCCFD9E6E}"/>
          </ac:picMkLst>
        </pc:picChg>
        <pc:picChg chg="add mod">
          <ac:chgData name="Patrick MASSON" userId="c917163b1fa4a578" providerId="LiveId" clId="{029A0E73-C065-40DD-9D8A-7AAB783CD7B1}" dt="2025-05-22T15:10:47.488" v="69"/>
          <ac:picMkLst>
            <pc:docMk/>
            <pc:sldMk cId="2808442184" sldId="345"/>
            <ac:picMk id="29" creationId="{814F6BAD-2B39-61FA-922F-0B7B484E8999}"/>
          </ac:picMkLst>
        </pc:picChg>
      </pc:sldChg>
      <pc:sldChg chg="addSp delSp modSp mod">
        <pc:chgData name="Patrick MASSON" userId="c917163b1fa4a578" providerId="LiveId" clId="{029A0E73-C065-40DD-9D8A-7AAB783CD7B1}" dt="2025-05-22T15:10:49.045" v="70"/>
        <pc:sldMkLst>
          <pc:docMk/>
          <pc:sldMk cId="139661488" sldId="346"/>
        </pc:sldMkLst>
        <pc:picChg chg="del">
          <ac:chgData name="Patrick MASSON" userId="c917163b1fa4a578" providerId="LiveId" clId="{029A0E73-C065-40DD-9D8A-7AAB783CD7B1}" dt="2025-05-22T15:09:41.131" v="47" actId="478"/>
          <ac:picMkLst>
            <pc:docMk/>
            <pc:sldMk cId="139661488" sldId="346"/>
            <ac:picMk id="19" creationId="{92919043-9B07-8C7F-DCF2-AD7103963A42}"/>
          </ac:picMkLst>
        </pc:picChg>
        <pc:picChg chg="add mod">
          <ac:chgData name="Patrick MASSON" userId="c917163b1fa4a578" providerId="LiveId" clId="{029A0E73-C065-40DD-9D8A-7AAB783CD7B1}" dt="2025-05-22T15:10:49.045" v="70"/>
          <ac:picMkLst>
            <pc:docMk/>
            <pc:sldMk cId="139661488" sldId="346"/>
            <ac:picMk id="21" creationId="{353901B5-C2A8-8E17-1DB4-E1CC162E2A7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6.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7.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8.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00"/>
        <c:overlap val="-24"/>
        <c:axId val="666605151"/>
        <c:axId val="666607551"/>
      </c:barChart>
      <c:catAx>
        <c:axId val="666605151"/>
        <c:scaling>
          <c:orientation val="minMax"/>
        </c:scaling>
        <c:delete val="1"/>
        <c:axPos val="b"/>
        <c:majorTickMark val="none"/>
        <c:minorTickMark val="none"/>
        <c:tickLblPos val="nextTo"/>
        <c:crossAx val="666607551"/>
        <c:crosses val="autoZero"/>
        <c:auto val="1"/>
        <c:lblAlgn val="ctr"/>
        <c:lblOffset val="100"/>
        <c:noMultiLvlLbl val="0"/>
      </c:catAx>
      <c:valAx>
        <c:axId val="66660755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666605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110035157293536E-2"/>
          <c:y val="7.3366604852705117E-2"/>
          <c:w val="0.90388996484270645"/>
          <c:h val="0.90222218800426524"/>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val>
            <c:numRef>
              <c:f>Feuil1!$C$33:$C$34</c:f>
              <c:numCache>
                <c:formatCode>General</c:formatCode>
                <c:ptCount val="2"/>
                <c:pt idx="0">
                  <c:v>81.599999999999994</c:v>
                </c:pt>
                <c:pt idx="1">
                  <c:v>56.5</c:v>
                </c:pt>
              </c:numCache>
            </c:numRef>
          </c:val>
          <c:extLst>
            <c:ext xmlns:c16="http://schemas.microsoft.com/office/drawing/2014/chart" uri="{C3380CC4-5D6E-409C-BE32-E72D297353CC}">
              <c16:uniqueId val="{00000000-F92F-4CE0-9BE7-11CC0C1A57E9}"/>
            </c:ext>
          </c:extLst>
        </c:ser>
        <c:dLbls>
          <c:showLegendKey val="0"/>
          <c:showVal val="0"/>
          <c:showCatName val="0"/>
          <c:showSerName val="0"/>
          <c:showPercent val="0"/>
          <c:showBubbleSize val="0"/>
        </c:dLbls>
        <c:gapWidth val="100"/>
        <c:overlap val="-24"/>
        <c:axId val="666605151"/>
        <c:axId val="666607551"/>
      </c:barChart>
      <c:catAx>
        <c:axId val="666605151"/>
        <c:scaling>
          <c:orientation val="minMax"/>
        </c:scaling>
        <c:delete val="1"/>
        <c:axPos val="b"/>
        <c:majorTickMark val="none"/>
        <c:minorTickMark val="none"/>
        <c:tickLblPos val="nextTo"/>
        <c:crossAx val="666607551"/>
        <c:crosses val="autoZero"/>
        <c:auto val="1"/>
        <c:lblAlgn val="ctr"/>
        <c:lblOffset val="100"/>
        <c:noMultiLvlLbl val="0"/>
      </c:catAx>
      <c:valAx>
        <c:axId val="666607551"/>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666605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6FE9-4811-A573-58D7E635F5BD}"/>
              </c:ext>
            </c:extLst>
          </c:dPt>
          <c:dPt>
            <c:idx val="1"/>
            <c:bubble3D val="0"/>
            <c:explosion val="7"/>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6FE9-4811-A573-58D7E635F5BD}"/>
              </c:ext>
            </c:extLst>
          </c:dPt>
          <c:val>
            <c:numRef>
              <c:f>'Gender Distribution'!$C$2:$C$3</c:f>
              <c:numCache>
                <c:formatCode>General</c:formatCode>
                <c:ptCount val="2"/>
                <c:pt idx="0">
                  <c:v>60.3</c:v>
                </c:pt>
                <c:pt idx="1">
                  <c:v>39.700000000000003</c:v>
                </c:pt>
              </c:numCache>
            </c:numRef>
          </c:val>
          <c:extLst>
            <c:ext xmlns:c16="http://schemas.microsoft.com/office/drawing/2014/chart" uri="{C3380CC4-5D6E-409C-BE32-E72D297353CC}">
              <c16:uniqueId val="{00000004-6FE9-4811-A573-58D7E635F5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7000-4650-8BD8-944482492DED}"/>
              </c:ext>
            </c:extLst>
          </c:dPt>
          <c:dPt>
            <c:idx val="1"/>
            <c:bubble3D val="0"/>
            <c:explosion val="7"/>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7000-4650-8BD8-944482492DED}"/>
              </c:ext>
            </c:extLst>
          </c:dPt>
          <c:val>
            <c:numRef>
              <c:f>'Gender Distribution'!$C$2:$C$3</c:f>
              <c:numCache>
                <c:formatCode>General</c:formatCode>
                <c:ptCount val="2"/>
                <c:pt idx="0">
                  <c:v>91.2</c:v>
                </c:pt>
                <c:pt idx="1">
                  <c:v>8.1999999999999993</c:v>
                </c:pt>
              </c:numCache>
            </c:numRef>
          </c:val>
          <c:extLst>
            <c:ext xmlns:c16="http://schemas.microsoft.com/office/drawing/2014/chart" uri="{C3380CC4-5D6E-409C-BE32-E72D297353CC}">
              <c16:uniqueId val="{00000004-7000-4650-8BD8-944482492DE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73F2-4F16-8D03-3B07D1D3F117}"/>
              </c:ext>
            </c:extLst>
          </c:dPt>
          <c:dPt>
            <c:idx val="1"/>
            <c:bubble3D val="0"/>
            <c:explosion val="7"/>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73F2-4F16-8D03-3B07D1D3F117}"/>
              </c:ext>
            </c:extLst>
          </c:dPt>
          <c:val>
            <c:numRef>
              <c:f>'Gender Distribution'!$C$2:$C$3</c:f>
              <c:numCache>
                <c:formatCode>General</c:formatCode>
                <c:ptCount val="2"/>
                <c:pt idx="0">
                  <c:v>80</c:v>
                </c:pt>
                <c:pt idx="1">
                  <c:v>20</c:v>
                </c:pt>
              </c:numCache>
            </c:numRef>
          </c:val>
          <c:extLst>
            <c:ext xmlns:c16="http://schemas.microsoft.com/office/drawing/2014/chart" uri="{C3380CC4-5D6E-409C-BE32-E72D297353CC}">
              <c16:uniqueId val="{00000004-73F2-4F16-8D03-3B07D1D3F11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18BD-45AF-9A36-1AAED464F37C}"/>
              </c:ext>
            </c:extLst>
          </c:dPt>
          <c:dPt>
            <c:idx val="1"/>
            <c:bubble3D val="0"/>
            <c:explosion val="7"/>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18BD-45AF-9A36-1AAED464F37C}"/>
              </c:ext>
            </c:extLst>
          </c:dPt>
          <c:val>
            <c:numRef>
              <c:f>'Gender Distribution'!$C$2:$C$3</c:f>
              <c:numCache>
                <c:formatCode>General</c:formatCode>
                <c:ptCount val="2"/>
                <c:pt idx="0">
                  <c:v>95.6</c:v>
                </c:pt>
                <c:pt idx="1">
                  <c:v>4.4000000000000004</c:v>
                </c:pt>
              </c:numCache>
            </c:numRef>
          </c:val>
          <c:extLst>
            <c:ext xmlns:c16="http://schemas.microsoft.com/office/drawing/2014/chart" uri="{C3380CC4-5D6E-409C-BE32-E72D297353CC}">
              <c16:uniqueId val="{00000004-18BD-45AF-9A36-1AAED464F37C}"/>
            </c:ext>
          </c:extLst>
        </c:ser>
        <c:dLbls>
          <c:showLegendKey val="0"/>
          <c:showVal val="0"/>
          <c:showCatName val="0"/>
          <c:showSerName val="0"/>
          <c:showPercent val="0"/>
          <c:showBubbleSize val="0"/>
          <c:showLeaderLines val="1"/>
        </c:dLbls>
        <c:firstSliceAng val="6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D564-4DA0-9EF5-0D8B587648AC}"/>
              </c:ext>
            </c:extLst>
          </c:dPt>
          <c:dPt>
            <c:idx val="1"/>
            <c:bubble3D val="0"/>
            <c:explosion val="7"/>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D564-4DA0-9EF5-0D8B587648AC}"/>
              </c:ext>
            </c:extLst>
          </c:dPt>
          <c:val>
            <c:numRef>
              <c:f>'Gender Distribution'!$C$2:$C$3</c:f>
              <c:numCache>
                <c:formatCode>General</c:formatCode>
                <c:ptCount val="2"/>
                <c:pt idx="0">
                  <c:v>86.7</c:v>
                </c:pt>
                <c:pt idx="1">
                  <c:v>13.3</c:v>
                </c:pt>
              </c:numCache>
            </c:numRef>
          </c:val>
          <c:extLst>
            <c:ext xmlns:c16="http://schemas.microsoft.com/office/drawing/2014/chart" uri="{C3380CC4-5D6E-409C-BE32-E72D297353CC}">
              <c16:uniqueId val="{00000004-D564-4DA0-9EF5-0D8B587648AC}"/>
            </c:ext>
          </c:extLst>
        </c:ser>
        <c:dLbls>
          <c:showLegendKey val="0"/>
          <c:showVal val="0"/>
          <c:showCatName val="0"/>
          <c:showSerName val="0"/>
          <c:showPercent val="0"/>
          <c:showBubbleSize val="0"/>
          <c:showLeaderLines val="1"/>
        </c:dLbls>
        <c:firstSliceAng val="6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AF17-4645-8C79-C811234FC812}"/>
              </c:ext>
            </c:extLst>
          </c:dPt>
          <c:dPt>
            <c:idx val="1"/>
            <c:bubble3D val="0"/>
            <c:explosion val="7"/>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AF17-4645-8C79-C811234FC812}"/>
              </c:ext>
            </c:extLst>
          </c:dPt>
          <c:val>
            <c:numRef>
              <c:f>'Gender Distribution'!$C$2:$C$3</c:f>
              <c:numCache>
                <c:formatCode>General</c:formatCode>
                <c:ptCount val="2"/>
                <c:pt idx="0">
                  <c:v>81.5</c:v>
                </c:pt>
                <c:pt idx="1">
                  <c:v>18.5</c:v>
                </c:pt>
              </c:numCache>
            </c:numRef>
          </c:val>
          <c:extLst>
            <c:ext xmlns:c16="http://schemas.microsoft.com/office/drawing/2014/chart" uri="{C3380CC4-5D6E-409C-BE32-E72D297353CC}">
              <c16:uniqueId val="{00000004-AF17-4645-8C79-C811234FC812}"/>
            </c:ext>
          </c:extLst>
        </c:ser>
        <c:dLbls>
          <c:showLegendKey val="0"/>
          <c:showVal val="0"/>
          <c:showCatName val="0"/>
          <c:showSerName val="0"/>
          <c:showPercent val="0"/>
          <c:showBubbleSize val="0"/>
          <c:showLeaderLines val="1"/>
        </c:dLbls>
        <c:firstSliceAng val="66"/>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val>
            <c:numRef>
              <c:f>Feuil1!$D$8:$D$9</c:f>
              <c:numCache>
                <c:formatCode>General</c:formatCode>
                <c:ptCount val="2"/>
                <c:pt idx="0">
                  <c:v>3.2</c:v>
                </c:pt>
                <c:pt idx="1">
                  <c:v>2.4</c:v>
                </c:pt>
              </c:numCache>
            </c:numRef>
          </c:val>
          <c:extLst>
            <c:ext xmlns:c16="http://schemas.microsoft.com/office/drawing/2014/chart" uri="{C3380CC4-5D6E-409C-BE32-E72D297353CC}">
              <c16:uniqueId val="{00000000-2BCB-492B-8463-D6EACC60A6DD}"/>
            </c:ext>
          </c:extLst>
        </c:ser>
        <c:dLbls>
          <c:showLegendKey val="0"/>
          <c:showVal val="0"/>
          <c:showCatName val="0"/>
          <c:showSerName val="0"/>
          <c:showPercent val="0"/>
          <c:showBubbleSize val="0"/>
        </c:dLbls>
        <c:gapWidth val="100"/>
        <c:overlap val="-24"/>
        <c:axId val="666605151"/>
        <c:axId val="666607551"/>
      </c:barChart>
      <c:catAx>
        <c:axId val="666605151"/>
        <c:scaling>
          <c:orientation val="minMax"/>
        </c:scaling>
        <c:delete val="1"/>
        <c:axPos val="b"/>
        <c:majorTickMark val="none"/>
        <c:minorTickMark val="none"/>
        <c:tickLblPos val="nextTo"/>
        <c:crossAx val="666607551"/>
        <c:crosses val="autoZero"/>
        <c:auto val="1"/>
        <c:lblAlgn val="ctr"/>
        <c:lblOffset val="100"/>
        <c:noMultiLvlLbl val="0"/>
      </c:catAx>
      <c:valAx>
        <c:axId val="66660755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666605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110035157293536E-2"/>
          <c:y val="7.3366604852705117E-2"/>
          <c:w val="0.90388996484270645"/>
          <c:h val="0.90222218800426524"/>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val>
            <c:numRef>
              <c:f>Feuil1!$E$32:$E$33</c:f>
              <c:numCache>
                <c:formatCode>General</c:formatCode>
                <c:ptCount val="2"/>
                <c:pt idx="0">
                  <c:v>13.8</c:v>
                </c:pt>
                <c:pt idx="1">
                  <c:v>32.799999999999997</c:v>
                </c:pt>
              </c:numCache>
            </c:numRef>
          </c:val>
          <c:extLst>
            <c:ext xmlns:c16="http://schemas.microsoft.com/office/drawing/2014/chart" uri="{C3380CC4-5D6E-409C-BE32-E72D297353CC}">
              <c16:uniqueId val="{00000000-99EE-4FEF-9355-C0788E20A142}"/>
            </c:ext>
          </c:extLst>
        </c:ser>
        <c:dLbls>
          <c:showLegendKey val="0"/>
          <c:showVal val="0"/>
          <c:showCatName val="0"/>
          <c:showSerName val="0"/>
          <c:showPercent val="0"/>
          <c:showBubbleSize val="0"/>
        </c:dLbls>
        <c:gapWidth val="100"/>
        <c:overlap val="-24"/>
        <c:axId val="666605151"/>
        <c:axId val="666607551"/>
      </c:barChart>
      <c:catAx>
        <c:axId val="666605151"/>
        <c:scaling>
          <c:orientation val="minMax"/>
        </c:scaling>
        <c:delete val="1"/>
        <c:axPos val="b"/>
        <c:majorTickMark val="none"/>
        <c:minorTickMark val="none"/>
        <c:tickLblPos val="nextTo"/>
        <c:crossAx val="666607551"/>
        <c:crosses val="autoZero"/>
        <c:auto val="1"/>
        <c:lblAlgn val="ctr"/>
        <c:lblOffset val="100"/>
        <c:noMultiLvlLbl val="0"/>
      </c:catAx>
      <c:valAx>
        <c:axId val="666607551"/>
        <c:scaling>
          <c:orientation val="minMax"/>
          <c:max val="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666605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F17E-4EEE-9CEC-D37795745253}"/>
              </c:ext>
            </c:extLst>
          </c:dPt>
          <c:dPt>
            <c:idx val="1"/>
            <c:bubble3D val="0"/>
            <c:explosion val="7"/>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F17E-4EEE-9CEC-D37795745253}"/>
              </c:ext>
            </c:extLst>
          </c:dPt>
          <c:val>
            <c:numRef>
              <c:f>'Gender Distribution'!$C$2:$C$3</c:f>
              <c:numCache>
                <c:formatCode>General</c:formatCode>
                <c:ptCount val="2"/>
                <c:pt idx="0">
                  <c:v>65.342729019859064</c:v>
                </c:pt>
                <c:pt idx="1">
                  <c:v>34.657270980140943</c:v>
                </c:pt>
              </c:numCache>
            </c:numRef>
          </c:val>
          <c:extLst>
            <c:ext xmlns:c16="http://schemas.microsoft.com/office/drawing/2014/chart" uri="{C3380CC4-5D6E-409C-BE32-E72D297353CC}">
              <c16:uniqueId val="{00000004-F17E-4EEE-9CEC-D3779574525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0D75-467D-9E7A-F77AA6475463}"/>
              </c:ext>
            </c:extLst>
          </c:dPt>
          <c:dPt>
            <c:idx val="1"/>
            <c:bubble3D val="0"/>
            <c:explosion val="7"/>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0D75-467D-9E7A-F77AA6475463}"/>
              </c:ext>
            </c:extLst>
          </c:dPt>
          <c:val>
            <c:numRef>
              <c:f>'Gender Distribution'!$C$2:$C$3</c:f>
              <c:numCache>
                <c:formatCode>General</c:formatCode>
                <c:ptCount val="2"/>
                <c:pt idx="0">
                  <c:v>70.7</c:v>
                </c:pt>
                <c:pt idx="1">
                  <c:v>29.3</c:v>
                </c:pt>
              </c:numCache>
            </c:numRef>
          </c:val>
          <c:extLst>
            <c:ext xmlns:c16="http://schemas.microsoft.com/office/drawing/2014/chart" uri="{C3380CC4-5D6E-409C-BE32-E72D297353CC}">
              <c16:uniqueId val="{00000004-0D75-467D-9E7A-F77AA647546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3E90-4F90-A1A9-A2B7A369E32B}"/>
              </c:ext>
            </c:extLst>
          </c:dPt>
          <c:dPt>
            <c:idx val="1"/>
            <c:bubble3D val="0"/>
            <c:explosion val="7"/>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3E90-4F90-A1A9-A2B7A369E32B}"/>
              </c:ext>
            </c:extLst>
          </c:dPt>
          <c:val>
            <c:numRef>
              <c:f>'Gender Distribution'!$C$2:$C$3</c:f>
              <c:numCache>
                <c:formatCode>General</c:formatCode>
                <c:ptCount val="2"/>
                <c:pt idx="0">
                  <c:v>64.3</c:v>
                </c:pt>
                <c:pt idx="1">
                  <c:v>35.700000000000003</c:v>
                </c:pt>
              </c:numCache>
            </c:numRef>
          </c:val>
          <c:extLst>
            <c:ext xmlns:c16="http://schemas.microsoft.com/office/drawing/2014/chart" uri="{C3380CC4-5D6E-409C-BE32-E72D297353CC}">
              <c16:uniqueId val="{00000004-3E90-4F90-A1A9-A2B7A369E32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8DC0-4B86-A50F-738D592ABDA3}"/>
              </c:ext>
            </c:extLst>
          </c:dPt>
          <c:dPt>
            <c:idx val="1"/>
            <c:bubble3D val="0"/>
            <c:explosion val="7"/>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8DC0-4B86-A50F-738D592ABDA3}"/>
              </c:ext>
            </c:extLst>
          </c:dPt>
          <c:val>
            <c:numRef>
              <c:f>'Gender Distribution'!$C$2:$C$3</c:f>
              <c:numCache>
                <c:formatCode>General</c:formatCode>
                <c:ptCount val="2"/>
                <c:pt idx="0">
                  <c:v>48.2</c:v>
                </c:pt>
                <c:pt idx="1">
                  <c:v>51.8</c:v>
                </c:pt>
              </c:numCache>
            </c:numRef>
          </c:val>
          <c:extLst>
            <c:ext xmlns:c16="http://schemas.microsoft.com/office/drawing/2014/chart" uri="{C3380CC4-5D6E-409C-BE32-E72D297353CC}">
              <c16:uniqueId val="{00000004-8DC0-4B86-A50F-738D592ABD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40562327210593"/>
          <c:y val="5.8815862684477707E-2"/>
          <c:w val="0.80661251212706642"/>
          <c:h val="0.81515014584878431"/>
        </c:manualLayout>
      </c:layout>
      <c:barChart>
        <c:barDir val="col"/>
        <c:grouping val="clustered"/>
        <c:varyColors val="0"/>
        <c:dLbls>
          <c:showLegendKey val="0"/>
          <c:showVal val="0"/>
          <c:showCatName val="0"/>
          <c:showSerName val="0"/>
          <c:showPercent val="0"/>
          <c:showBubbleSize val="0"/>
        </c:dLbls>
        <c:gapWidth val="100"/>
        <c:overlap val="-24"/>
        <c:axId val="666605151"/>
        <c:axId val="666607551"/>
      </c:barChart>
      <c:catAx>
        <c:axId val="666605151"/>
        <c:scaling>
          <c:orientation val="minMax"/>
        </c:scaling>
        <c:delete val="1"/>
        <c:axPos val="b"/>
        <c:majorTickMark val="none"/>
        <c:minorTickMark val="none"/>
        <c:tickLblPos val="nextTo"/>
        <c:crossAx val="666607551"/>
        <c:crosses val="autoZero"/>
        <c:auto val="1"/>
        <c:lblAlgn val="ctr"/>
        <c:lblOffset val="100"/>
        <c:noMultiLvlLbl val="0"/>
      </c:catAx>
      <c:valAx>
        <c:axId val="66660755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666605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val>
            <c:numRef>
              <c:f>Feuil1!$D$5:$D$6</c:f>
              <c:numCache>
                <c:formatCode>General</c:formatCode>
                <c:ptCount val="2"/>
                <c:pt idx="0">
                  <c:v>2.8</c:v>
                </c:pt>
                <c:pt idx="1">
                  <c:v>2.1</c:v>
                </c:pt>
              </c:numCache>
            </c:numRef>
          </c:val>
          <c:extLst>
            <c:ext xmlns:c16="http://schemas.microsoft.com/office/drawing/2014/chart" uri="{C3380CC4-5D6E-409C-BE32-E72D297353CC}">
              <c16:uniqueId val="{00000000-62DC-48E6-BE7B-9C833AD61104}"/>
            </c:ext>
          </c:extLst>
        </c:ser>
        <c:dLbls>
          <c:showLegendKey val="0"/>
          <c:showVal val="0"/>
          <c:showCatName val="0"/>
          <c:showSerName val="0"/>
          <c:showPercent val="0"/>
          <c:showBubbleSize val="0"/>
        </c:dLbls>
        <c:gapWidth val="100"/>
        <c:overlap val="-24"/>
        <c:axId val="666605151"/>
        <c:axId val="666607551"/>
      </c:barChart>
      <c:catAx>
        <c:axId val="666605151"/>
        <c:scaling>
          <c:orientation val="minMax"/>
        </c:scaling>
        <c:delete val="1"/>
        <c:axPos val="b"/>
        <c:majorTickMark val="none"/>
        <c:minorTickMark val="none"/>
        <c:tickLblPos val="nextTo"/>
        <c:crossAx val="666607551"/>
        <c:crosses val="autoZero"/>
        <c:auto val="1"/>
        <c:lblAlgn val="ctr"/>
        <c:lblOffset val="100"/>
        <c:noMultiLvlLbl val="0"/>
      </c:catAx>
      <c:valAx>
        <c:axId val="666607551"/>
        <c:scaling>
          <c:orientation val="minMax"/>
          <c:max val="2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666605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0.22764</cdr:x>
      <cdr:y>0.62778</cdr:y>
    </cdr:from>
    <cdr:to>
      <cdr:x>0.48631</cdr:x>
      <cdr:y>0.78443</cdr:y>
    </cdr:to>
    <cdr:sp macro="" textlink="">
      <cdr:nvSpPr>
        <cdr:cNvPr id="4" name="Textfeld 3">
          <a:extLst xmlns:a="http://schemas.openxmlformats.org/drawingml/2006/main">
            <a:ext uri="{FF2B5EF4-FFF2-40B4-BE49-F238E27FC236}">
              <a16:creationId xmlns:a16="http://schemas.microsoft.com/office/drawing/2014/main" id="{C2870CD3-3E53-4296-91B6-9765EACF1C2D}"/>
            </a:ext>
          </a:extLst>
        </cdr:cNvPr>
        <cdr:cNvSpPr txBox="1"/>
      </cdr:nvSpPr>
      <cdr:spPr>
        <a:xfrm xmlns:a="http://schemas.openxmlformats.org/drawingml/2006/main">
          <a:off x="582323" y="972717"/>
          <a:ext cx="661710" cy="242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200" dirty="0">
            <a:highlight>
              <a:srgbClr val="00FF00"/>
            </a:highlight>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C6A80-2907-43B3-87D6-502E3AB6B9D6}" type="datetimeFigureOut">
              <a:rPr lang="fr-FR" smtClean="0"/>
              <a:t>22/05/2025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50C83-12E4-410A-921F-A793AF7FF0FB}" type="slidenum">
              <a:rPr lang="fr-FR" smtClean="0"/>
              <a:t>‹N°›</a:t>
            </a:fld>
            <a:endParaRPr lang="fr-FR"/>
          </a:p>
        </p:txBody>
      </p:sp>
    </p:spTree>
    <p:extLst>
      <p:ext uri="{BB962C8B-B14F-4D97-AF65-F5344CB8AC3E}">
        <p14:creationId xmlns:p14="http://schemas.microsoft.com/office/powerpoint/2010/main" val="3439248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3E50C83-12E4-410A-921F-A793AF7FF0FB}" type="slidenum">
              <a:rPr lang="fr-FR" smtClean="0"/>
              <a:t>1</a:t>
            </a:fld>
            <a:endParaRPr lang="fr-FR"/>
          </a:p>
        </p:txBody>
      </p:sp>
    </p:spTree>
    <p:extLst>
      <p:ext uri="{BB962C8B-B14F-4D97-AF65-F5344CB8AC3E}">
        <p14:creationId xmlns:p14="http://schemas.microsoft.com/office/powerpoint/2010/main" val="723097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C9571-2000-D348-31A4-362F9C671E1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14896C5-528A-F976-26EF-44EFB350A7A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F6AA158-8C4B-EEB3-EBA1-285D1480C5C5}"/>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b="0" i="0" u="none" strike="noStrike" baseline="0" dirty="0">
                <a:latin typeface="ArialMT"/>
              </a:rPr>
              <a:t>BA</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latin typeface="Calibri" panose="020F0502020204030204" pitchFamily="34" charset="0"/>
              </a:rPr>
              <a:t>Balloon angioplasty</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a:latin typeface="TimesNewRomanPSMT"/>
              </a:rPr>
              <a:t>RS</a:t>
            </a:r>
            <a:r>
              <a:rPr lang="en-GB"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Calibri" panose="020F0502020204030204" pitchFamily="34" charset="0"/>
                <a:cs typeface="Arial" panose="020B0604020202020204" pitchFamily="34" charset="0"/>
              </a:rPr>
              <a:t>R</a:t>
            </a:r>
            <a:r>
              <a:rPr lang="en-US" sz="1200" b="0" i="0" u="none" strike="noStrike" baseline="0" dirty="0">
                <a:latin typeface="Calibri" panose="020F0502020204030204" pitchFamily="34" charset="0"/>
              </a:rPr>
              <a:t>escue stenting</a:t>
            </a:r>
            <a:r>
              <a:rPr lang="en-GB" sz="1200" i="0" dirty="0">
                <a:latin typeface="Arial" panose="020B0604020202020204" pitchFamily="34" charset="0"/>
                <a:cs typeface="Arial" panose="020B0604020202020204" pitchFamily="34" charset="0"/>
              </a:rPr>
              <a:t>; </a:t>
            </a:r>
            <a:r>
              <a:rPr lang="en-US" sz="1200" b="0" i="0" u="none" strike="noStrike" baseline="0" dirty="0">
                <a:latin typeface="TimesNewRomanPSMT"/>
              </a:rPr>
              <a:t>OR, </a:t>
            </a:r>
            <a:r>
              <a:rPr lang="en-US" dirty="0"/>
              <a:t>Odds Ratio; </a:t>
            </a:r>
            <a:r>
              <a:rPr lang="en-US" sz="1200" b="0" i="0" u="none" strike="noStrike" baseline="0" dirty="0">
                <a:latin typeface="Calibri" panose="020F0502020204030204" pitchFamily="34" charset="0"/>
              </a:rPr>
              <a:t>CI, Confidence interval</a:t>
            </a:r>
            <a:r>
              <a:rPr lang="en-US" dirty="0"/>
              <a:t>.</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en-CH" sz="1800" b="0" i="0" u="none" strike="noStrike" baseline="0" dirty="0">
                <a:latin typeface="Calibri" panose="020F0502020204030204" pitchFamily="34" charset="0"/>
              </a:rPr>
              <a:t>1384</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1800" b="1" i="0" u="none" strike="noStrike" baseline="0" dirty="0">
                <a:solidFill>
                  <a:srgbClr val="000000"/>
                </a:solidFill>
                <a:latin typeface="Arial" panose="020B0604020202020204" pitchFamily="34" charset="0"/>
                <a:cs typeface="Arial" panose="020B0604020202020204" pitchFamily="34" charset="0"/>
              </a:rPr>
              <a:t>Abstract Title: </a:t>
            </a:r>
            <a:r>
              <a:rPr lang="en-US" sz="1800" b="1" i="0" u="none" strike="noStrike" baseline="0" dirty="0">
                <a:latin typeface="Calibri-Bold"/>
              </a:rPr>
              <a:t>MAJOR INTRACRANIAL COMPLICATIONS DURING BALLOON ANGIOPLASTY AND/OR RESCUE STENTING IN FAILED THROMBECTOMY ARE ASSOCIATED WITH WORSE FUNCTIONAL OUTCOMES – ANALYSIS FROM A LARGE RETROSPECTIVE REGISTRY</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latin typeface="Calibri-Bold"/>
              </a:rPr>
              <a:t>Abstract Category: </a:t>
            </a:r>
            <a:r>
              <a:rPr lang="en-US" sz="1800" b="0" i="0" u="none" strike="noStrike" baseline="0" dirty="0">
                <a:latin typeface="Calibri" panose="020F0502020204030204" pitchFamily="34" charset="0"/>
              </a:rPr>
              <a:t>01.00 - ACUTE ISCHEMIC STROKE MANAGEMENT - 01.05 – NEUROINTERVENTION</a:t>
            </a:r>
          </a:p>
          <a:p>
            <a:pPr algn="l"/>
            <a:endParaRPr lang="en-US" sz="1800" b="0" i="0" u="none" strike="noStrike" baseline="0" dirty="0">
              <a:latin typeface="Calibri" panose="020F0502020204030204" pitchFamily="34" charset="0"/>
              <a:cs typeface="Arial" panose="020B0604020202020204" pitchFamily="34" charset="0"/>
            </a:endParaRPr>
          </a:p>
          <a:p>
            <a:pPr algn="l"/>
            <a:r>
              <a:rPr lang="en-US" sz="1800" b="1" i="0" u="none" strike="noStrike" baseline="0" dirty="0">
                <a:latin typeface="Arial-BoldMT"/>
              </a:rPr>
              <a:t>Background and Aims: </a:t>
            </a:r>
          </a:p>
          <a:p>
            <a:pPr algn="l"/>
            <a:r>
              <a:rPr lang="en-US" sz="1800" b="0" i="0" u="none" strike="noStrike" baseline="0" dirty="0">
                <a:latin typeface="Calibri" panose="020F0502020204030204" pitchFamily="34" charset="0"/>
              </a:rPr>
              <a:t>Balloon angioplasty, rescue stenting or a combination (BA/RS) are more and more considered as bail-out procedures in failed thrombectomy. Little is known about corresponding complications. The aim of this study was to systematically report on major intracranial complications of BA/RS.</a:t>
            </a:r>
          </a:p>
          <a:p>
            <a:pPr algn="l"/>
            <a:endParaRPr lang="en-US" sz="1800" b="1" i="0" u="none" strike="noStrike" baseline="0" dirty="0">
              <a:solidFill>
                <a:srgbClr val="000000"/>
              </a:solidFill>
              <a:latin typeface="Arial-BoldMT"/>
            </a:endParaRPr>
          </a:p>
          <a:p>
            <a:pPr algn="l"/>
            <a:r>
              <a:rPr lang="en-US" sz="1800" b="1" i="0" u="none" strike="noStrike" baseline="0" dirty="0">
                <a:latin typeface="Arial-BoldMT"/>
              </a:rPr>
              <a:t>Methods:</a:t>
            </a:r>
          </a:p>
          <a:p>
            <a:pPr algn="l"/>
            <a:r>
              <a:rPr lang="en-US" sz="1800" b="0" i="0" u="none" strike="noStrike" baseline="0" dirty="0">
                <a:latin typeface="Calibri" panose="020F0502020204030204" pitchFamily="34" charset="0"/>
              </a:rPr>
              <a:t>In this multicenter retrospective cohort study, adult patients with failed thrombectomy who subsequently received either balloon angioplasty, rescue stenting, or both were included. Subarachnoid hemorrhage/vessel perforation, embolization to new territories and vessel </a:t>
            </a:r>
            <a:r>
              <a:rPr lang="en-US" sz="1800" b="0" i="0" u="none" strike="noStrike" baseline="0" dirty="0" err="1">
                <a:latin typeface="Calibri" panose="020F0502020204030204" pitchFamily="34" charset="0"/>
              </a:rPr>
              <a:t>reocclusion</a:t>
            </a:r>
            <a:r>
              <a:rPr lang="en-US" sz="1800" b="0" i="0" u="none" strike="noStrike" baseline="0" dirty="0">
                <a:latin typeface="Calibri" panose="020F0502020204030204" pitchFamily="34" charset="0"/>
              </a:rPr>
              <a:t> were considered major intracranial complications. The primary endpoint was functional outcome as per modified Rankin Scale at 90 days. Effects on the primary endpoint were assessed using multiple odds modelling.</a:t>
            </a:r>
          </a:p>
          <a:p>
            <a:pPr algn="l"/>
            <a:endParaRPr lang="en-US" sz="1800" b="0" i="0" u="none" strike="noStrike" baseline="0" dirty="0">
              <a:latin typeface="Calibri" panose="020F0502020204030204" pitchFamily="34" charset="0"/>
            </a:endParaRPr>
          </a:p>
          <a:p>
            <a:pPr algn="l"/>
            <a:r>
              <a:rPr lang="en-US" sz="1800" b="1" i="0" u="none" strike="noStrike" baseline="0" dirty="0">
                <a:latin typeface="Arial-BoldMT"/>
              </a:rPr>
              <a:t>Results: </a:t>
            </a:r>
            <a:r>
              <a:rPr lang="en-US" sz="1800" b="0" i="0" u="none" strike="noStrike" baseline="0" dirty="0">
                <a:latin typeface="Calibri" panose="020F0502020204030204" pitchFamily="34" charset="0"/>
              </a:rPr>
              <a:t>BA/RS was performed in 771 patients (68.7±12.8y, 60.3% male). Intracranial atherosclerosis was the occlusion etiology in 91.8%. Major intracranial complications occurred in 148 patients (19.2%): Subarachnoid hemorrhage/vessel perforation in 53 patients, embolization to new territories in 53 patients and re-occlusion in 56 patients. More than one major intracranial complication occurred in 14 patients. Patients who experienced major intracranial complications compared to patients without these complications had significantly worse functional outcome (OR 0.53, CI 0.37-0.74, p&lt;0.001) and a 90d mortality of 30.2%. </a:t>
            </a:r>
          </a:p>
          <a:p>
            <a:pPr algn="l"/>
            <a:endParaRPr lang="en-US" sz="1800" b="0" i="0" u="none" strike="noStrike" baseline="0" dirty="0">
              <a:latin typeface="Calibri" panose="020F0502020204030204" pitchFamily="34" charset="0"/>
            </a:endParaRPr>
          </a:p>
          <a:p>
            <a:pPr algn="l"/>
            <a:r>
              <a:rPr lang="en-US" sz="1800" b="1" i="0" u="none" strike="noStrike" baseline="0" dirty="0">
                <a:latin typeface="Arial-BoldMT"/>
              </a:rPr>
              <a:t>Conclusion: </a:t>
            </a:r>
            <a:r>
              <a:rPr lang="en-US" sz="1800" b="0" i="0" u="none" strike="noStrike" baseline="0" dirty="0">
                <a:latin typeface="Calibri" panose="020F0502020204030204" pitchFamily="34" charset="0"/>
              </a:rPr>
              <a:t>Major intracranial complications are not uncommon during BA/RS and are associated with worse functional outcomes and a substantial mortality. This may inform patient treatment in current trials and the design of upcoming trials of BA/RS.</a:t>
            </a:r>
          </a:p>
          <a:p>
            <a:pPr algn="l"/>
            <a:endParaRPr lang="en-US" sz="1800" b="0" i="0" u="none" strike="noStrike" baseline="0" dirty="0">
              <a:latin typeface="Calibri" panose="020F0502020204030204" pitchFamily="34" charset="0"/>
              <a:cs typeface="Arial" panose="020B0604020202020204" pitchFamily="34" charset="0"/>
            </a:endParaRPr>
          </a:p>
          <a:p>
            <a:pPr algn="l"/>
            <a:r>
              <a:rPr lang="fr-FR" b="1" dirty="0" err="1">
                <a:latin typeface="Arial" panose="020B0604020202020204" pitchFamily="34" charset="0"/>
                <a:cs typeface="Arial" panose="020B0604020202020204" pitchFamily="34" charset="0"/>
              </a:rPr>
              <a:t>Disclosures</a:t>
            </a:r>
            <a:r>
              <a:rPr lang="fr-FR" dirty="0">
                <a:latin typeface="Arial" panose="020B0604020202020204" pitchFamily="34" charset="0"/>
                <a:cs typeface="Arial" panose="020B0604020202020204" pitchFamily="34" charset="0"/>
              </a:rPr>
              <a:t>: V. S.-Z. </a:t>
            </a:r>
            <a:r>
              <a:rPr lang="fr-FR" dirty="0" err="1">
                <a:latin typeface="Arial" panose="020B0604020202020204" pitchFamily="34" charset="0"/>
                <a:cs typeface="Arial" panose="020B0604020202020204" pitchFamily="34" charset="0"/>
              </a:rPr>
              <a:t>discloses</a:t>
            </a:r>
            <a:r>
              <a:rPr lang="fr-FR" dirty="0">
                <a:latin typeface="Arial" panose="020B0604020202020204" pitchFamily="34" charset="0"/>
                <a:cs typeface="Arial" panose="020B0604020202020204" pitchFamily="34" charset="0"/>
              </a:rPr>
              <a:t> speaker </a:t>
            </a:r>
            <a:r>
              <a:rPr lang="fr-FR" dirty="0" err="1">
                <a:latin typeface="Arial" panose="020B0604020202020204" pitchFamily="34" charset="0"/>
                <a:cs typeface="Arial" panose="020B0604020202020204" pitchFamily="34" charset="0"/>
              </a:rPr>
              <a:t>fees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from</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Medtronic</a:t>
            </a:r>
            <a:r>
              <a:rPr lang="fr-FR" dirty="0">
                <a:latin typeface="Arial" panose="020B0604020202020204" pitchFamily="34" charset="0"/>
                <a:cs typeface="Arial" panose="020B0604020202020204" pitchFamily="34" charset="0"/>
              </a:rPr>
              <a:t> Inc. (money </a:t>
            </a:r>
            <a:r>
              <a:rPr lang="fr-FR" dirty="0" err="1">
                <a:latin typeface="Arial" panose="020B0604020202020204" pitchFamily="34" charset="0"/>
                <a:cs typeface="Arial" panose="020B0604020202020204" pitchFamily="34" charset="0"/>
              </a:rPr>
              <a:t>paid</a:t>
            </a:r>
            <a:r>
              <a:rPr lang="fr-FR" dirty="0">
                <a:latin typeface="Arial" panose="020B0604020202020204" pitchFamily="34" charset="0"/>
                <a:cs typeface="Arial" panose="020B0604020202020204" pitchFamily="34" charset="0"/>
              </a:rPr>
              <a:t> to institution). M.-N.P. </a:t>
            </a:r>
            <a:r>
              <a:rPr lang="fr-FR" dirty="0" err="1">
                <a:latin typeface="Arial" panose="020B0604020202020204" pitchFamily="34" charset="0"/>
                <a:cs typeface="Arial" panose="020B0604020202020204" pitchFamily="34" charset="0"/>
              </a:rPr>
              <a:t>discloses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unrestricted</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grants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from</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Swiss</a:t>
            </a:r>
            <a:r>
              <a:rPr lang="fr-FR" dirty="0">
                <a:latin typeface="Arial" panose="020B0604020202020204" pitchFamily="34" charset="0"/>
                <a:cs typeface="Arial" panose="020B0604020202020204" pitchFamily="34" charset="0"/>
              </a:rPr>
              <a:t> National Science </a:t>
            </a:r>
            <a:r>
              <a:rPr lang="fr-FR" dirty="0" err="1">
                <a:latin typeface="Arial" panose="020B0604020202020204" pitchFamily="34" charset="0"/>
                <a:cs typeface="Arial" panose="020B0604020202020204" pitchFamily="34" charset="0"/>
              </a:rPr>
              <a:t>Foundation</a:t>
            </a:r>
            <a:r>
              <a:rPr lang="fr-FR" dirty="0">
                <a:latin typeface="Arial" panose="020B0604020202020204" pitchFamily="34" charset="0"/>
                <a:cs typeface="Arial" panose="020B0604020202020204" pitchFamily="34" charset="0"/>
              </a:rPr>
              <a:t> (SNF), </a:t>
            </a:r>
            <a:r>
              <a:rPr lang="fr-FR" dirty="0" err="1">
                <a:latin typeface="Arial" panose="020B0604020202020204" pitchFamily="34" charset="0"/>
                <a:cs typeface="Arial" panose="020B0604020202020204" pitchFamily="34" charset="0"/>
              </a:rPr>
              <a:t>Bangerter-Rhyner</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Stiftung</a:t>
            </a:r>
            <a:r>
              <a:rPr lang="fr-FR" dirty="0">
                <a:latin typeface="Arial" panose="020B0604020202020204" pitchFamily="34" charset="0"/>
                <a:cs typeface="Arial" panose="020B0604020202020204" pitchFamily="34" charset="0"/>
              </a:rPr>
              <a:t>, Stryker </a:t>
            </a:r>
            <a:r>
              <a:rPr lang="fr-FR" dirty="0" err="1">
                <a:latin typeface="Arial" panose="020B0604020202020204" pitchFamily="34" charset="0"/>
                <a:cs typeface="Arial" panose="020B0604020202020204" pitchFamily="34" charset="0"/>
              </a:rPr>
              <a:t>Neurovascular</a:t>
            </a:r>
            <a:r>
              <a:rPr lang="fr-FR" dirty="0">
                <a:latin typeface="Arial" panose="020B0604020202020204" pitchFamily="34" charset="0"/>
                <a:cs typeface="Arial" panose="020B0604020202020204" pitchFamily="34" charset="0"/>
              </a:rPr>
              <a:t> Inc., </a:t>
            </a:r>
            <a:r>
              <a:rPr lang="fr-FR" dirty="0" err="1">
                <a:latin typeface="Arial" panose="020B0604020202020204" pitchFamily="34" charset="0"/>
                <a:cs typeface="Arial" panose="020B0604020202020204" pitchFamily="34" charset="0"/>
              </a:rPr>
              <a:t>Phenox</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GmbH</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Medtronic</a:t>
            </a:r>
            <a:r>
              <a:rPr lang="fr-FR" dirty="0">
                <a:latin typeface="Arial" panose="020B0604020202020204" pitchFamily="34" charset="0"/>
                <a:cs typeface="Arial" panose="020B0604020202020204" pitchFamily="34" charset="0"/>
              </a:rPr>
              <a:t> Inc., Rapid </a:t>
            </a:r>
            <a:r>
              <a:rPr lang="fr-FR" dirty="0" err="1">
                <a:latin typeface="Arial" panose="020B0604020202020204" pitchFamily="34" charset="0"/>
                <a:cs typeface="Arial" panose="020B0604020202020204" pitchFamily="34" charset="0"/>
              </a:rPr>
              <a:t>Medical</a:t>
            </a:r>
            <a:r>
              <a:rPr lang="fr-FR" dirty="0">
                <a:latin typeface="Arial" panose="020B0604020202020204" pitchFamily="34" charset="0"/>
                <a:cs typeface="Arial" panose="020B0604020202020204" pitchFamily="34" charset="0"/>
              </a:rPr>
              <a:t> Inc., and </a:t>
            </a:r>
            <a:r>
              <a:rPr lang="fr-FR" dirty="0" err="1">
                <a:latin typeface="Arial" panose="020B0604020202020204" pitchFamily="34" charset="0"/>
                <a:cs typeface="Arial" panose="020B0604020202020204" pitchFamily="34" charset="0"/>
              </a:rPr>
              <a:t>Penumbra</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Inc</a:t>
            </a:r>
            <a:r>
              <a:rPr lang="fr-FR" dirty="0">
                <a:latin typeface="Arial" panose="020B0604020202020204" pitchFamily="34" charset="0"/>
                <a:cs typeface="Arial" panose="020B0604020202020204" pitchFamily="34" charset="0"/>
              </a:rPr>
              <a:t> for the DISTAL trial, </a:t>
            </a:r>
            <a:r>
              <a:rPr lang="fr-FR" dirty="0" err="1">
                <a:latin typeface="Arial" panose="020B0604020202020204" pitchFamily="34" charset="0"/>
                <a:cs typeface="Arial" panose="020B0604020202020204" pitchFamily="34" charset="0"/>
              </a:rPr>
              <a:t>grant</a:t>
            </a:r>
            <a:r>
              <a:rPr lang="fr-FR" dirty="0">
                <a:latin typeface="Arial" panose="020B0604020202020204" pitchFamily="34" charset="0"/>
                <a:cs typeface="Arial" panose="020B0604020202020204" pitchFamily="34" charset="0"/>
              </a:rPr>
              <a:t> for SPINNERS trial </a:t>
            </a:r>
            <a:r>
              <a:rPr lang="fr-FR" dirty="0" err="1">
                <a:latin typeface="Arial" panose="020B0604020202020204" pitchFamily="34" charset="0"/>
                <a:cs typeface="Arial" panose="020B0604020202020204" pitchFamily="34" charset="0"/>
              </a:rPr>
              <a:t>from</a:t>
            </a:r>
            <a:r>
              <a:rPr lang="fr-FR" dirty="0">
                <a:latin typeface="Arial" panose="020B0604020202020204" pitchFamily="34" charset="0"/>
                <a:cs typeface="Arial" panose="020B0604020202020204" pitchFamily="34" charset="0"/>
              </a:rPr>
              <a:t> Siemens </a:t>
            </a:r>
            <a:r>
              <a:rPr lang="fr-FR" dirty="0" err="1">
                <a:latin typeface="Arial" panose="020B0604020202020204" pitchFamily="34" charset="0"/>
                <a:cs typeface="Arial" panose="020B0604020202020204" pitchFamily="34" charset="0"/>
              </a:rPr>
              <a:t>Healthineers</a:t>
            </a:r>
            <a:r>
              <a:rPr lang="fr-FR" dirty="0">
                <a:latin typeface="Arial" panose="020B0604020202020204" pitchFamily="34" charset="0"/>
                <a:cs typeface="Arial" panose="020B0604020202020204" pitchFamily="34" charset="0"/>
              </a:rPr>
              <a:t> AG (money </a:t>
            </a:r>
            <a:r>
              <a:rPr lang="fr-FR" dirty="0" err="1">
                <a:latin typeface="Arial" panose="020B0604020202020204" pitchFamily="34" charset="0"/>
                <a:cs typeface="Arial" panose="020B0604020202020204" pitchFamily="34" charset="0"/>
              </a:rPr>
              <a:t>paid</a:t>
            </a:r>
            <a:r>
              <a:rPr lang="fr-FR" dirty="0">
                <a:latin typeface="Arial" panose="020B0604020202020204" pitchFamily="34" charset="0"/>
                <a:cs typeface="Arial" panose="020B0604020202020204" pitchFamily="34" charset="0"/>
              </a:rPr>
              <a:t> to institution) and the </a:t>
            </a:r>
            <a:r>
              <a:rPr lang="fr-FR" dirty="0" err="1">
                <a:latin typeface="Arial" panose="020B0604020202020204" pitchFamily="34" charset="0"/>
                <a:cs typeface="Arial" panose="020B0604020202020204" pitchFamily="34" charset="0"/>
              </a:rPr>
              <a:t>following</a:t>
            </a:r>
            <a:r>
              <a:rPr lang="fr-FR" dirty="0">
                <a:latin typeface="Arial" panose="020B0604020202020204" pitchFamily="34" charset="0"/>
                <a:cs typeface="Arial" panose="020B0604020202020204" pitchFamily="34" charset="0"/>
              </a:rPr>
              <a:t> speaker </a:t>
            </a:r>
            <a:r>
              <a:rPr lang="fr-FR" dirty="0" err="1">
                <a:latin typeface="Arial" panose="020B0604020202020204" pitchFamily="34" charset="0"/>
                <a:cs typeface="Arial" panose="020B0604020202020204" pitchFamily="34" charset="0"/>
              </a:rPr>
              <a:t>fees</a:t>
            </a:r>
            <a:r>
              <a:rPr lang="fr-FR" dirty="0">
                <a:latin typeface="Arial" panose="020B0604020202020204" pitchFamily="34" charset="0"/>
                <a:cs typeface="Arial" panose="020B0604020202020204" pitchFamily="34" charset="0"/>
              </a:rPr>
              <a:t>: Stryker </a:t>
            </a:r>
            <a:r>
              <a:rPr lang="fr-FR" dirty="0" err="1">
                <a:latin typeface="Arial" panose="020B0604020202020204" pitchFamily="34" charset="0"/>
                <a:cs typeface="Arial" panose="020B0604020202020204" pitchFamily="34" charset="0"/>
              </a:rPr>
              <a:t>Neurovascular</a:t>
            </a:r>
            <a:r>
              <a:rPr lang="fr-FR" dirty="0">
                <a:latin typeface="Arial" panose="020B0604020202020204" pitchFamily="34" charset="0"/>
                <a:cs typeface="Arial" panose="020B0604020202020204" pitchFamily="34" charset="0"/>
              </a:rPr>
              <a:t> Inc., </a:t>
            </a:r>
            <a:r>
              <a:rPr lang="fr-FR" dirty="0" err="1">
                <a:latin typeface="Arial" panose="020B0604020202020204" pitchFamily="34" charset="0"/>
                <a:cs typeface="Arial" panose="020B0604020202020204" pitchFamily="34" charset="0"/>
              </a:rPr>
              <a:t>Medtronic</a:t>
            </a:r>
            <a:r>
              <a:rPr lang="fr-FR" dirty="0">
                <a:latin typeface="Arial" panose="020B0604020202020204" pitchFamily="34" charset="0"/>
                <a:cs typeface="Arial" panose="020B0604020202020204" pitchFamily="34" charset="0"/>
              </a:rPr>
              <a:t> Inc., </a:t>
            </a:r>
            <a:r>
              <a:rPr lang="fr-FR" dirty="0" err="1">
                <a:latin typeface="Arial" panose="020B0604020202020204" pitchFamily="34" charset="0"/>
                <a:cs typeface="Arial" panose="020B0604020202020204" pitchFamily="34" charset="0"/>
              </a:rPr>
              <a:t>Penumbra</a:t>
            </a:r>
            <a:r>
              <a:rPr lang="fr-FR" dirty="0">
                <a:latin typeface="Arial" panose="020B0604020202020204" pitchFamily="34" charset="0"/>
                <a:cs typeface="Arial" panose="020B0604020202020204" pitchFamily="34" charset="0"/>
              </a:rPr>
              <a:t> Inc., </a:t>
            </a:r>
            <a:r>
              <a:rPr lang="fr-FR" dirty="0" err="1">
                <a:latin typeface="Arial" panose="020B0604020202020204" pitchFamily="34" charset="0"/>
                <a:cs typeface="Arial" panose="020B0604020202020204" pitchFamily="34" charset="0"/>
              </a:rPr>
              <a:t>Acandis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GmbH</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Phenox</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GmbH</a:t>
            </a:r>
            <a:r>
              <a:rPr lang="fr-FR" dirty="0">
                <a:latin typeface="Arial" panose="020B0604020202020204" pitchFamily="34" charset="0"/>
                <a:cs typeface="Arial" panose="020B0604020202020204" pitchFamily="34" charset="0"/>
              </a:rPr>
              <a:t>, Rapid </a:t>
            </a:r>
            <a:r>
              <a:rPr lang="fr-FR" dirty="0" err="1">
                <a:latin typeface="Arial" panose="020B0604020202020204" pitchFamily="34" charset="0"/>
                <a:cs typeface="Arial" panose="020B0604020202020204" pitchFamily="34" charset="0"/>
              </a:rPr>
              <a:t>Medical</a:t>
            </a:r>
            <a:r>
              <a:rPr lang="fr-FR" dirty="0">
                <a:latin typeface="Arial" panose="020B0604020202020204" pitchFamily="34" charset="0"/>
                <a:cs typeface="Arial" panose="020B0604020202020204" pitchFamily="34" charset="0"/>
              </a:rPr>
              <a:t> Inc. and Siemens </a:t>
            </a:r>
            <a:r>
              <a:rPr lang="fr-FR" dirty="0" err="1">
                <a:latin typeface="Arial" panose="020B0604020202020204" pitchFamily="34" charset="0"/>
                <a:cs typeface="Arial" panose="020B0604020202020204" pitchFamily="34" charset="0"/>
              </a:rPr>
              <a:t>Healthineers</a:t>
            </a:r>
            <a:r>
              <a:rPr lang="fr-FR" dirty="0">
                <a:latin typeface="Arial" panose="020B0604020202020204" pitchFamily="34" charset="0"/>
                <a:cs typeface="Arial" panose="020B0604020202020204" pitchFamily="34" charset="0"/>
              </a:rPr>
              <a:t> AG (money </a:t>
            </a:r>
            <a:r>
              <a:rPr lang="fr-FR" dirty="0" err="1">
                <a:latin typeface="Arial" panose="020B0604020202020204" pitchFamily="34" charset="0"/>
                <a:cs typeface="Arial" panose="020B0604020202020204" pitchFamily="34" charset="0"/>
              </a:rPr>
              <a:t>paid</a:t>
            </a:r>
            <a:r>
              <a:rPr lang="fr-FR" dirty="0">
                <a:latin typeface="Arial" panose="020B0604020202020204" pitchFamily="34" charset="0"/>
                <a:cs typeface="Arial" panose="020B0604020202020204" pitchFamily="34" charset="0"/>
              </a:rPr>
              <a:t> to institution). </a:t>
            </a:r>
            <a:r>
              <a:rPr lang="fr-FR" dirty="0" err="1">
                <a:latin typeface="Arial" panose="020B0604020202020204" pitchFamily="34" charset="0"/>
                <a:cs typeface="Arial" panose="020B0604020202020204" pitchFamily="34" charset="0"/>
              </a:rPr>
              <a:t>Funding</a:t>
            </a:r>
            <a:r>
              <a:rPr lang="fr-FR" dirty="0">
                <a:latin typeface="Arial" panose="020B0604020202020204" pitchFamily="34" charset="0"/>
                <a:cs typeface="Arial" panose="020B0604020202020204" pitchFamily="34" charset="0"/>
              </a:rPr>
              <a:t>: No </a:t>
            </a:r>
            <a:r>
              <a:rPr lang="fr-FR" dirty="0" err="1">
                <a:latin typeface="Arial" panose="020B0604020202020204" pitchFamily="34" charset="0"/>
                <a:cs typeface="Arial" panose="020B0604020202020204" pitchFamily="34" charset="0"/>
              </a:rPr>
              <a:t>project-specific</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funding</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was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received</a:t>
            </a:r>
            <a:r>
              <a:rPr lang="fr-FR" dirty="0">
                <a:latin typeface="Arial" panose="020B0604020202020204" pitchFamily="34" charset="0"/>
                <a:cs typeface="Arial" panose="020B0604020202020204" pitchFamily="34" charset="0"/>
              </a:rPr>
              <a:t> for </a:t>
            </a:r>
            <a:r>
              <a:rPr lang="fr-FR" dirty="0" err="1">
                <a:latin typeface="Arial" panose="020B0604020202020204" pitchFamily="34" charset="0"/>
                <a:cs typeface="Arial" panose="020B0604020202020204" pitchFamily="34" charset="0"/>
              </a:rPr>
              <a:t>this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study</a:t>
            </a:r>
            <a:r>
              <a:rPr lang="fr-FR" dirty="0">
                <a:latin typeface="Arial" panose="020B0604020202020204" pitchFamily="34" charset="0"/>
                <a:cs typeface="Arial" panose="020B0604020202020204" pitchFamily="34" charset="0"/>
              </a:rPr>
              <a:t>. V.S.-Z. </a:t>
            </a:r>
            <a:r>
              <a:rPr lang="fr-FR" dirty="0" err="1">
                <a:latin typeface="Arial" panose="020B0604020202020204" pitchFamily="34" charset="0"/>
                <a:cs typeface="Arial" panose="020B0604020202020204" pitchFamily="34" charset="0"/>
              </a:rPr>
              <a:t>is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recipient</a:t>
            </a:r>
            <a:r>
              <a:rPr lang="fr-FR" dirty="0">
                <a:latin typeface="Arial" panose="020B0604020202020204" pitchFamily="34" charset="0"/>
                <a:cs typeface="Arial" panose="020B0604020202020204" pitchFamily="34" charset="0"/>
              </a:rPr>
              <a:t> of </a:t>
            </a:r>
            <a:r>
              <a:rPr lang="fr-FR" dirty="0" err="1">
                <a:latin typeface="Arial" panose="020B0604020202020204" pitchFamily="34" charset="0"/>
                <a:cs typeface="Arial" panose="020B0604020202020204" pitchFamily="34" charset="0"/>
              </a:rPr>
              <a:t>research</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grants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from</a:t>
            </a:r>
            <a:r>
              <a:rPr lang="fr-FR" dirty="0">
                <a:latin typeface="Arial" panose="020B0604020202020204" pitchFamily="34" charset="0"/>
                <a:cs typeface="Arial" panose="020B0604020202020204" pitchFamily="34" charset="0"/>
              </a:rPr>
              <a:t> Basel </a:t>
            </a:r>
            <a:r>
              <a:rPr lang="fr-FR" dirty="0" err="1">
                <a:latin typeface="Arial" panose="020B0604020202020204" pitchFamily="34" charset="0"/>
                <a:cs typeface="Arial" panose="020B0604020202020204" pitchFamily="34" charset="0"/>
              </a:rPr>
              <a:t>University</a:t>
            </a:r>
            <a:r>
              <a:rPr lang="fr-FR" dirty="0">
                <a:latin typeface="Arial" panose="020B0604020202020204" pitchFamily="34" charset="0"/>
                <a:cs typeface="Arial" panose="020B0604020202020204" pitchFamily="34" charset="0"/>
              </a:rPr>
              <a:t>, Basel, </a:t>
            </a:r>
            <a:r>
              <a:rPr lang="fr-FR" dirty="0" err="1">
                <a:latin typeface="Arial" panose="020B0604020202020204" pitchFamily="34" charset="0"/>
                <a:cs typeface="Arial" panose="020B0604020202020204" pitchFamily="34" charset="0"/>
              </a:rPr>
              <a:t>Switzerland</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Bangerter-Rhyner-Foundation</a:t>
            </a:r>
            <a:r>
              <a:rPr lang="fr-FR" dirty="0">
                <a:latin typeface="Arial" panose="020B0604020202020204" pitchFamily="34" charset="0"/>
                <a:cs typeface="Arial" panose="020B0604020202020204" pitchFamily="34" charset="0"/>
              </a:rPr>
              <a:t>, Basel, </a:t>
            </a:r>
            <a:r>
              <a:rPr lang="fr-FR" dirty="0" err="1">
                <a:latin typeface="Arial" panose="020B0604020202020204" pitchFamily="34" charset="0"/>
                <a:cs typeface="Arial" panose="020B0604020202020204" pitchFamily="34" charset="0"/>
              </a:rPr>
              <a:t>Switzerland</a:t>
            </a:r>
            <a:r>
              <a:rPr lang="fr-FR" dirty="0">
                <a:latin typeface="Arial" panose="020B0604020202020204" pitchFamily="34" charset="0"/>
                <a:cs typeface="Arial" panose="020B0604020202020204" pitchFamily="34" charset="0"/>
              </a:rPr>
              <a:t> and </a:t>
            </a:r>
            <a:r>
              <a:rPr lang="fr-FR" dirty="0" err="1">
                <a:latin typeface="Arial" panose="020B0604020202020204" pitchFamily="34" charset="0"/>
                <a:cs typeface="Arial" panose="020B0604020202020204" pitchFamily="34" charset="0"/>
              </a:rPr>
              <a:t>Freiwillige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Akademische</a:t>
            </a:r>
            <a:r>
              <a:rPr lang="fr-FR" dirty="0">
                <a:latin typeface="Arial" panose="020B0604020202020204" pitchFamily="34" charset="0"/>
                <a:cs typeface="Arial" panose="020B0604020202020204" pitchFamily="34" charset="0"/>
              </a:rPr>
              <a:t> Gesellschaft Basel, Basel, </a:t>
            </a:r>
            <a:r>
              <a:rPr lang="fr-FR" dirty="0" err="1">
                <a:latin typeface="Arial" panose="020B0604020202020204" pitchFamily="34" charset="0"/>
                <a:cs typeface="Arial" panose="020B0604020202020204" pitchFamily="34" charset="0"/>
              </a:rPr>
              <a:t>Switzerland</a:t>
            </a:r>
            <a:r>
              <a:rPr lang="fr-FR" dirty="0">
                <a:latin typeface="Arial" panose="020B0604020202020204" pitchFamily="34" charset="0"/>
                <a:cs typeface="Arial" panose="020B0604020202020204" pitchFamily="34" charset="0"/>
              </a:rPr>
              <a:t>.</a:t>
            </a:r>
          </a:p>
        </p:txBody>
      </p:sp>
      <p:sp>
        <p:nvSpPr>
          <p:cNvPr id="4" name="Espace réservé du numéro de diapositive 3">
            <a:extLst>
              <a:ext uri="{FF2B5EF4-FFF2-40B4-BE49-F238E27FC236}">
                <a16:creationId xmlns:a16="http://schemas.microsoft.com/office/drawing/2014/main" id="{DEDC0016-536C-C07A-0626-E3248F28E798}"/>
              </a:ext>
            </a:extLst>
          </p:cNvPr>
          <p:cNvSpPr>
            <a:spLocks noGrp="1"/>
          </p:cNvSpPr>
          <p:nvPr>
            <p:ph type="sldNum" sz="quarter" idx="5"/>
          </p:nvPr>
        </p:nvSpPr>
        <p:spPr/>
        <p:txBody>
          <a:bodyPr/>
          <a:lstStyle/>
          <a:p>
            <a:fld id="{E3E50C83-12E4-410A-921F-A793AF7FF0FB}" type="slidenum">
              <a:rPr lang="fr-FR" smtClean="0"/>
              <a:t>14</a:t>
            </a:fld>
            <a:endParaRPr lang="fr-FR"/>
          </a:p>
        </p:txBody>
      </p:sp>
    </p:spTree>
    <p:extLst>
      <p:ext uri="{BB962C8B-B14F-4D97-AF65-F5344CB8AC3E}">
        <p14:creationId xmlns:p14="http://schemas.microsoft.com/office/powerpoint/2010/main" val="531930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54F50-5839-99DB-6E9A-D0ED5323B8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F330494-92DF-4D8A-F12D-87785CDBFCC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659BD18-376E-ADDB-367A-71EDA8AFECC6}"/>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b="0" i="0" u="none" strike="noStrike" baseline="0" dirty="0">
                <a:latin typeface="ArialMT"/>
              </a:rPr>
              <a:t>BA</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latin typeface="Calibri" panose="020F0502020204030204" pitchFamily="34" charset="0"/>
              </a:rPr>
              <a:t>Balloon angioplasty</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a:latin typeface="TimesNewRomanPSMT"/>
              </a:rPr>
              <a:t>RS</a:t>
            </a:r>
            <a:r>
              <a:rPr lang="en-GB"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Calibri" panose="020F0502020204030204" pitchFamily="34" charset="0"/>
                <a:cs typeface="Arial" panose="020B0604020202020204" pitchFamily="34" charset="0"/>
              </a:rPr>
              <a:t>R</a:t>
            </a:r>
            <a:r>
              <a:rPr lang="en-US" sz="1200" b="0" i="0" u="none" strike="noStrike" baseline="0" dirty="0">
                <a:latin typeface="Calibri" panose="020F0502020204030204" pitchFamily="34" charset="0"/>
              </a:rPr>
              <a:t>escue stenting</a:t>
            </a:r>
            <a:r>
              <a:rPr lang="en-GB" sz="1200" i="0" dirty="0">
                <a:latin typeface="Arial" panose="020B0604020202020204" pitchFamily="34" charset="0"/>
                <a:cs typeface="Arial" panose="020B0604020202020204" pitchFamily="34" charset="0"/>
              </a:rPr>
              <a:t>; </a:t>
            </a:r>
            <a:r>
              <a:rPr lang="en-US" sz="1200" b="0" i="0" u="none" strike="noStrike" baseline="0" dirty="0">
                <a:latin typeface="TimesNewRomanPSMT"/>
              </a:rPr>
              <a:t>OR, </a:t>
            </a:r>
            <a:r>
              <a:rPr lang="en-US" dirty="0"/>
              <a:t>Odds Ratio; </a:t>
            </a:r>
            <a:r>
              <a:rPr lang="en-US" sz="1200" b="0" i="0" u="none" strike="noStrike" baseline="0" dirty="0">
                <a:latin typeface="Calibri" panose="020F0502020204030204" pitchFamily="34" charset="0"/>
              </a:rPr>
              <a:t>CI, Confidence interval</a:t>
            </a:r>
            <a:r>
              <a:rPr lang="en-US" dirty="0"/>
              <a:t>.</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en-CH" sz="1800" b="0" i="0" u="none" strike="noStrike" baseline="0" dirty="0">
                <a:latin typeface="Calibri" panose="020F0502020204030204" pitchFamily="34" charset="0"/>
              </a:rPr>
              <a:t>1384</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1800" b="1" i="0" u="none" strike="noStrike" baseline="0" dirty="0">
                <a:solidFill>
                  <a:srgbClr val="000000"/>
                </a:solidFill>
                <a:latin typeface="Arial" panose="020B0604020202020204" pitchFamily="34" charset="0"/>
                <a:cs typeface="Arial" panose="020B0604020202020204" pitchFamily="34" charset="0"/>
              </a:rPr>
              <a:t>Abstract Title: </a:t>
            </a:r>
            <a:r>
              <a:rPr lang="en-US" sz="1800" b="1" i="0" u="none" strike="noStrike" baseline="0" dirty="0">
                <a:latin typeface="Calibri-Bold"/>
              </a:rPr>
              <a:t>MAJOR INTRACRANIAL COMPLICATIONS DURING BALLOON ANGIOPLASTY AND/OR RESCUE STENTING IN FAILED THROMBECTOMY ARE ASSOCIATED WITH WORSE FUNCTIONAL OUTCOMES – ANALYSIS FROM A LARGE RETROSPECTIVE REGISTRY</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latin typeface="Calibri-Bold"/>
              </a:rPr>
              <a:t>Abstract Category: </a:t>
            </a:r>
            <a:r>
              <a:rPr lang="en-US" sz="1800" b="0" i="0" u="none" strike="noStrike" baseline="0" dirty="0">
                <a:latin typeface="Calibri" panose="020F0502020204030204" pitchFamily="34" charset="0"/>
              </a:rPr>
              <a:t>01.00 - ACUTE ISCHEMIC STROKE MANAGEMENT - 01.05 – NEUROINTERVENTION</a:t>
            </a:r>
          </a:p>
          <a:p>
            <a:pPr algn="l"/>
            <a:endParaRPr lang="en-US" sz="1800" b="0" i="0" u="none" strike="noStrike" baseline="0" dirty="0">
              <a:latin typeface="Calibri" panose="020F0502020204030204" pitchFamily="34" charset="0"/>
              <a:cs typeface="Arial" panose="020B0604020202020204" pitchFamily="34" charset="0"/>
            </a:endParaRPr>
          </a:p>
          <a:p>
            <a:pPr algn="l"/>
            <a:r>
              <a:rPr lang="en-US" sz="1800" b="1" i="0" u="none" strike="noStrike" baseline="0" dirty="0">
                <a:latin typeface="Arial-BoldMT"/>
              </a:rPr>
              <a:t>Background and Aims: </a:t>
            </a:r>
          </a:p>
          <a:p>
            <a:pPr algn="l"/>
            <a:r>
              <a:rPr lang="en-US" sz="1800" b="0" i="0" u="none" strike="noStrike" baseline="0" dirty="0">
                <a:latin typeface="Calibri" panose="020F0502020204030204" pitchFamily="34" charset="0"/>
              </a:rPr>
              <a:t>Balloon angioplasty, rescue stenting or a combination (BA/RS) are more and more considered as bail-out procedures in failed thrombectomy. Little is known about corresponding complications. The aim of this study was to systematically report on major intracranial complications of BA/RS.</a:t>
            </a:r>
          </a:p>
          <a:p>
            <a:pPr algn="l"/>
            <a:endParaRPr lang="en-US" sz="1800" b="1" i="0" u="none" strike="noStrike" baseline="0" dirty="0">
              <a:solidFill>
                <a:srgbClr val="000000"/>
              </a:solidFill>
              <a:latin typeface="Arial-BoldMT"/>
            </a:endParaRPr>
          </a:p>
          <a:p>
            <a:pPr algn="l"/>
            <a:r>
              <a:rPr lang="en-US" sz="1800" b="1" i="0" u="none" strike="noStrike" baseline="0" dirty="0">
                <a:latin typeface="Arial-BoldMT"/>
              </a:rPr>
              <a:t>Methods:</a:t>
            </a:r>
          </a:p>
          <a:p>
            <a:pPr algn="l"/>
            <a:r>
              <a:rPr lang="en-US" sz="1800" b="0" i="0" u="none" strike="noStrike" baseline="0" dirty="0">
                <a:latin typeface="Calibri" panose="020F0502020204030204" pitchFamily="34" charset="0"/>
              </a:rPr>
              <a:t>In this multicenter retrospective cohort study, adult patients with failed thrombectomy who subsequently received either balloon angioplasty, rescue stenting, or both were included. Subarachnoid hemorrhage/vessel perforation, embolization to new territories and vessel </a:t>
            </a:r>
            <a:r>
              <a:rPr lang="en-US" sz="1800" b="0" i="0" u="none" strike="noStrike" baseline="0" dirty="0" err="1">
                <a:latin typeface="Calibri" panose="020F0502020204030204" pitchFamily="34" charset="0"/>
              </a:rPr>
              <a:t>reocclusion</a:t>
            </a:r>
            <a:r>
              <a:rPr lang="en-US" sz="1800" b="0" i="0" u="none" strike="noStrike" baseline="0" dirty="0">
                <a:latin typeface="Calibri" panose="020F0502020204030204" pitchFamily="34" charset="0"/>
              </a:rPr>
              <a:t> were considered major intracranial complications. The primary endpoint was functional outcome as per modified Rankin Scale at 90 days. Effects on the primary endpoint were assessed using multiple odds modelling.</a:t>
            </a:r>
          </a:p>
          <a:p>
            <a:pPr algn="l"/>
            <a:endParaRPr lang="en-US" sz="1800" b="0" i="0" u="none" strike="noStrike" baseline="0" dirty="0">
              <a:latin typeface="Calibri" panose="020F0502020204030204" pitchFamily="34" charset="0"/>
            </a:endParaRPr>
          </a:p>
          <a:p>
            <a:pPr algn="l"/>
            <a:r>
              <a:rPr lang="en-US" sz="1800" b="1" i="0" u="none" strike="noStrike" baseline="0" dirty="0">
                <a:latin typeface="Arial-BoldMT"/>
              </a:rPr>
              <a:t>Results: </a:t>
            </a:r>
            <a:r>
              <a:rPr lang="en-US" sz="1800" b="0" i="0" u="none" strike="noStrike" baseline="0" dirty="0">
                <a:latin typeface="Calibri" panose="020F0502020204030204" pitchFamily="34" charset="0"/>
              </a:rPr>
              <a:t>BA/RS was performed in 771 patients (68.7±12.8y, 60.3% male). Intracranial atherosclerosis was the occlusion etiology in 91.8%. Major intracranial complications occurred in 148 patients (19.2%): Subarachnoid hemorrhage/vessel perforation in 53 patients, embolization to new territories in 53 patients and re-occlusion in 56 patients. More than one major intracranial complication occurred in 14 patients. Patients who experienced major intracranial complications compared to patients without these complications had significantly worse functional outcome (OR 0.53, CI 0.37-0.74, p&lt;0.001) and a 90d mortality of 30.2%. </a:t>
            </a:r>
          </a:p>
          <a:p>
            <a:pPr algn="l"/>
            <a:endParaRPr lang="en-US" sz="1800" b="0" i="0" u="none" strike="noStrike" baseline="0" dirty="0">
              <a:latin typeface="Calibri" panose="020F0502020204030204" pitchFamily="34" charset="0"/>
            </a:endParaRPr>
          </a:p>
          <a:p>
            <a:pPr algn="l"/>
            <a:r>
              <a:rPr lang="en-US" sz="1800" b="1" i="0" u="none" strike="noStrike" baseline="0" dirty="0">
                <a:latin typeface="Arial-BoldMT"/>
              </a:rPr>
              <a:t>Conclusion: </a:t>
            </a:r>
            <a:r>
              <a:rPr lang="en-US" sz="1800" b="0" i="0" u="none" strike="noStrike" baseline="0" dirty="0">
                <a:latin typeface="Calibri" panose="020F0502020204030204" pitchFamily="34" charset="0"/>
              </a:rPr>
              <a:t>Major intracranial complications are not uncommon during BA/RS and are associated with worse functional outcomes and a substantial mortality. This may inform patient treatment in current trials and the design of upcoming trials of BA/RS.</a:t>
            </a:r>
          </a:p>
          <a:p>
            <a:pPr algn="l"/>
            <a:endParaRPr lang="en-US" sz="1800" b="0" i="0" u="none" strike="noStrike" baseline="0" dirty="0">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err="1">
                <a:latin typeface="Arial" panose="020B0604020202020204" pitchFamily="34" charset="0"/>
                <a:cs typeface="Arial" panose="020B0604020202020204" pitchFamily="34" charset="0"/>
              </a:rPr>
              <a:t>Disclosures</a:t>
            </a:r>
            <a:r>
              <a:rPr lang="fr-FR" dirty="0">
                <a:latin typeface="Arial" panose="020B0604020202020204" pitchFamily="34" charset="0"/>
                <a:cs typeface="Arial" panose="020B0604020202020204" pitchFamily="34" charset="0"/>
              </a:rPr>
              <a:t>: V. S.-Z. </a:t>
            </a:r>
            <a:r>
              <a:rPr lang="fr-FR" dirty="0" err="1">
                <a:latin typeface="Arial" panose="020B0604020202020204" pitchFamily="34" charset="0"/>
                <a:cs typeface="Arial" panose="020B0604020202020204" pitchFamily="34" charset="0"/>
              </a:rPr>
              <a:t>discloses</a:t>
            </a:r>
            <a:r>
              <a:rPr lang="fr-FR" dirty="0">
                <a:latin typeface="Arial" panose="020B0604020202020204" pitchFamily="34" charset="0"/>
                <a:cs typeface="Arial" panose="020B0604020202020204" pitchFamily="34" charset="0"/>
              </a:rPr>
              <a:t> speaker </a:t>
            </a:r>
            <a:r>
              <a:rPr lang="fr-FR" dirty="0" err="1">
                <a:latin typeface="Arial" panose="020B0604020202020204" pitchFamily="34" charset="0"/>
                <a:cs typeface="Arial" panose="020B0604020202020204" pitchFamily="34" charset="0"/>
              </a:rPr>
              <a:t>fees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from</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Medtronic</a:t>
            </a:r>
            <a:r>
              <a:rPr lang="fr-FR" dirty="0">
                <a:latin typeface="Arial" panose="020B0604020202020204" pitchFamily="34" charset="0"/>
                <a:cs typeface="Arial" panose="020B0604020202020204" pitchFamily="34" charset="0"/>
              </a:rPr>
              <a:t> Inc. (money </a:t>
            </a:r>
            <a:r>
              <a:rPr lang="fr-FR" dirty="0" err="1">
                <a:latin typeface="Arial" panose="020B0604020202020204" pitchFamily="34" charset="0"/>
                <a:cs typeface="Arial" panose="020B0604020202020204" pitchFamily="34" charset="0"/>
              </a:rPr>
              <a:t>paid</a:t>
            </a:r>
            <a:r>
              <a:rPr lang="fr-FR" dirty="0">
                <a:latin typeface="Arial" panose="020B0604020202020204" pitchFamily="34" charset="0"/>
                <a:cs typeface="Arial" panose="020B0604020202020204" pitchFamily="34" charset="0"/>
              </a:rPr>
              <a:t> to institution). M.-N.P. </a:t>
            </a:r>
            <a:r>
              <a:rPr lang="fr-FR" dirty="0" err="1">
                <a:latin typeface="Arial" panose="020B0604020202020204" pitchFamily="34" charset="0"/>
                <a:cs typeface="Arial" panose="020B0604020202020204" pitchFamily="34" charset="0"/>
              </a:rPr>
              <a:t>discloses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unrestricted</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grants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from</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Swiss</a:t>
            </a:r>
            <a:r>
              <a:rPr lang="fr-FR" dirty="0">
                <a:latin typeface="Arial" panose="020B0604020202020204" pitchFamily="34" charset="0"/>
                <a:cs typeface="Arial" panose="020B0604020202020204" pitchFamily="34" charset="0"/>
              </a:rPr>
              <a:t> National Science </a:t>
            </a:r>
            <a:r>
              <a:rPr lang="fr-FR" dirty="0" err="1">
                <a:latin typeface="Arial" panose="020B0604020202020204" pitchFamily="34" charset="0"/>
                <a:cs typeface="Arial" panose="020B0604020202020204" pitchFamily="34" charset="0"/>
              </a:rPr>
              <a:t>Foundation</a:t>
            </a:r>
            <a:r>
              <a:rPr lang="fr-FR" dirty="0">
                <a:latin typeface="Arial" panose="020B0604020202020204" pitchFamily="34" charset="0"/>
                <a:cs typeface="Arial" panose="020B0604020202020204" pitchFamily="34" charset="0"/>
              </a:rPr>
              <a:t> (SNF), </a:t>
            </a:r>
            <a:r>
              <a:rPr lang="fr-FR" dirty="0" err="1">
                <a:latin typeface="Arial" panose="020B0604020202020204" pitchFamily="34" charset="0"/>
                <a:cs typeface="Arial" panose="020B0604020202020204" pitchFamily="34" charset="0"/>
              </a:rPr>
              <a:t>Bangerter-Rhyner</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Stiftung</a:t>
            </a:r>
            <a:r>
              <a:rPr lang="fr-FR" dirty="0">
                <a:latin typeface="Arial" panose="020B0604020202020204" pitchFamily="34" charset="0"/>
                <a:cs typeface="Arial" panose="020B0604020202020204" pitchFamily="34" charset="0"/>
              </a:rPr>
              <a:t>, Stryker </a:t>
            </a:r>
            <a:r>
              <a:rPr lang="fr-FR" dirty="0" err="1">
                <a:latin typeface="Arial" panose="020B0604020202020204" pitchFamily="34" charset="0"/>
                <a:cs typeface="Arial" panose="020B0604020202020204" pitchFamily="34" charset="0"/>
              </a:rPr>
              <a:t>Neurovascular</a:t>
            </a:r>
            <a:r>
              <a:rPr lang="fr-FR" dirty="0">
                <a:latin typeface="Arial" panose="020B0604020202020204" pitchFamily="34" charset="0"/>
                <a:cs typeface="Arial" panose="020B0604020202020204" pitchFamily="34" charset="0"/>
              </a:rPr>
              <a:t> Inc., </a:t>
            </a:r>
            <a:r>
              <a:rPr lang="fr-FR" dirty="0" err="1">
                <a:latin typeface="Arial" panose="020B0604020202020204" pitchFamily="34" charset="0"/>
                <a:cs typeface="Arial" panose="020B0604020202020204" pitchFamily="34" charset="0"/>
              </a:rPr>
              <a:t>Phenox</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GmbH</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Medtronic</a:t>
            </a:r>
            <a:r>
              <a:rPr lang="fr-FR" dirty="0">
                <a:latin typeface="Arial" panose="020B0604020202020204" pitchFamily="34" charset="0"/>
                <a:cs typeface="Arial" panose="020B0604020202020204" pitchFamily="34" charset="0"/>
              </a:rPr>
              <a:t> Inc., Rapid </a:t>
            </a:r>
            <a:r>
              <a:rPr lang="fr-FR" dirty="0" err="1">
                <a:latin typeface="Arial" panose="020B0604020202020204" pitchFamily="34" charset="0"/>
                <a:cs typeface="Arial" panose="020B0604020202020204" pitchFamily="34" charset="0"/>
              </a:rPr>
              <a:t>Medical</a:t>
            </a:r>
            <a:r>
              <a:rPr lang="fr-FR" dirty="0">
                <a:latin typeface="Arial" panose="020B0604020202020204" pitchFamily="34" charset="0"/>
                <a:cs typeface="Arial" panose="020B0604020202020204" pitchFamily="34" charset="0"/>
              </a:rPr>
              <a:t> Inc., and </a:t>
            </a:r>
            <a:r>
              <a:rPr lang="fr-FR" dirty="0" err="1">
                <a:latin typeface="Arial" panose="020B0604020202020204" pitchFamily="34" charset="0"/>
                <a:cs typeface="Arial" panose="020B0604020202020204" pitchFamily="34" charset="0"/>
              </a:rPr>
              <a:t>Penumbra</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Inc</a:t>
            </a:r>
            <a:r>
              <a:rPr lang="fr-FR" dirty="0">
                <a:latin typeface="Arial" panose="020B0604020202020204" pitchFamily="34" charset="0"/>
                <a:cs typeface="Arial" panose="020B0604020202020204" pitchFamily="34" charset="0"/>
              </a:rPr>
              <a:t> for the DISTAL trial, </a:t>
            </a:r>
            <a:r>
              <a:rPr lang="fr-FR" dirty="0" err="1">
                <a:latin typeface="Arial" panose="020B0604020202020204" pitchFamily="34" charset="0"/>
                <a:cs typeface="Arial" panose="020B0604020202020204" pitchFamily="34" charset="0"/>
              </a:rPr>
              <a:t>grant</a:t>
            </a:r>
            <a:r>
              <a:rPr lang="fr-FR" dirty="0">
                <a:latin typeface="Arial" panose="020B0604020202020204" pitchFamily="34" charset="0"/>
                <a:cs typeface="Arial" panose="020B0604020202020204" pitchFamily="34" charset="0"/>
              </a:rPr>
              <a:t> for SPINNERS trial </a:t>
            </a:r>
            <a:r>
              <a:rPr lang="fr-FR" dirty="0" err="1">
                <a:latin typeface="Arial" panose="020B0604020202020204" pitchFamily="34" charset="0"/>
                <a:cs typeface="Arial" panose="020B0604020202020204" pitchFamily="34" charset="0"/>
              </a:rPr>
              <a:t>from</a:t>
            </a:r>
            <a:r>
              <a:rPr lang="fr-FR" dirty="0">
                <a:latin typeface="Arial" panose="020B0604020202020204" pitchFamily="34" charset="0"/>
                <a:cs typeface="Arial" panose="020B0604020202020204" pitchFamily="34" charset="0"/>
              </a:rPr>
              <a:t> Siemens </a:t>
            </a:r>
            <a:r>
              <a:rPr lang="fr-FR" dirty="0" err="1">
                <a:latin typeface="Arial" panose="020B0604020202020204" pitchFamily="34" charset="0"/>
                <a:cs typeface="Arial" panose="020B0604020202020204" pitchFamily="34" charset="0"/>
              </a:rPr>
              <a:t>Healthineers</a:t>
            </a:r>
            <a:r>
              <a:rPr lang="fr-FR" dirty="0">
                <a:latin typeface="Arial" panose="020B0604020202020204" pitchFamily="34" charset="0"/>
                <a:cs typeface="Arial" panose="020B0604020202020204" pitchFamily="34" charset="0"/>
              </a:rPr>
              <a:t> AG (money </a:t>
            </a:r>
            <a:r>
              <a:rPr lang="fr-FR" dirty="0" err="1">
                <a:latin typeface="Arial" panose="020B0604020202020204" pitchFamily="34" charset="0"/>
                <a:cs typeface="Arial" panose="020B0604020202020204" pitchFamily="34" charset="0"/>
              </a:rPr>
              <a:t>paid</a:t>
            </a:r>
            <a:r>
              <a:rPr lang="fr-FR" dirty="0">
                <a:latin typeface="Arial" panose="020B0604020202020204" pitchFamily="34" charset="0"/>
                <a:cs typeface="Arial" panose="020B0604020202020204" pitchFamily="34" charset="0"/>
              </a:rPr>
              <a:t> to institution) and the </a:t>
            </a:r>
            <a:r>
              <a:rPr lang="fr-FR" dirty="0" err="1">
                <a:latin typeface="Arial" panose="020B0604020202020204" pitchFamily="34" charset="0"/>
                <a:cs typeface="Arial" panose="020B0604020202020204" pitchFamily="34" charset="0"/>
              </a:rPr>
              <a:t>following</a:t>
            </a:r>
            <a:r>
              <a:rPr lang="fr-FR" dirty="0">
                <a:latin typeface="Arial" panose="020B0604020202020204" pitchFamily="34" charset="0"/>
                <a:cs typeface="Arial" panose="020B0604020202020204" pitchFamily="34" charset="0"/>
              </a:rPr>
              <a:t> speaker </a:t>
            </a:r>
            <a:r>
              <a:rPr lang="fr-FR" dirty="0" err="1">
                <a:latin typeface="Arial" panose="020B0604020202020204" pitchFamily="34" charset="0"/>
                <a:cs typeface="Arial" panose="020B0604020202020204" pitchFamily="34" charset="0"/>
              </a:rPr>
              <a:t>fees</a:t>
            </a:r>
            <a:r>
              <a:rPr lang="fr-FR" dirty="0">
                <a:latin typeface="Arial" panose="020B0604020202020204" pitchFamily="34" charset="0"/>
                <a:cs typeface="Arial" panose="020B0604020202020204" pitchFamily="34" charset="0"/>
              </a:rPr>
              <a:t>: Stryker </a:t>
            </a:r>
            <a:r>
              <a:rPr lang="fr-FR" dirty="0" err="1">
                <a:latin typeface="Arial" panose="020B0604020202020204" pitchFamily="34" charset="0"/>
                <a:cs typeface="Arial" panose="020B0604020202020204" pitchFamily="34" charset="0"/>
              </a:rPr>
              <a:t>Neurovascular</a:t>
            </a:r>
            <a:r>
              <a:rPr lang="fr-FR" dirty="0">
                <a:latin typeface="Arial" panose="020B0604020202020204" pitchFamily="34" charset="0"/>
                <a:cs typeface="Arial" panose="020B0604020202020204" pitchFamily="34" charset="0"/>
              </a:rPr>
              <a:t> Inc., </a:t>
            </a:r>
            <a:r>
              <a:rPr lang="fr-FR" dirty="0" err="1">
                <a:latin typeface="Arial" panose="020B0604020202020204" pitchFamily="34" charset="0"/>
                <a:cs typeface="Arial" panose="020B0604020202020204" pitchFamily="34" charset="0"/>
              </a:rPr>
              <a:t>Medtronic</a:t>
            </a:r>
            <a:r>
              <a:rPr lang="fr-FR" dirty="0">
                <a:latin typeface="Arial" panose="020B0604020202020204" pitchFamily="34" charset="0"/>
                <a:cs typeface="Arial" panose="020B0604020202020204" pitchFamily="34" charset="0"/>
              </a:rPr>
              <a:t> Inc., </a:t>
            </a:r>
            <a:r>
              <a:rPr lang="fr-FR" dirty="0" err="1">
                <a:latin typeface="Arial" panose="020B0604020202020204" pitchFamily="34" charset="0"/>
                <a:cs typeface="Arial" panose="020B0604020202020204" pitchFamily="34" charset="0"/>
              </a:rPr>
              <a:t>Penumbra</a:t>
            </a:r>
            <a:r>
              <a:rPr lang="fr-FR" dirty="0">
                <a:latin typeface="Arial" panose="020B0604020202020204" pitchFamily="34" charset="0"/>
                <a:cs typeface="Arial" panose="020B0604020202020204" pitchFamily="34" charset="0"/>
              </a:rPr>
              <a:t> Inc., </a:t>
            </a:r>
            <a:r>
              <a:rPr lang="fr-FR" dirty="0" err="1">
                <a:latin typeface="Arial" panose="020B0604020202020204" pitchFamily="34" charset="0"/>
                <a:cs typeface="Arial" panose="020B0604020202020204" pitchFamily="34" charset="0"/>
              </a:rPr>
              <a:t>Acandis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GmbH</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Phenox</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GmbH</a:t>
            </a:r>
            <a:r>
              <a:rPr lang="fr-FR" dirty="0">
                <a:latin typeface="Arial" panose="020B0604020202020204" pitchFamily="34" charset="0"/>
                <a:cs typeface="Arial" panose="020B0604020202020204" pitchFamily="34" charset="0"/>
              </a:rPr>
              <a:t>, Rapid </a:t>
            </a:r>
            <a:r>
              <a:rPr lang="fr-FR" dirty="0" err="1">
                <a:latin typeface="Arial" panose="020B0604020202020204" pitchFamily="34" charset="0"/>
                <a:cs typeface="Arial" panose="020B0604020202020204" pitchFamily="34" charset="0"/>
              </a:rPr>
              <a:t>Medical</a:t>
            </a:r>
            <a:r>
              <a:rPr lang="fr-FR" dirty="0">
                <a:latin typeface="Arial" panose="020B0604020202020204" pitchFamily="34" charset="0"/>
                <a:cs typeface="Arial" panose="020B0604020202020204" pitchFamily="34" charset="0"/>
              </a:rPr>
              <a:t> Inc. and Siemens </a:t>
            </a:r>
            <a:r>
              <a:rPr lang="fr-FR" dirty="0" err="1">
                <a:latin typeface="Arial" panose="020B0604020202020204" pitchFamily="34" charset="0"/>
                <a:cs typeface="Arial" panose="020B0604020202020204" pitchFamily="34" charset="0"/>
              </a:rPr>
              <a:t>Healthineers</a:t>
            </a:r>
            <a:r>
              <a:rPr lang="fr-FR" dirty="0">
                <a:latin typeface="Arial" panose="020B0604020202020204" pitchFamily="34" charset="0"/>
                <a:cs typeface="Arial" panose="020B0604020202020204" pitchFamily="34" charset="0"/>
              </a:rPr>
              <a:t> AG (money </a:t>
            </a:r>
            <a:r>
              <a:rPr lang="fr-FR" dirty="0" err="1">
                <a:latin typeface="Arial" panose="020B0604020202020204" pitchFamily="34" charset="0"/>
                <a:cs typeface="Arial" panose="020B0604020202020204" pitchFamily="34" charset="0"/>
              </a:rPr>
              <a:t>paid</a:t>
            </a:r>
            <a:r>
              <a:rPr lang="fr-FR" dirty="0">
                <a:latin typeface="Arial" panose="020B0604020202020204" pitchFamily="34" charset="0"/>
                <a:cs typeface="Arial" panose="020B0604020202020204" pitchFamily="34" charset="0"/>
              </a:rPr>
              <a:t> to institution). </a:t>
            </a:r>
            <a:r>
              <a:rPr lang="fr-FR" dirty="0" err="1">
                <a:latin typeface="Arial" panose="020B0604020202020204" pitchFamily="34" charset="0"/>
                <a:cs typeface="Arial" panose="020B0604020202020204" pitchFamily="34" charset="0"/>
              </a:rPr>
              <a:t>Funding</a:t>
            </a:r>
            <a:r>
              <a:rPr lang="fr-FR" dirty="0">
                <a:latin typeface="Arial" panose="020B0604020202020204" pitchFamily="34" charset="0"/>
                <a:cs typeface="Arial" panose="020B0604020202020204" pitchFamily="34" charset="0"/>
              </a:rPr>
              <a:t>: No </a:t>
            </a:r>
            <a:r>
              <a:rPr lang="fr-FR" dirty="0" err="1">
                <a:latin typeface="Arial" panose="020B0604020202020204" pitchFamily="34" charset="0"/>
                <a:cs typeface="Arial" panose="020B0604020202020204" pitchFamily="34" charset="0"/>
              </a:rPr>
              <a:t>project-specific</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funding</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was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received</a:t>
            </a:r>
            <a:r>
              <a:rPr lang="fr-FR" dirty="0">
                <a:latin typeface="Arial" panose="020B0604020202020204" pitchFamily="34" charset="0"/>
                <a:cs typeface="Arial" panose="020B0604020202020204" pitchFamily="34" charset="0"/>
              </a:rPr>
              <a:t> for </a:t>
            </a:r>
            <a:r>
              <a:rPr lang="fr-FR" dirty="0" err="1">
                <a:latin typeface="Arial" panose="020B0604020202020204" pitchFamily="34" charset="0"/>
                <a:cs typeface="Arial" panose="020B0604020202020204" pitchFamily="34" charset="0"/>
              </a:rPr>
              <a:t>this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study</a:t>
            </a:r>
            <a:r>
              <a:rPr lang="fr-FR" dirty="0">
                <a:latin typeface="Arial" panose="020B0604020202020204" pitchFamily="34" charset="0"/>
                <a:cs typeface="Arial" panose="020B0604020202020204" pitchFamily="34" charset="0"/>
              </a:rPr>
              <a:t>. V.S.-Z. </a:t>
            </a:r>
            <a:r>
              <a:rPr lang="fr-FR" dirty="0" err="1">
                <a:latin typeface="Arial" panose="020B0604020202020204" pitchFamily="34" charset="0"/>
                <a:cs typeface="Arial" panose="020B0604020202020204" pitchFamily="34" charset="0"/>
              </a:rPr>
              <a:t>is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recipient</a:t>
            </a:r>
            <a:r>
              <a:rPr lang="fr-FR" dirty="0">
                <a:latin typeface="Arial" panose="020B0604020202020204" pitchFamily="34" charset="0"/>
                <a:cs typeface="Arial" panose="020B0604020202020204" pitchFamily="34" charset="0"/>
              </a:rPr>
              <a:t> of </a:t>
            </a:r>
            <a:r>
              <a:rPr lang="fr-FR" dirty="0" err="1">
                <a:latin typeface="Arial" panose="020B0604020202020204" pitchFamily="34" charset="0"/>
                <a:cs typeface="Arial" panose="020B0604020202020204" pitchFamily="34" charset="0"/>
              </a:rPr>
              <a:t>research</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grants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from</a:t>
            </a:r>
            <a:r>
              <a:rPr lang="fr-FR" dirty="0">
                <a:latin typeface="Arial" panose="020B0604020202020204" pitchFamily="34" charset="0"/>
                <a:cs typeface="Arial" panose="020B0604020202020204" pitchFamily="34" charset="0"/>
              </a:rPr>
              <a:t> Basel </a:t>
            </a:r>
            <a:r>
              <a:rPr lang="fr-FR" dirty="0" err="1">
                <a:latin typeface="Arial" panose="020B0604020202020204" pitchFamily="34" charset="0"/>
                <a:cs typeface="Arial" panose="020B0604020202020204" pitchFamily="34" charset="0"/>
              </a:rPr>
              <a:t>University</a:t>
            </a:r>
            <a:r>
              <a:rPr lang="fr-FR" dirty="0">
                <a:latin typeface="Arial" panose="020B0604020202020204" pitchFamily="34" charset="0"/>
                <a:cs typeface="Arial" panose="020B0604020202020204" pitchFamily="34" charset="0"/>
              </a:rPr>
              <a:t>, Basel, </a:t>
            </a:r>
            <a:r>
              <a:rPr lang="fr-FR" dirty="0" err="1">
                <a:latin typeface="Arial" panose="020B0604020202020204" pitchFamily="34" charset="0"/>
                <a:cs typeface="Arial" panose="020B0604020202020204" pitchFamily="34" charset="0"/>
              </a:rPr>
              <a:t>Switzerland</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Bangerter-Rhyner-Foundation</a:t>
            </a:r>
            <a:r>
              <a:rPr lang="fr-FR" dirty="0">
                <a:latin typeface="Arial" panose="020B0604020202020204" pitchFamily="34" charset="0"/>
                <a:cs typeface="Arial" panose="020B0604020202020204" pitchFamily="34" charset="0"/>
              </a:rPr>
              <a:t>, Basel, </a:t>
            </a:r>
            <a:r>
              <a:rPr lang="fr-FR" dirty="0" err="1">
                <a:latin typeface="Arial" panose="020B0604020202020204" pitchFamily="34" charset="0"/>
                <a:cs typeface="Arial" panose="020B0604020202020204" pitchFamily="34" charset="0"/>
              </a:rPr>
              <a:t>Switzerland</a:t>
            </a:r>
            <a:r>
              <a:rPr lang="fr-FR" dirty="0">
                <a:latin typeface="Arial" panose="020B0604020202020204" pitchFamily="34" charset="0"/>
                <a:cs typeface="Arial" panose="020B0604020202020204" pitchFamily="34" charset="0"/>
              </a:rPr>
              <a:t> and </a:t>
            </a:r>
            <a:r>
              <a:rPr lang="fr-FR" dirty="0" err="1">
                <a:latin typeface="Arial" panose="020B0604020202020204" pitchFamily="34" charset="0"/>
                <a:cs typeface="Arial" panose="020B0604020202020204" pitchFamily="34" charset="0"/>
              </a:rPr>
              <a:t>Freiwillige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Akademische</a:t>
            </a:r>
            <a:r>
              <a:rPr lang="fr-FR" dirty="0">
                <a:latin typeface="Arial" panose="020B0604020202020204" pitchFamily="34" charset="0"/>
                <a:cs typeface="Arial" panose="020B0604020202020204" pitchFamily="34" charset="0"/>
              </a:rPr>
              <a:t> Gesellschaft Basel, Basel, </a:t>
            </a:r>
            <a:r>
              <a:rPr lang="fr-FR" dirty="0" err="1">
                <a:latin typeface="Arial" panose="020B0604020202020204" pitchFamily="34" charset="0"/>
                <a:cs typeface="Arial" panose="020B0604020202020204" pitchFamily="34" charset="0"/>
              </a:rPr>
              <a:t>Switzerland</a:t>
            </a:r>
            <a:r>
              <a:rPr lang="fr-FR" dirty="0">
                <a:latin typeface="Arial" panose="020B0604020202020204" pitchFamily="34" charset="0"/>
                <a:cs typeface="Arial" panose="020B0604020202020204" pitchFamily="34" charset="0"/>
              </a:rPr>
              <a:t>.</a:t>
            </a:r>
          </a:p>
          <a:p>
            <a:pPr algn="l"/>
            <a:endParaRPr lang="fr-FR"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8F42E755-D937-6153-4E4B-15B2BB134DB8}"/>
              </a:ext>
            </a:extLst>
          </p:cNvPr>
          <p:cNvSpPr>
            <a:spLocks noGrp="1"/>
          </p:cNvSpPr>
          <p:nvPr>
            <p:ph type="sldNum" sz="quarter" idx="5"/>
          </p:nvPr>
        </p:nvSpPr>
        <p:spPr/>
        <p:txBody>
          <a:bodyPr/>
          <a:lstStyle/>
          <a:p>
            <a:fld id="{E3E50C83-12E4-410A-921F-A793AF7FF0FB}" type="slidenum">
              <a:rPr lang="fr-FR" smtClean="0"/>
              <a:t>15</a:t>
            </a:fld>
            <a:endParaRPr lang="fr-FR"/>
          </a:p>
        </p:txBody>
      </p:sp>
    </p:spTree>
    <p:extLst>
      <p:ext uri="{BB962C8B-B14F-4D97-AF65-F5344CB8AC3E}">
        <p14:creationId xmlns:p14="http://schemas.microsoft.com/office/powerpoint/2010/main" val="1557890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C54BE-F9D3-F4BF-8DCD-DDE579CF909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8105A7C-2D8A-6CF0-C249-E807512A008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2FC9936-72FB-0D0E-C47C-C5498E58441A}"/>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b="0" i="0" u="none" strike="noStrike" baseline="0" dirty="0">
                <a:solidFill>
                  <a:srgbClr val="000000"/>
                </a:solidFill>
                <a:latin typeface="Calibri" panose="020F0502020204030204" pitchFamily="34" charset="0"/>
              </a:rPr>
              <a:t>EVT</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Calibri" panose="020F0502020204030204" pitchFamily="34" charset="0"/>
              </a:rPr>
              <a:t>Endovascular thrombectomy</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a:solidFill>
                  <a:srgbClr val="000000"/>
                </a:solidFill>
                <a:latin typeface="Calibri" panose="020F0502020204030204" pitchFamily="34" charset="0"/>
              </a:rPr>
              <a:t>CT</a:t>
            </a:r>
            <a:r>
              <a:rPr lang="en-GB" sz="1200" b="0" i="0" u="none" strike="noStrike" baseline="0" dirty="0">
                <a:solidFill>
                  <a:srgbClr val="000000"/>
                </a:solidFill>
                <a:latin typeface="Arial" panose="020B0604020202020204" pitchFamily="34" charset="0"/>
                <a:cs typeface="Arial" panose="020B0604020202020204" pitchFamily="34" charset="0"/>
              </a:rPr>
              <a:t>, </a:t>
            </a:r>
            <a:r>
              <a:rPr lang="en-US" b="0" dirty="0"/>
              <a:t>Computed Tomography</a:t>
            </a:r>
            <a:r>
              <a:rPr lang="en-GB" sz="1200" i="0" dirty="0">
                <a:latin typeface="Arial" panose="020B0604020202020204" pitchFamily="34" charset="0"/>
                <a:cs typeface="Arial" panose="020B0604020202020204" pitchFamily="34" charset="0"/>
              </a:rPr>
              <a:t>; </a:t>
            </a:r>
            <a:r>
              <a:rPr lang="en-US" sz="1200" b="0" i="0" u="none" strike="noStrike" baseline="0" dirty="0">
                <a:latin typeface="TimesNewRomanPSMT"/>
              </a:rPr>
              <a:t>OR, </a:t>
            </a:r>
            <a:r>
              <a:rPr lang="en-US" dirty="0"/>
              <a:t>Odds Ratio; </a:t>
            </a:r>
            <a:r>
              <a:rPr lang="en-US" sz="1200" b="0" i="0" u="none" strike="noStrike" baseline="0" dirty="0">
                <a:latin typeface="Calibri" panose="020F0502020204030204" pitchFamily="34" charset="0"/>
              </a:rPr>
              <a:t>CI, Confidence interval</a:t>
            </a:r>
            <a:r>
              <a:rPr lang="en-US" dirty="0"/>
              <a:t>.</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en-US" sz="1800" b="0" i="0" u="none" strike="noStrike" baseline="0" dirty="0">
                <a:latin typeface="Calibri" panose="020F0502020204030204" pitchFamily="34" charset="0"/>
              </a:rPr>
              <a:t>787</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1800" b="1" i="0" u="none" strike="noStrike" baseline="0" dirty="0">
                <a:solidFill>
                  <a:srgbClr val="000000"/>
                </a:solidFill>
                <a:latin typeface="Arial" panose="020B0604020202020204" pitchFamily="34" charset="0"/>
                <a:cs typeface="Arial" panose="020B0604020202020204" pitchFamily="34" charset="0"/>
              </a:rPr>
              <a:t>Abstract Title: </a:t>
            </a:r>
            <a:r>
              <a:rPr lang="en-US" sz="1800" b="1" i="0" u="none" strike="noStrike" baseline="0" dirty="0">
                <a:latin typeface="Calibri-Bold"/>
              </a:rPr>
              <a:t>PROCEDURAL RESULTS OF FUSION IMAGING IN ENDOVASCULAR THROMBECTOMY</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latin typeface="Calibri-Bold"/>
              </a:rPr>
              <a:t>Abstract Category: </a:t>
            </a:r>
            <a:r>
              <a:rPr lang="en-US" sz="1800" b="0" i="0" u="none" strike="noStrike" baseline="0" dirty="0">
                <a:latin typeface="Calibri" panose="020F0502020204030204" pitchFamily="34" charset="0"/>
              </a:rPr>
              <a:t>01.00 - ACUTE ISCHEMIC STROKE MANAGEMENT - 01.05 – NEUROINTERVENTION</a:t>
            </a:r>
          </a:p>
          <a:p>
            <a:pPr algn="l"/>
            <a:endParaRPr lang="en-US" sz="1800" b="0" i="0" u="none" strike="noStrike" baseline="0" dirty="0">
              <a:latin typeface="Calibri" panose="020F0502020204030204" pitchFamily="34" charset="0"/>
            </a:endParaRPr>
          </a:p>
          <a:p>
            <a:pPr algn="l"/>
            <a:r>
              <a:rPr lang="en-US" sz="1800" b="1" i="0" u="none" strike="noStrike" baseline="0" dirty="0">
                <a:solidFill>
                  <a:srgbClr val="000000"/>
                </a:solidFill>
                <a:latin typeface="Arial-BoldMT"/>
              </a:rPr>
              <a:t>Background and Aims:</a:t>
            </a:r>
          </a:p>
          <a:p>
            <a:pPr algn="l"/>
            <a:r>
              <a:rPr lang="en-US" sz="1800" b="0" i="0" u="none" strike="noStrike" baseline="0" dirty="0">
                <a:solidFill>
                  <a:srgbClr val="000000"/>
                </a:solidFill>
                <a:latin typeface="Calibri" panose="020F0502020204030204" pitchFamily="34" charset="0"/>
              </a:rPr>
              <a:t>Endovascular thrombectomy (EVT) sometimes fails due to inability to access the target vessel. 2D/3D fusion imaging in the Siemens ARTIS </a:t>
            </a:r>
            <a:r>
              <a:rPr lang="en-US" sz="1800" b="0" i="0" u="none" strike="noStrike" baseline="0" dirty="0" err="1">
                <a:solidFill>
                  <a:srgbClr val="000000"/>
                </a:solidFill>
                <a:latin typeface="Calibri" panose="020F0502020204030204" pitchFamily="34" charset="0"/>
              </a:rPr>
              <a:t>Icono</a:t>
            </a:r>
            <a:r>
              <a:rPr lang="en-US" sz="1800" b="0" i="0" u="none" strike="noStrike" baseline="0" dirty="0">
                <a:solidFill>
                  <a:srgbClr val="000000"/>
                </a:solidFill>
                <a:latin typeface="Calibri" panose="020F0502020204030204" pitchFamily="34" charset="0"/>
              </a:rPr>
              <a:t> biplane platform may facilitate access by fusing the preoperative CT angiography with procedural fluoroscopic or digital subtraction angiography. This study aimed to evaluate vascular access, success rates and procedural times in EVT performed with fusion imaging compared to standard treatment without fusion.</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Methods:</a:t>
            </a:r>
          </a:p>
          <a:p>
            <a:pPr algn="l"/>
            <a:r>
              <a:rPr lang="en-US" sz="1800" b="0" i="0" u="none" strike="noStrike" baseline="0" dirty="0">
                <a:solidFill>
                  <a:srgbClr val="000000"/>
                </a:solidFill>
                <a:latin typeface="Calibri" panose="020F0502020204030204" pitchFamily="34" charset="0"/>
              </a:rPr>
              <a:t>Consecutive patients at </a:t>
            </a:r>
            <a:r>
              <a:rPr lang="en-US" sz="1800" b="0" i="0" u="none" strike="noStrike" baseline="0" dirty="0" err="1">
                <a:solidFill>
                  <a:srgbClr val="000000"/>
                </a:solidFill>
                <a:latin typeface="Calibri" panose="020F0502020204030204" pitchFamily="34" charset="0"/>
              </a:rPr>
              <a:t>Skåne</a:t>
            </a:r>
            <a:r>
              <a:rPr lang="en-US" sz="1800" b="0" i="0" u="none" strike="noStrike" baseline="0" dirty="0">
                <a:solidFill>
                  <a:srgbClr val="000000"/>
                </a:solidFill>
                <a:latin typeface="Calibri" panose="020F0502020204030204" pitchFamily="34" charset="0"/>
              </a:rPr>
              <a:t> University Hospital in Lund, Sweden, were included. Procedural success rate and groin to target vessel access, groin-to-first-pass with stent-retriever/direct aspiration, and groin-to-recanalization times were evaluated. Relationships between fusion imaging and recanalization, first pass recanalization and groin to first pass &lt;30 minutes were assessed.</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Results:</a:t>
            </a:r>
          </a:p>
          <a:p>
            <a:pPr algn="l"/>
            <a:r>
              <a:rPr lang="en-US" sz="1800" b="0" i="0" u="none" strike="noStrike" baseline="0" dirty="0">
                <a:solidFill>
                  <a:srgbClr val="000000"/>
                </a:solidFill>
                <a:latin typeface="Calibri" panose="020F0502020204030204" pitchFamily="34" charset="0"/>
              </a:rPr>
              <a:t>Of 347 consecutive patients, fusion imaging was used in 68 (20%) cases. Failed target artery access occurred in six cases (2%) of the non-fusion group and none in the fusion group. Good recanalization was obtained in all fusion cases, compared to 86% in non-fusion group (p=0.001). </a:t>
            </a:r>
            <a:r>
              <a:rPr lang="en-US" sz="1800" b="0" i="0" u="none" strike="noStrike" baseline="0" dirty="0">
                <a:solidFill>
                  <a:srgbClr val="202122"/>
                </a:solidFill>
                <a:latin typeface="Calibri" panose="020F0502020204030204" pitchFamily="34" charset="0"/>
              </a:rPr>
              <a:t>First pass recanalization was 72% with fusion and 49% without fusion (p&lt;0.001). </a:t>
            </a:r>
            <a:r>
              <a:rPr lang="en-US" sz="1800" b="0" i="0" u="none" strike="noStrike" baseline="0" dirty="0">
                <a:solidFill>
                  <a:srgbClr val="000000"/>
                </a:solidFill>
                <a:latin typeface="Calibri" panose="020F0502020204030204" pitchFamily="34" charset="0"/>
              </a:rPr>
              <a:t>The groin to recanalization time was significantly shorter in the fusion group (33 vs. 43 minutes, p=0.04). When adjusting for age and sex, fusion was significantly associated with first pass recanalization (OR 2.70, 95% CI 1.51-4.86, p&lt;0.001).</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Conclusion:</a:t>
            </a:r>
          </a:p>
          <a:p>
            <a:pPr algn="l"/>
            <a:r>
              <a:rPr lang="en-US" sz="1800" b="0" i="0" u="none" strike="noStrike" baseline="0" dirty="0">
                <a:solidFill>
                  <a:srgbClr val="000000"/>
                </a:solidFill>
                <a:latin typeface="Calibri" panose="020F0502020204030204" pitchFamily="34" charset="0"/>
              </a:rPr>
              <a:t>Fusion imaging use in EVT may decrease the risk of failed target artery access and increase procedural success-rate and first pass success-rate without prolonging the procedures. Future </a:t>
            </a:r>
            <a:r>
              <a:rPr lang="en-US" sz="1800" b="0" i="0" u="none" strike="noStrike" baseline="0" dirty="0">
                <a:latin typeface="Calibri" panose="020F0502020204030204" pitchFamily="34" charset="0"/>
              </a:rPr>
              <a:t>prospective, randomized studies are warranted to confirm these initial observational results.</a:t>
            </a:r>
          </a:p>
          <a:p>
            <a:pPr algn="l"/>
            <a:endParaRPr lang="en-US" sz="1800" b="0" i="0" u="none" strike="noStrike" baseline="0" dirty="0">
              <a:latin typeface="Calibri" panose="020F0502020204030204" pitchFamily="34" charset="0"/>
              <a:cs typeface="Arial" panose="020B0604020202020204" pitchFamily="34" charset="0"/>
            </a:endParaRPr>
          </a:p>
          <a:p>
            <a:pPr algn="l"/>
            <a:r>
              <a:rPr lang="en-US" sz="1800" b="1" i="0" u="none" strike="noStrike" baseline="0" dirty="0">
                <a:latin typeface="Calibri" panose="020F0502020204030204" pitchFamily="34" charset="0"/>
                <a:cs typeface="Arial" panose="020B0604020202020204" pitchFamily="34" charset="0"/>
              </a:rPr>
              <a:t>Disclosures</a:t>
            </a:r>
            <a:r>
              <a:rPr lang="en-US" sz="1800" b="0" i="0" u="none" strike="noStrike" baseline="0" dirty="0">
                <a:latin typeface="Calibri" panose="020F0502020204030204" pitchFamily="34" charset="0"/>
                <a:cs typeface="Arial" panose="020B0604020202020204" pitchFamily="34" charset="0"/>
              </a:rPr>
              <a:t>: </a:t>
            </a:r>
            <a:r>
              <a:rPr lang="en-US" sz="1800" b="0" i="0" u="none" strike="noStrike" baseline="0" dirty="0" err="1">
                <a:latin typeface="Calibri" panose="020F0502020204030204" pitchFamily="34" charset="0"/>
                <a:cs typeface="Arial" panose="020B0604020202020204" pitchFamily="34" charset="0"/>
              </a:rPr>
              <a:t>Landström</a:t>
            </a:r>
            <a:r>
              <a:rPr lang="en-US" sz="1800" b="0" i="0" u="none" strike="noStrike" baseline="0" dirty="0">
                <a:latin typeface="Calibri" panose="020F0502020204030204" pitchFamily="34" charset="0"/>
                <a:cs typeface="Arial" panose="020B0604020202020204" pitchFamily="34" charset="0"/>
              </a:rPr>
              <a:t>: nothing to disclose, Hall: nothing to disclose, Hansen: nothing to disclose, </a:t>
            </a:r>
            <a:r>
              <a:rPr lang="en-US" sz="1800" b="0" i="0" u="none" strike="noStrike" baseline="0" dirty="0" err="1">
                <a:latin typeface="Calibri" panose="020F0502020204030204" pitchFamily="34" charset="0"/>
                <a:cs typeface="Arial" panose="020B0604020202020204" pitchFamily="34" charset="0"/>
              </a:rPr>
              <a:t>Wasselius</a:t>
            </a:r>
            <a:r>
              <a:rPr lang="en-US" sz="1800" b="0" i="0" u="none" strike="noStrike" baseline="0" dirty="0">
                <a:latin typeface="Calibri" panose="020F0502020204030204" pitchFamily="34" charset="0"/>
                <a:cs typeface="Arial" panose="020B0604020202020204" pitchFamily="34" charset="0"/>
              </a:rPr>
              <a:t>: Speaker for Siemens </a:t>
            </a:r>
            <a:r>
              <a:rPr lang="en-US" sz="1800" b="0" i="0" u="none" strike="noStrike" baseline="0" dirty="0" err="1">
                <a:latin typeface="Calibri" panose="020F0502020204030204" pitchFamily="34" charset="0"/>
                <a:cs typeface="Arial" panose="020B0604020202020204" pitchFamily="34" charset="0"/>
              </a:rPr>
              <a:t>Heathineers</a:t>
            </a:r>
            <a:r>
              <a:rPr lang="en-US" sz="1800" b="0" i="0" u="none" strike="noStrike" baseline="0" dirty="0">
                <a:latin typeface="Calibri" panose="020F0502020204030204" pitchFamily="34" charset="0"/>
                <a:cs typeface="Arial" panose="020B0604020202020204" pitchFamily="34" charset="0"/>
              </a:rPr>
              <a:t>.</a:t>
            </a:r>
          </a:p>
        </p:txBody>
      </p:sp>
      <p:sp>
        <p:nvSpPr>
          <p:cNvPr id="4" name="Espace réservé du numéro de diapositive 3">
            <a:extLst>
              <a:ext uri="{FF2B5EF4-FFF2-40B4-BE49-F238E27FC236}">
                <a16:creationId xmlns:a16="http://schemas.microsoft.com/office/drawing/2014/main" id="{C3FBDF95-63B3-7B63-6BCF-B4226D4B4D69}"/>
              </a:ext>
            </a:extLst>
          </p:cNvPr>
          <p:cNvSpPr>
            <a:spLocks noGrp="1"/>
          </p:cNvSpPr>
          <p:nvPr>
            <p:ph type="sldNum" sz="quarter" idx="5"/>
          </p:nvPr>
        </p:nvSpPr>
        <p:spPr/>
        <p:txBody>
          <a:bodyPr/>
          <a:lstStyle/>
          <a:p>
            <a:fld id="{E3E50C83-12E4-410A-921F-A793AF7FF0FB}" type="slidenum">
              <a:rPr lang="fr-FR" smtClean="0"/>
              <a:t>16</a:t>
            </a:fld>
            <a:endParaRPr lang="fr-FR"/>
          </a:p>
        </p:txBody>
      </p:sp>
    </p:spTree>
    <p:extLst>
      <p:ext uri="{BB962C8B-B14F-4D97-AF65-F5344CB8AC3E}">
        <p14:creationId xmlns:p14="http://schemas.microsoft.com/office/powerpoint/2010/main" val="3175159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7607F-E619-2811-D710-F3E69EA84E9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D8959C2-7720-73EF-DAE2-CEECC765FA1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E1AC765-9B77-36AF-36EE-B8B126CF5F84}"/>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b="0" i="0" u="none" strike="noStrike" baseline="0" dirty="0">
                <a:solidFill>
                  <a:srgbClr val="000000"/>
                </a:solidFill>
                <a:latin typeface="Calibri" panose="020F0502020204030204" pitchFamily="34" charset="0"/>
              </a:rPr>
              <a:t>EVT</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Calibri" panose="020F0502020204030204" pitchFamily="34" charset="0"/>
              </a:rPr>
              <a:t>Endovascular thrombectomy</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a:solidFill>
                  <a:srgbClr val="000000"/>
                </a:solidFill>
                <a:latin typeface="Calibri" panose="020F0502020204030204" pitchFamily="34" charset="0"/>
              </a:rPr>
              <a:t>CT</a:t>
            </a:r>
            <a:r>
              <a:rPr lang="en-GB" sz="1200" b="0" i="0" u="none" strike="noStrike" baseline="0" dirty="0">
                <a:solidFill>
                  <a:srgbClr val="000000"/>
                </a:solidFill>
                <a:latin typeface="Arial" panose="020B0604020202020204" pitchFamily="34" charset="0"/>
                <a:cs typeface="Arial" panose="020B0604020202020204" pitchFamily="34" charset="0"/>
              </a:rPr>
              <a:t>, </a:t>
            </a:r>
            <a:r>
              <a:rPr lang="en-US" b="0" dirty="0"/>
              <a:t>Computed Tomography</a:t>
            </a:r>
            <a:r>
              <a:rPr lang="en-GB" sz="1200" i="0" dirty="0">
                <a:latin typeface="Arial" panose="020B0604020202020204" pitchFamily="34" charset="0"/>
                <a:cs typeface="Arial" panose="020B0604020202020204" pitchFamily="34" charset="0"/>
              </a:rPr>
              <a:t>; </a:t>
            </a:r>
            <a:r>
              <a:rPr lang="en-US" sz="1200" b="0" i="0" u="none" strike="noStrike" baseline="0" dirty="0">
                <a:latin typeface="TimesNewRomanPSMT"/>
              </a:rPr>
              <a:t>OR, </a:t>
            </a:r>
            <a:r>
              <a:rPr lang="en-US" dirty="0"/>
              <a:t>Odds Ratio; </a:t>
            </a:r>
            <a:r>
              <a:rPr lang="en-US" sz="1200" b="0" i="0" u="none" strike="noStrike" baseline="0" dirty="0">
                <a:latin typeface="Calibri" panose="020F0502020204030204" pitchFamily="34" charset="0"/>
              </a:rPr>
              <a:t>CI, Confidence interval</a:t>
            </a:r>
            <a:r>
              <a:rPr lang="en-US" dirty="0"/>
              <a:t>.</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en-US" sz="1800" b="0" i="0" u="none" strike="noStrike" baseline="0" dirty="0">
                <a:latin typeface="Calibri" panose="020F0502020204030204" pitchFamily="34" charset="0"/>
              </a:rPr>
              <a:t>787</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1800" b="1" i="0" u="none" strike="noStrike" baseline="0" dirty="0">
                <a:solidFill>
                  <a:srgbClr val="000000"/>
                </a:solidFill>
                <a:latin typeface="Arial" panose="020B0604020202020204" pitchFamily="34" charset="0"/>
                <a:cs typeface="Arial" panose="020B0604020202020204" pitchFamily="34" charset="0"/>
              </a:rPr>
              <a:t>Abstract Title: </a:t>
            </a:r>
            <a:r>
              <a:rPr lang="en-US" sz="1800" b="1" i="0" u="none" strike="noStrike" baseline="0" dirty="0">
                <a:latin typeface="Calibri-Bold"/>
              </a:rPr>
              <a:t>PROCEDURAL RESULTS OF FUSION IMAGING IN ENDOVASCULAR THROMBECTOMY</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latin typeface="Calibri-Bold"/>
              </a:rPr>
              <a:t>Abstract Category: </a:t>
            </a:r>
            <a:r>
              <a:rPr lang="en-US" sz="1800" b="0" i="0" u="none" strike="noStrike" baseline="0" dirty="0">
                <a:latin typeface="Calibri" panose="020F0502020204030204" pitchFamily="34" charset="0"/>
              </a:rPr>
              <a:t>01.00 - ACUTE ISCHEMIC STROKE MANAGEMENT - 01.05 – NEUROINTERVENTION</a:t>
            </a:r>
          </a:p>
          <a:p>
            <a:pPr algn="l"/>
            <a:endParaRPr lang="en-US" sz="1800" b="0" i="0" u="none" strike="noStrike" baseline="0" dirty="0">
              <a:latin typeface="Calibri" panose="020F0502020204030204" pitchFamily="34" charset="0"/>
            </a:endParaRPr>
          </a:p>
          <a:p>
            <a:pPr algn="l"/>
            <a:r>
              <a:rPr lang="en-US" sz="1800" b="1" i="0" u="none" strike="noStrike" baseline="0" dirty="0">
                <a:solidFill>
                  <a:srgbClr val="000000"/>
                </a:solidFill>
                <a:latin typeface="Arial-BoldMT"/>
              </a:rPr>
              <a:t>Background and Aims:</a:t>
            </a:r>
          </a:p>
          <a:p>
            <a:pPr algn="l"/>
            <a:r>
              <a:rPr lang="en-US" sz="1800" b="0" i="0" u="none" strike="noStrike" baseline="0" dirty="0">
                <a:solidFill>
                  <a:srgbClr val="000000"/>
                </a:solidFill>
                <a:latin typeface="Calibri" panose="020F0502020204030204" pitchFamily="34" charset="0"/>
              </a:rPr>
              <a:t>Endovascular thrombectomy (EVT) sometimes fails due to inability to access the target vessel. 2D/3D fusion imaging in the Siemens ARTIS </a:t>
            </a:r>
            <a:r>
              <a:rPr lang="en-US" sz="1800" b="0" i="0" u="none" strike="noStrike" baseline="0" dirty="0" err="1">
                <a:solidFill>
                  <a:srgbClr val="000000"/>
                </a:solidFill>
                <a:latin typeface="Calibri" panose="020F0502020204030204" pitchFamily="34" charset="0"/>
              </a:rPr>
              <a:t>Icono</a:t>
            </a:r>
            <a:r>
              <a:rPr lang="en-US" sz="1800" b="0" i="0" u="none" strike="noStrike" baseline="0" dirty="0">
                <a:solidFill>
                  <a:srgbClr val="000000"/>
                </a:solidFill>
                <a:latin typeface="Calibri" panose="020F0502020204030204" pitchFamily="34" charset="0"/>
              </a:rPr>
              <a:t> biplane platform may facilitate access by fusing the preoperative CT angiography with procedural fluoroscopic or digital subtraction angiography. This study aimed to evaluate vascular access, success rates and procedural times in EVT performed with fusion imaging compared to standard treatment without fusion.</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Methods:</a:t>
            </a:r>
          </a:p>
          <a:p>
            <a:pPr algn="l"/>
            <a:r>
              <a:rPr lang="en-US" sz="1800" b="0" i="0" u="none" strike="noStrike" baseline="0" dirty="0">
                <a:solidFill>
                  <a:srgbClr val="000000"/>
                </a:solidFill>
                <a:latin typeface="Calibri" panose="020F0502020204030204" pitchFamily="34" charset="0"/>
              </a:rPr>
              <a:t>Consecutive patients at </a:t>
            </a:r>
            <a:r>
              <a:rPr lang="en-US" sz="1800" b="0" i="0" u="none" strike="noStrike" baseline="0" dirty="0" err="1">
                <a:solidFill>
                  <a:srgbClr val="000000"/>
                </a:solidFill>
                <a:latin typeface="Calibri" panose="020F0502020204030204" pitchFamily="34" charset="0"/>
              </a:rPr>
              <a:t>Skåne</a:t>
            </a:r>
            <a:r>
              <a:rPr lang="en-US" sz="1800" b="0" i="0" u="none" strike="noStrike" baseline="0" dirty="0">
                <a:solidFill>
                  <a:srgbClr val="000000"/>
                </a:solidFill>
                <a:latin typeface="Calibri" panose="020F0502020204030204" pitchFamily="34" charset="0"/>
              </a:rPr>
              <a:t> University Hospital in Lund, Sweden, were included. Procedural success rate and groin to target vessel access, groin-to-first-pass with stent-retriever/direct aspiration, and groin-to-recanalization times were evaluated. Relationships between fusion imaging and recanalization, first pass recanalization and groin to first pass &lt;30 minutes were assessed.</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Results:</a:t>
            </a:r>
          </a:p>
          <a:p>
            <a:pPr algn="l"/>
            <a:r>
              <a:rPr lang="en-US" sz="1800" b="0" i="0" u="none" strike="noStrike" baseline="0" dirty="0">
                <a:solidFill>
                  <a:srgbClr val="000000"/>
                </a:solidFill>
                <a:latin typeface="Calibri" panose="020F0502020204030204" pitchFamily="34" charset="0"/>
              </a:rPr>
              <a:t>Of 347 consecutive patients, fusion imaging was used in 68 (20%) cases. Failed target artery access occurred in six cases (2%) of the non-fusion group and none in the fusion group. Good recanalization was obtained in all fusion cases, compared to 86% in non-fusion group (p=0.001). </a:t>
            </a:r>
            <a:r>
              <a:rPr lang="en-US" sz="1800" b="0" i="0" u="none" strike="noStrike" baseline="0" dirty="0">
                <a:solidFill>
                  <a:srgbClr val="202122"/>
                </a:solidFill>
                <a:latin typeface="Calibri" panose="020F0502020204030204" pitchFamily="34" charset="0"/>
              </a:rPr>
              <a:t>First pass recanalization was 72% with fusion and 49% without fusion (p&lt;0.001). </a:t>
            </a:r>
            <a:r>
              <a:rPr lang="en-US" sz="1800" b="0" i="0" u="none" strike="noStrike" baseline="0" dirty="0">
                <a:solidFill>
                  <a:srgbClr val="000000"/>
                </a:solidFill>
                <a:latin typeface="Calibri" panose="020F0502020204030204" pitchFamily="34" charset="0"/>
              </a:rPr>
              <a:t>The groin to recanalization time was significantly shorter in the fusion group (33 vs. 43 minutes, p=0.04). When adjusting for age and sex, fusion was significantly associated with first pass recanalization (OR 2.70, 95% CI 1.51-4.86, p&lt;0.001).</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Conclusion:</a:t>
            </a:r>
          </a:p>
          <a:p>
            <a:pPr algn="l"/>
            <a:r>
              <a:rPr lang="en-US" sz="1800" b="0" i="0" u="none" strike="noStrike" baseline="0" dirty="0">
                <a:solidFill>
                  <a:srgbClr val="000000"/>
                </a:solidFill>
                <a:latin typeface="Calibri" panose="020F0502020204030204" pitchFamily="34" charset="0"/>
              </a:rPr>
              <a:t>Fusion imaging use in EVT may decrease the risk of failed target artery access and increase procedural success-rate and first pass success-rate without prolonging the procedures. Future </a:t>
            </a:r>
            <a:r>
              <a:rPr lang="en-US" sz="1800" b="0" i="0" u="none" strike="noStrike" baseline="0" dirty="0">
                <a:latin typeface="Calibri" panose="020F0502020204030204" pitchFamily="34" charset="0"/>
              </a:rPr>
              <a:t>prospective, randomized studies are warranted to confirm these initial observational results.</a:t>
            </a:r>
          </a:p>
          <a:p>
            <a:pPr algn="l"/>
            <a:endParaRPr lang="en-US" sz="1800" b="0" i="0" u="none" strike="noStrike" baseline="0" dirty="0">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latin typeface="Calibri" panose="020F0502020204030204" pitchFamily="34" charset="0"/>
                <a:cs typeface="Arial" panose="020B0604020202020204" pitchFamily="34" charset="0"/>
              </a:rPr>
              <a:t>Disclosures</a:t>
            </a:r>
            <a:r>
              <a:rPr lang="en-US" sz="1800" b="0" i="0" u="none" strike="noStrike" baseline="0" dirty="0">
                <a:latin typeface="Calibri" panose="020F0502020204030204" pitchFamily="34" charset="0"/>
                <a:cs typeface="Arial" panose="020B0604020202020204" pitchFamily="34" charset="0"/>
              </a:rPr>
              <a:t>: </a:t>
            </a:r>
            <a:r>
              <a:rPr lang="en-US" sz="1800" b="0" i="0" u="none" strike="noStrike" baseline="0" dirty="0" err="1">
                <a:latin typeface="Calibri" panose="020F0502020204030204" pitchFamily="34" charset="0"/>
                <a:cs typeface="Arial" panose="020B0604020202020204" pitchFamily="34" charset="0"/>
              </a:rPr>
              <a:t>Landström</a:t>
            </a:r>
            <a:r>
              <a:rPr lang="en-US" sz="1800" b="0" i="0" u="none" strike="noStrike" baseline="0" dirty="0">
                <a:latin typeface="Calibri" panose="020F0502020204030204" pitchFamily="34" charset="0"/>
                <a:cs typeface="Arial" panose="020B0604020202020204" pitchFamily="34" charset="0"/>
              </a:rPr>
              <a:t>: nothing to disclose, Hall: nothing to disclose, Hansen: nothing to disclose, </a:t>
            </a:r>
            <a:r>
              <a:rPr lang="en-US" sz="1800" b="0" i="0" u="none" strike="noStrike" baseline="0" dirty="0" err="1">
                <a:latin typeface="Calibri" panose="020F0502020204030204" pitchFamily="34" charset="0"/>
                <a:cs typeface="Arial" panose="020B0604020202020204" pitchFamily="34" charset="0"/>
              </a:rPr>
              <a:t>Wasselius</a:t>
            </a:r>
            <a:r>
              <a:rPr lang="en-US" sz="1800" b="0" i="0" u="none" strike="noStrike" baseline="0" dirty="0">
                <a:latin typeface="Calibri" panose="020F0502020204030204" pitchFamily="34" charset="0"/>
                <a:cs typeface="Arial" panose="020B0604020202020204" pitchFamily="34" charset="0"/>
              </a:rPr>
              <a:t>: Speaker for Siemens </a:t>
            </a:r>
            <a:r>
              <a:rPr lang="en-US" sz="1800" b="0" i="0" u="none" strike="noStrike" baseline="0" dirty="0" err="1">
                <a:latin typeface="Calibri" panose="020F0502020204030204" pitchFamily="34" charset="0"/>
                <a:cs typeface="Arial" panose="020B0604020202020204" pitchFamily="34" charset="0"/>
              </a:rPr>
              <a:t>Heathineers</a:t>
            </a:r>
            <a:endParaRPr lang="en-US" sz="1800" b="0" i="0" u="none" strike="noStrike" baseline="0" dirty="0">
              <a:latin typeface="Calibri" panose="020F0502020204030204" pitchFamily="34" charset="0"/>
              <a:cs typeface="Arial" panose="020B0604020202020204" pitchFamily="34" charset="0"/>
            </a:endParaRPr>
          </a:p>
          <a:p>
            <a:pPr algn="l"/>
            <a:endParaRPr lang="en-US" sz="1800" b="0" i="0" u="none" strike="noStrike" baseline="0" dirty="0">
              <a:latin typeface="Calibri" panose="020F050202020403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D6AD32AA-233F-5A9E-5D6F-78601A0F4729}"/>
              </a:ext>
            </a:extLst>
          </p:cNvPr>
          <p:cNvSpPr>
            <a:spLocks noGrp="1"/>
          </p:cNvSpPr>
          <p:nvPr>
            <p:ph type="sldNum" sz="quarter" idx="5"/>
          </p:nvPr>
        </p:nvSpPr>
        <p:spPr/>
        <p:txBody>
          <a:bodyPr/>
          <a:lstStyle/>
          <a:p>
            <a:fld id="{E3E50C83-12E4-410A-921F-A793AF7FF0FB}" type="slidenum">
              <a:rPr lang="fr-FR" smtClean="0"/>
              <a:t>17</a:t>
            </a:fld>
            <a:endParaRPr lang="fr-FR"/>
          </a:p>
        </p:txBody>
      </p:sp>
    </p:spTree>
    <p:extLst>
      <p:ext uri="{BB962C8B-B14F-4D97-AF65-F5344CB8AC3E}">
        <p14:creationId xmlns:p14="http://schemas.microsoft.com/office/powerpoint/2010/main" val="515704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3B046-B4E1-B976-4438-8DBA140E00C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D9135A1-108F-8F48-9377-00F138EA122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B068978-E775-B2FD-977A-AE3ADB46859E}"/>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b="0" i="0" u="none" strike="noStrike" baseline="0" dirty="0">
                <a:solidFill>
                  <a:srgbClr val="000000"/>
                </a:solidFill>
                <a:latin typeface="Calibri" panose="020F0502020204030204" pitchFamily="34" charset="0"/>
              </a:rPr>
              <a:t>EVT</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Calibri" panose="020F0502020204030204" pitchFamily="34" charset="0"/>
              </a:rPr>
              <a:t>Endovascular thrombectomy</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a:solidFill>
                  <a:srgbClr val="000000"/>
                </a:solidFill>
                <a:latin typeface="Calibri" panose="020F0502020204030204" pitchFamily="34" charset="0"/>
              </a:rPr>
              <a:t>LKW</a:t>
            </a:r>
            <a:r>
              <a:rPr lang="en-GB"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Calibri" panose="020F0502020204030204" pitchFamily="34" charset="0"/>
                <a:cs typeface="Arial" panose="020B0604020202020204" pitchFamily="34" charset="0"/>
              </a:rPr>
              <a:t>L</a:t>
            </a:r>
            <a:r>
              <a:rPr lang="en-US" sz="1200" b="0" i="0" u="none" strike="noStrike" baseline="0" dirty="0">
                <a:solidFill>
                  <a:srgbClr val="000000"/>
                </a:solidFill>
                <a:latin typeface="Calibri" panose="020F0502020204030204" pitchFamily="34" charset="0"/>
              </a:rPr>
              <a:t>ast known well </a:t>
            </a:r>
            <a:r>
              <a:rPr lang="en-GB" sz="1200" i="0" dirty="0">
                <a:latin typeface="Arial" panose="020B0604020202020204" pitchFamily="34" charset="0"/>
                <a:cs typeface="Arial" panose="020B0604020202020204" pitchFamily="34" charset="0"/>
              </a:rPr>
              <a:t>; </a:t>
            </a:r>
            <a:r>
              <a:rPr lang="en-US" sz="1200" b="0" i="0" u="none" strike="noStrike" baseline="0" dirty="0">
                <a:solidFill>
                  <a:srgbClr val="000000"/>
                </a:solidFill>
                <a:latin typeface="Calibri" panose="020F0502020204030204" pitchFamily="34" charset="0"/>
              </a:rPr>
              <a:t>CT</a:t>
            </a:r>
            <a:r>
              <a:rPr lang="en-GB" sz="1200" b="0" i="0" u="none" strike="noStrike" baseline="0" dirty="0">
                <a:solidFill>
                  <a:srgbClr val="000000"/>
                </a:solidFill>
                <a:latin typeface="Arial" panose="020B0604020202020204" pitchFamily="34" charset="0"/>
                <a:cs typeface="Arial" panose="020B0604020202020204" pitchFamily="34" charset="0"/>
              </a:rPr>
              <a:t>, </a:t>
            </a:r>
            <a:r>
              <a:rPr lang="en-US" b="0" dirty="0"/>
              <a:t>Computed tomography</a:t>
            </a:r>
            <a:r>
              <a:rPr lang="en-US" dirty="0"/>
              <a:t>; IQR, Interquartile range; </a:t>
            </a:r>
            <a:r>
              <a:rPr lang="en-US" sz="1200" b="0" i="0" u="none" strike="noStrike" baseline="0" dirty="0" err="1">
                <a:solidFill>
                  <a:srgbClr val="000000"/>
                </a:solidFill>
                <a:latin typeface="Calibri" panose="020F0502020204030204" pitchFamily="34" charset="0"/>
              </a:rPr>
              <a:t>aGenOR</a:t>
            </a:r>
            <a:r>
              <a:rPr lang="en-US" sz="1200" b="0" i="0" u="none" strike="noStrike" baseline="0" dirty="0">
                <a:solidFill>
                  <a:srgbClr val="000000"/>
                </a:solidFill>
                <a:latin typeface="Calibri" panose="020F0502020204030204" pitchFamily="34" charset="0"/>
              </a:rPr>
              <a:t>, </a:t>
            </a:r>
            <a:r>
              <a:rPr lang="en-US" dirty="0"/>
              <a:t>adjusted Generalized Odds Ratio; </a:t>
            </a:r>
            <a:r>
              <a:rPr lang="en-US" sz="1200" b="0" i="0" u="none" strike="noStrike" baseline="0" dirty="0">
                <a:latin typeface="Calibri" panose="020F0502020204030204" pitchFamily="34" charset="0"/>
              </a:rPr>
              <a:t>CI, Confidence interval; </a:t>
            </a:r>
            <a:r>
              <a:rPr lang="en-US" sz="1200" b="0" i="0" u="none" strike="noStrike" baseline="0" dirty="0" err="1">
                <a:latin typeface="Calibri" panose="020F0502020204030204" pitchFamily="34" charset="0"/>
              </a:rPr>
              <a:t>aRR</a:t>
            </a:r>
            <a:r>
              <a:rPr lang="en-US" sz="1200" b="0" i="0" u="none" strike="noStrike" baseline="0" dirty="0">
                <a:latin typeface="Calibri" panose="020F0502020204030204" pitchFamily="34" charset="0"/>
              </a:rPr>
              <a:t>, </a:t>
            </a:r>
            <a:r>
              <a:rPr lang="en-US" dirty="0"/>
              <a:t>adjusted Risk Ratio.</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en-US" sz="1800" b="0" i="0" u="none" strike="noStrike" baseline="0" dirty="0">
                <a:latin typeface="Calibri" panose="020F0502020204030204" pitchFamily="34" charset="0"/>
              </a:rPr>
              <a:t>2047</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1800" b="1" i="0" u="none" strike="noStrike" baseline="0" dirty="0">
                <a:solidFill>
                  <a:srgbClr val="000000"/>
                </a:solidFill>
                <a:latin typeface="Arial" panose="020B0604020202020204" pitchFamily="34" charset="0"/>
                <a:cs typeface="Arial" panose="020B0604020202020204" pitchFamily="34" charset="0"/>
              </a:rPr>
              <a:t>Abstract Title: Effect of time on EVT treatment Effect and Clinical outcomes in Patients with Large Strokes: A Pre-Specified Analysis of The SELECT2 Trial</a:t>
            </a:r>
          </a:p>
          <a:p>
            <a:pPr algn="l"/>
            <a:endParaRPr lang="en-US" sz="1800" b="1" i="0" u="none" strike="noStrike" baseline="0" dirty="0">
              <a:solidFill>
                <a:srgbClr val="000000"/>
              </a:solidFill>
              <a:latin typeface="Arial" panose="020B0604020202020204" pitchFamily="34" charset="0"/>
              <a:cs typeface="Arial" panose="020B0604020202020204" pitchFamily="34" charset="0"/>
            </a:endParaRPr>
          </a:p>
          <a:p>
            <a:pPr algn="l"/>
            <a:r>
              <a:rPr lang="en-US" sz="1800" b="1" i="0" u="none" strike="noStrike" baseline="0" dirty="0">
                <a:latin typeface="Calibri-Bold"/>
              </a:rPr>
              <a:t>Abstract Category: </a:t>
            </a:r>
            <a:r>
              <a:rPr lang="en-US" sz="1800" b="0" i="0" u="none" strike="noStrike" baseline="0" dirty="0">
                <a:latin typeface="Calibri" panose="020F0502020204030204" pitchFamily="34" charset="0"/>
              </a:rPr>
              <a:t>01.00 - ACUTE ISCHEMIC STROKE MANAGEMENT - 01.05 – NEUROINTERVENTION</a:t>
            </a:r>
          </a:p>
          <a:p>
            <a:pPr algn="l"/>
            <a:endParaRPr lang="en-US" sz="1800" b="0" i="0" u="none" strike="noStrike" baseline="0" dirty="0">
              <a:latin typeface="Calibri" panose="020F0502020204030204" pitchFamily="34" charset="0"/>
            </a:endParaRPr>
          </a:p>
          <a:p>
            <a:pPr algn="l"/>
            <a:r>
              <a:rPr lang="en-US" sz="1800" b="1" i="0" u="none" strike="noStrike" baseline="0" dirty="0">
                <a:solidFill>
                  <a:srgbClr val="000000"/>
                </a:solidFill>
                <a:latin typeface="Arial-BoldMT"/>
              </a:rPr>
              <a:t>Background and Aims:</a:t>
            </a:r>
          </a:p>
          <a:p>
            <a:pPr algn="l"/>
            <a:r>
              <a:rPr lang="en-US" sz="1800" b="0" i="0" u="none" strike="noStrike" baseline="0" dirty="0">
                <a:solidFill>
                  <a:srgbClr val="000000"/>
                </a:solidFill>
                <a:latin typeface="Calibri" panose="020F0502020204030204" pitchFamily="34" charset="0"/>
              </a:rPr>
              <a:t>Endovascular thrombectomy (EVT) benefits patients with large strokes. However, the effect of time from last known well (LKW) to randomization on functional outcomes and EVT treatment effect is not fully characterized.</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Methods:</a:t>
            </a:r>
          </a:p>
          <a:p>
            <a:pPr algn="l"/>
            <a:r>
              <a:rPr lang="en-US" sz="1800" b="0" i="0" u="none" strike="noStrike" baseline="0" dirty="0">
                <a:solidFill>
                  <a:srgbClr val="000000"/>
                </a:solidFill>
                <a:latin typeface="Calibri" panose="020F0502020204030204" pitchFamily="34" charset="0"/>
              </a:rPr>
              <a:t>In a pre-specified analysis of the SELECT2 trial, the association of time from LKW to randomization with imaging characteristics, EVT treatment effect and clinical outcomes were assessed. All analyses were adjusted for age, stroke severity, CT-ASPECTS and CTP/MRI core volume.</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Results:</a:t>
            </a:r>
          </a:p>
          <a:p>
            <a:pPr algn="l"/>
            <a:r>
              <a:rPr lang="en-US" sz="1800" b="0" i="0" u="none" strike="noStrike" baseline="0" dirty="0">
                <a:solidFill>
                  <a:srgbClr val="000000"/>
                </a:solidFill>
                <a:latin typeface="Calibri" panose="020F0502020204030204" pitchFamily="34" charset="0"/>
              </a:rPr>
              <a:t>Median (IQR) time from LKW to randomization was 9.3(5.7-15.3)hours, with 252(71.6%) randomized within late window (6-24hours) and similar clinical and imaging characteristics at baseline across treatment arms in both time windows. EVT treatment effect was consistent among those presenting in early (</a:t>
            </a:r>
            <a:r>
              <a:rPr lang="en-US" sz="1800" b="0" i="0" u="none" strike="noStrike" baseline="0" dirty="0" err="1">
                <a:solidFill>
                  <a:srgbClr val="000000"/>
                </a:solidFill>
                <a:latin typeface="Calibri" panose="020F0502020204030204" pitchFamily="34" charset="0"/>
              </a:rPr>
              <a:t>aGenOR</a:t>
            </a:r>
            <a:r>
              <a:rPr lang="en-US" sz="1800" b="0" i="0" u="none" strike="noStrike" baseline="0" dirty="0">
                <a:solidFill>
                  <a:srgbClr val="000000"/>
                </a:solidFill>
                <a:latin typeface="Calibri" panose="020F0502020204030204" pitchFamily="34" charset="0"/>
              </a:rPr>
              <a:t>: 1.84, 95%CI: 1.23-2.76, p=0.003) and late (</a:t>
            </a:r>
            <a:r>
              <a:rPr lang="en-US" sz="1800" b="0" i="0" u="none" strike="noStrike" baseline="0" dirty="0" err="1">
                <a:solidFill>
                  <a:srgbClr val="000000"/>
                </a:solidFill>
                <a:latin typeface="Calibri" panose="020F0502020204030204" pitchFamily="34" charset="0"/>
              </a:rPr>
              <a:t>aGenOR</a:t>
            </a:r>
            <a:r>
              <a:rPr lang="en-US" sz="1800" b="0" i="0" u="none" strike="noStrike" baseline="0" dirty="0">
                <a:solidFill>
                  <a:srgbClr val="000000"/>
                </a:solidFill>
                <a:latin typeface="Calibri" panose="020F0502020204030204" pitchFamily="34" charset="0"/>
              </a:rPr>
              <a:t>: 1.64, 95%CI: 1.25-2.16, p&lt;0.001) time windows, without significant heterogeneity (p- interaction=0.53) – Figure1. Treatment effect estimates also favored EVT across various core estimates, ASPECTS, age and stroke severity strata in both early and late time windows – Figure2. Similar results were observed at 1-year follow-up. Among EVT-treated patients, time to randomization was not significantly associated with worse functional outcomes (</a:t>
            </a:r>
            <a:r>
              <a:rPr lang="en-US" sz="1800" b="0" i="0" u="none" strike="noStrike" baseline="0" dirty="0" err="1">
                <a:solidFill>
                  <a:srgbClr val="000000"/>
                </a:solidFill>
                <a:latin typeface="Calibri" panose="020F0502020204030204" pitchFamily="34" charset="0"/>
              </a:rPr>
              <a:t>aGenOR</a:t>
            </a:r>
            <a:r>
              <a:rPr lang="en-US" sz="1800" b="0" i="0" u="none" strike="noStrike" baseline="0" dirty="0">
                <a:solidFill>
                  <a:srgbClr val="000000"/>
                </a:solidFill>
                <a:latin typeface="Calibri" panose="020F0502020204030204" pitchFamily="34" charset="0"/>
              </a:rPr>
              <a:t>: 0.98, 95%CI: 0.96-1.01 per hour, p=0.27), independent ambulation (</a:t>
            </a:r>
            <a:r>
              <a:rPr lang="en-US" sz="1800" b="0" i="0" u="none" strike="noStrike" baseline="0" dirty="0" err="1">
                <a:solidFill>
                  <a:srgbClr val="000000"/>
                </a:solidFill>
                <a:latin typeface="Calibri" panose="020F0502020204030204" pitchFamily="34" charset="0"/>
              </a:rPr>
              <a:t>aRR</a:t>
            </a:r>
            <a:r>
              <a:rPr lang="en-US" sz="1800" b="0" i="0" u="none" strike="noStrike" baseline="0" dirty="0">
                <a:solidFill>
                  <a:srgbClr val="000000"/>
                </a:solidFill>
                <a:latin typeface="Calibri" panose="020F0502020204030204" pitchFamily="34" charset="0"/>
              </a:rPr>
              <a:t>: 0.99, 95%CI: 0.96-1.02 per hour, p=0.68) or </a:t>
            </a:r>
            <a:r>
              <a:rPr lang="en-US" sz="1800" b="0" i="0" u="none" strike="noStrike" baseline="0" dirty="0" err="1">
                <a:solidFill>
                  <a:srgbClr val="000000"/>
                </a:solidFill>
                <a:latin typeface="Calibri" panose="020F0502020204030204" pitchFamily="34" charset="0"/>
              </a:rPr>
              <a:t>mRS</a:t>
            </a:r>
            <a:r>
              <a:rPr lang="en-US" sz="1800" b="0" i="0" u="none" strike="noStrike" baseline="0" dirty="0">
                <a:solidFill>
                  <a:srgbClr val="000000"/>
                </a:solidFill>
                <a:latin typeface="Calibri" panose="020F0502020204030204" pitchFamily="34" charset="0"/>
              </a:rPr>
              <a:t> 5-6 (</a:t>
            </a:r>
            <a:r>
              <a:rPr lang="en-US" sz="1800" b="0" i="0" u="none" strike="noStrike" baseline="0" dirty="0" err="1">
                <a:solidFill>
                  <a:srgbClr val="000000"/>
                </a:solidFill>
                <a:latin typeface="Calibri" panose="020F0502020204030204" pitchFamily="34" charset="0"/>
              </a:rPr>
              <a:t>aRR</a:t>
            </a:r>
            <a:r>
              <a:rPr lang="en-US" sz="1800" b="0" i="0" u="none" strike="noStrike" baseline="0" dirty="0">
                <a:solidFill>
                  <a:srgbClr val="000000"/>
                </a:solidFill>
                <a:latin typeface="Calibri" panose="020F0502020204030204" pitchFamily="34" charset="0"/>
              </a:rPr>
              <a:t>: 1.01, 95%CI: 0.98-1.03 per hour, p=0.69).</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Conclusion:</a:t>
            </a:r>
          </a:p>
          <a:p>
            <a:pPr algn="l"/>
            <a:r>
              <a:rPr lang="en-US" sz="1800" b="0" i="0" u="none" strike="noStrike" baseline="0" dirty="0">
                <a:solidFill>
                  <a:srgbClr val="000000"/>
                </a:solidFill>
                <a:latin typeface="Calibri" panose="020F0502020204030204" pitchFamily="34" charset="0"/>
              </a:rPr>
              <a:t>Thrombectomy benefit was maintained in both early and late time window in patients with large core, without significant treatment effect heterogeneity based on age, stroke size and severity. Longer time to randomization was not associated with worse clinical outcomes among EVT patients.</a:t>
            </a:r>
          </a:p>
          <a:p>
            <a:pPr algn="l"/>
            <a:endParaRPr lang="en-US" sz="1800" b="0" i="0" u="none" strike="noStrike" baseline="0" dirty="0">
              <a:solidFill>
                <a:srgbClr val="000000"/>
              </a:solidFill>
              <a:latin typeface="Calibri" panose="020F0502020204030204" pitchFamily="34" charset="0"/>
              <a:cs typeface="Arial" panose="020B0604020202020204" pitchFamily="34" charset="0"/>
            </a:endParaRPr>
          </a:p>
          <a:p>
            <a:pPr algn="l"/>
            <a:r>
              <a:rPr lang="en-US" sz="1800" b="1" i="0" u="none" strike="noStrike" baseline="0" dirty="0">
                <a:latin typeface="Calibri" panose="020F0502020204030204" pitchFamily="34" charset="0"/>
                <a:cs typeface="Arial" panose="020B0604020202020204" pitchFamily="34" charset="0"/>
              </a:rPr>
              <a:t>Disclosures</a:t>
            </a:r>
            <a:r>
              <a:rPr lang="en-US" sz="1800" b="0" i="0" u="none" strike="noStrike" baseline="0" dirty="0">
                <a:latin typeface="Calibri" panose="020F0502020204030204" pitchFamily="34" charset="0"/>
                <a:cs typeface="Arial" panose="020B0604020202020204" pitchFamily="34" charset="0"/>
              </a:rPr>
              <a:t>: Dr. Sarraj is the principal investigator of SELECT and SELECT2 trial funded by Stryker Neurovascular to UT McGovern Medical School and UH Cleveland Medical Center. Other authors have nothing to disclose.</a:t>
            </a:r>
          </a:p>
        </p:txBody>
      </p:sp>
      <p:sp>
        <p:nvSpPr>
          <p:cNvPr id="4" name="Espace réservé du numéro de diapositive 3">
            <a:extLst>
              <a:ext uri="{FF2B5EF4-FFF2-40B4-BE49-F238E27FC236}">
                <a16:creationId xmlns:a16="http://schemas.microsoft.com/office/drawing/2014/main" id="{E018160C-6728-E1F9-B621-34938CE3C02B}"/>
              </a:ext>
            </a:extLst>
          </p:cNvPr>
          <p:cNvSpPr>
            <a:spLocks noGrp="1"/>
          </p:cNvSpPr>
          <p:nvPr>
            <p:ph type="sldNum" sz="quarter" idx="5"/>
          </p:nvPr>
        </p:nvSpPr>
        <p:spPr/>
        <p:txBody>
          <a:bodyPr/>
          <a:lstStyle/>
          <a:p>
            <a:fld id="{E3E50C83-12E4-410A-921F-A793AF7FF0FB}" type="slidenum">
              <a:rPr lang="fr-FR" smtClean="0"/>
              <a:t>18</a:t>
            </a:fld>
            <a:endParaRPr lang="fr-FR"/>
          </a:p>
        </p:txBody>
      </p:sp>
    </p:spTree>
    <p:extLst>
      <p:ext uri="{BB962C8B-B14F-4D97-AF65-F5344CB8AC3E}">
        <p14:creationId xmlns:p14="http://schemas.microsoft.com/office/powerpoint/2010/main" val="2919904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46A96-8AD8-38AE-C2A9-52C34ADB04B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0A01C4F-0ABA-2339-BA5F-9CA788F2073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F317205-A505-8129-D7EC-602A452A09D2}"/>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b="0" i="0" u="none" strike="noStrike" baseline="0" dirty="0">
                <a:solidFill>
                  <a:srgbClr val="000000"/>
                </a:solidFill>
                <a:latin typeface="Calibri" panose="020F0502020204030204" pitchFamily="34" charset="0"/>
              </a:rPr>
              <a:t>EVT</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Calibri" panose="020F0502020204030204" pitchFamily="34" charset="0"/>
              </a:rPr>
              <a:t>Endovascular thrombectomy</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a:solidFill>
                  <a:srgbClr val="000000"/>
                </a:solidFill>
                <a:latin typeface="Calibri" panose="020F0502020204030204" pitchFamily="34" charset="0"/>
              </a:rPr>
              <a:t>LKW</a:t>
            </a:r>
            <a:r>
              <a:rPr lang="en-GB"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Calibri" panose="020F0502020204030204" pitchFamily="34" charset="0"/>
                <a:cs typeface="Arial" panose="020B0604020202020204" pitchFamily="34" charset="0"/>
              </a:rPr>
              <a:t>L</a:t>
            </a:r>
            <a:r>
              <a:rPr lang="en-US" sz="1200" b="0" i="0" u="none" strike="noStrike" baseline="0" dirty="0">
                <a:solidFill>
                  <a:srgbClr val="000000"/>
                </a:solidFill>
                <a:latin typeface="Calibri" panose="020F0502020204030204" pitchFamily="34" charset="0"/>
              </a:rPr>
              <a:t>ast known well </a:t>
            </a:r>
            <a:r>
              <a:rPr lang="en-GB" sz="1200" i="0" dirty="0">
                <a:latin typeface="Arial" panose="020B0604020202020204" pitchFamily="34" charset="0"/>
                <a:cs typeface="Arial" panose="020B0604020202020204" pitchFamily="34" charset="0"/>
              </a:rPr>
              <a:t>; </a:t>
            </a:r>
            <a:r>
              <a:rPr lang="en-US" sz="1200" b="0" i="0" u="none" strike="noStrike" baseline="0" dirty="0">
                <a:solidFill>
                  <a:srgbClr val="000000"/>
                </a:solidFill>
                <a:latin typeface="Calibri" panose="020F0502020204030204" pitchFamily="34" charset="0"/>
              </a:rPr>
              <a:t>CT</a:t>
            </a:r>
            <a:r>
              <a:rPr lang="en-GB" sz="1200" b="0" i="0" u="none" strike="noStrike" baseline="0" dirty="0">
                <a:solidFill>
                  <a:srgbClr val="000000"/>
                </a:solidFill>
                <a:latin typeface="Arial" panose="020B0604020202020204" pitchFamily="34" charset="0"/>
                <a:cs typeface="Arial" panose="020B0604020202020204" pitchFamily="34" charset="0"/>
              </a:rPr>
              <a:t>, </a:t>
            </a:r>
            <a:r>
              <a:rPr lang="en-US" b="0" dirty="0"/>
              <a:t>Computed tomography</a:t>
            </a:r>
            <a:r>
              <a:rPr lang="en-US" dirty="0"/>
              <a:t>; IQR, Interquartile range; </a:t>
            </a:r>
            <a:r>
              <a:rPr lang="en-US" sz="1200" b="0" i="0" u="none" strike="noStrike" baseline="0" dirty="0" err="1">
                <a:solidFill>
                  <a:srgbClr val="000000"/>
                </a:solidFill>
                <a:latin typeface="Calibri" panose="020F0502020204030204" pitchFamily="34" charset="0"/>
              </a:rPr>
              <a:t>aGenOR</a:t>
            </a:r>
            <a:r>
              <a:rPr lang="en-US" sz="1200" b="0" i="0" u="none" strike="noStrike" baseline="0" dirty="0">
                <a:solidFill>
                  <a:srgbClr val="000000"/>
                </a:solidFill>
                <a:latin typeface="Calibri" panose="020F0502020204030204" pitchFamily="34" charset="0"/>
              </a:rPr>
              <a:t>, </a:t>
            </a:r>
            <a:r>
              <a:rPr lang="en-US" dirty="0"/>
              <a:t>adjusted Generalized Odds Ratio; </a:t>
            </a:r>
            <a:r>
              <a:rPr lang="en-US" sz="1200" b="0" i="0" u="none" strike="noStrike" baseline="0" dirty="0">
                <a:latin typeface="Calibri" panose="020F0502020204030204" pitchFamily="34" charset="0"/>
              </a:rPr>
              <a:t>CI, Confidence interval; </a:t>
            </a:r>
            <a:r>
              <a:rPr lang="en-US" sz="1200" b="0" i="0" u="none" strike="noStrike" baseline="0" dirty="0" err="1">
                <a:latin typeface="Calibri" panose="020F0502020204030204" pitchFamily="34" charset="0"/>
              </a:rPr>
              <a:t>aRR</a:t>
            </a:r>
            <a:r>
              <a:rPr lang="en-US" sz="1200" b="0" i="0" u="none" strike="noStrike" baseline="0" dirty="0">
                <a:latin typeface="Calibri" panose="020F0502020204030204" pitchFamily="34" charset="0"/>
              </a:rPr>
              <a:t>, </a:t>
            </a:r>
            <a:r>
              <a:rPr lang="en-US" dirty="0"/>
              <a:t>adjusted Risk Ratio.</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en-US" sz="1800" b="0" i="0" u="none" strike="noStrike" baseline="0" dirty="0">
                <a:latin typeface="Calibri" panose="020F0502020204030204" pitchFamily="34" charset="0"/>
              </a:rPr>
              <a:t>2047</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1800" b="1" i="0" u="none" strike="noStrike" baseline="0" dirty="0">
                <a:solidFill>
                  <a:srgbClr val="000000"/>
                </a:solidFill>
                <a:latin typeface="Arial" panose="020B0604020202020204" pitchFamily="34" charset="0"/>
                <a:cs typeface="Arial" panose="020B0604020202020204" pitchFamily="34" charset="0"/>
              </a:rPr>
              <a:t>Abstract Title: Effect of time on EVT treatment Effect and Clinical outcomes in Patients with Large Strokes: A Pre-Specified Analysis of The SELECT2 Trial</a:t>
            </a:r>
          </a:p>
          <a:p>
            <a:pPr algn="l"/>
            <a:endParaRPr lang="en-US" sz="1800" b="1" i="0" u="none" strike="noStrike" baseline="0" dirty="0">
              <a:solidFill>
                <a:srgbClr val="000000"/>
              </a:solidFill>
              <a:latin typeface="Arial" panose="020B0604020202020204" pitchFamily="34" charset="0"/>
              <a:cs typeface="Arial" panose="020B0604020202020204" pitchFamily="34" charset="0"/>
            </a:endParaRPr>
          </a:p>
          <a:p>
            <a:pPr algn="l"/>
            <a:r>
              <a:rPr lang="en-US" sz="1800" b="1" i="0" u="none" strike="noStrike" baseline="0" dirty="0">
                <a:latin typeface="Calibri-Bold"/>
              </a:rPr>
              <a:t>Abstract Category: </a:t>
            </a:r>
            <a:r>
              <a:rPr lang="en-US" sz="1800" b="0" i="0" u="none" strike="noStrike" baseline="0" dirty="0">
                <a:latin typeface="Calibri" panose="020F0502020204030204" pitchFamily="34" charset="0"/>
              </a:rPr>
              <a:t>01.00 - ACUTE ISCHEMIC STROKE MANAGEMENT - 01.05 – NEUROINTERVENTION</a:t>
            </a:r>
          </a:p>
          <a:p>
            <a:pPr algn="l"/>
            <a:endParaRPr lang="en-US" sz="1800" b="0" i="0" u="none" strike="noStrike" baseline="0" dirty="0">
              <a:latin typeface="Calibri" panose="020F0502020204030204" pitchFamily="34" charset="0"/>
            </a:endParaRPr>
          </a:p>
          <a:p>
            <a:pPr algn="l"/>
            <a:r>
              <a:rPr lang="en-US" sz="1800" b="1" i="0" u="none" strike="noStrike" baseline="0" dirty="0">
                <a:solidFill>
                  <a:srgbClr val="000000"/>
                </a:solidFill>
                <a:latin typeface="Arial-BoldMT"/>
              </a:rPr>
              <a:t>Background and Aims:</a:t>
            </a:r>
          </a:p>
          <a:p>
            <a:pPr algn="l"/>
            <a:r>
              <a:rPr lang="en-US" sz="1800" b="0" i="0" u="none" strike="noStrike" baseline="0" dirty="0">
                <a:solidFill>
                  <a:srgbClr val="000000"/>
                </a:solidFill>
                <a:latin typeface="Calibri" panose="020F0502020204030204" pitchFamily="34" charset="0"/>
              </a:rPr>
              <a:t>Endovascular thrombectomy (EVT) benefits patients with large strokes. However, the effect of time from last known well (LKW) to randomization on functional outcomes and EVT treatment effect is not fully characterized.</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Methods:</a:t>
            </a:r>
          </a:p>
          <a:p>
            <a:pPr algn="l"/>
            <a:r>
              <a:rPr lang="en-US" sz="1800" b="0" i="0" u="none" strike="noStrike" baseline="0" dirty="0">
                <a:solidFill>
                  <a:srgbClr val="000000"/>
                </a:solidFill>
                <a:latin typeface="Calibri" panose="020F0502020204030204" pitchFamily="34" charset="0"/>
              </a:rPr>
              <a:t>In a pre-specified analysis of the SELECT2 trial, the association of time from LKW to randomization with imaging characteristics, EVT treatment effect and clinical outcomes were assessed. All analyses were adjusted for age, stroke severity, CT-ASPECTS and CTP/MRI core volume.</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Results:</a:t>
            </a:r>
          </a:p>
          <a:p>
            <a:pPr algn="l"/>
            <a:r>
              <a:rPr lang="en-US" sz="1800" b="0" i="0" u="none" strike="noStrike" baseline="0" dirty="0">
                <a:solidFill>
                  <a:srgbClr val="000000"/>
                </a:solidFill>
                <a:latin typeface="Calibri" panose="020F0502020204030204" pitchFamily="34" charset="0"/>
              </a:rPr>
              <a:t>Median (IQR) time from LKW to randomization was 9.3(5.7-15.3)hours, with 252(71.6%) randomized within late window (6-24hours) and similar clinical and imaging characteristics at baseline across treatment arms in both time windows. EVT treatment effect was consistent among those presenting in early (</a:t>
            </a:r>
            <a:r>
              <a:rPr lang="en-US" sz="1800" b="0" i="0" u="none" strike="noStrike" baseline="0" dirty="0" err="1">
                <a:solidFill>
                  <a:srgbClr val="000000"/>
                </a:solidFill>
                <a:latin typeface="Calibri" panose="020F0502020204030204" pitchFamily="34" charset="0"/>
              </a:rPr>
              <a:t>aGenOR</a:t>
            </a:r>
            <a:r>
              <a:rPr lang="en-US" sz="1800" b="0" i="0" u="none" strike="noStrike" baseline="0" dirty="0">
                <a:solidFill>
                  <a:srgbClr val="000000"/>
                </a:solidFill>
                <a:latin typeface="Calibri" panose="020F0502020204030204" pitchFamily="34" charset="0"/>
              </a:rPr>
              <a:t>: 1.84, 95%CI: 1.23-2.76, p=0.003) and late (</a:t>
            </a:r>
            <a:r>
              <a:rPr lang="en-US" sz="1800" b="0" i="0" u="none" strike="noStrike" baseline="0" dirty="0" err="1">
                <a:solidFill>
                  <a:srgbClr val="000000"/>
                </a:solidFill>
                <a:latin typeface="Calibri" panose="020F0502020204030204" pitchFamily="34" charset="0"/>
              </a:rPr>
              <a:t>aGenOR</a:t>
            </a:r>
            <a:r>
              <a:rPr lang="en-US" sz="1800" b="0" i="0" u="none" strike="noStrike" baseline="0" dirty="0">
                <a:solidFill>
                  <a:srgbClr val="000000"/>
                </a:solidFill>
                <a:latin typeface="Calibri" panose="020F0502020204030204" pitchFamily="34" charset="0"/>
              </a:rPr>
              <a:t>: 1.64, 95%CI: 1.25-2.16, p&lt;0.001) time windows, without significant heterogeneity (p- interaction=0.53) – Figure1. Treatment effect estimates also favored EVT across various core estimates, ASPECTS, age and stroke severity strata in both early and late time windows – Figure2. Similar results were observed at 1-year follow-up. Among EVT-treated patients, time to randomization was not significantly associated with worse functional outcomes (</a:t>
            </a:r>
            <a:r>
              <a:rPr lang="en-US" sz="1800" b="0" i="0" u="none" strike="noStrike" baseline="0" dirty="0" err="1">
                <a:solidFill>
                  <a:srgbClr val="000000"/>
                </a:solidFill>
                <a:latin typeface="Calibri" panose="020F0502020204030204" pitchFamily="34" charset="0"/>
              </a:rPr>
              <a:t>aGenOR</a:t>
            </a:r>
            <a:r>
              <a:rPr lang="en-US" sz="1800" b="0" i="0" u="none" strike="noStrike" baseline="0" dirty="0">
                <a:solidFill>
                  <a:srgbClr val="000000"/>
                </a:solidFill>
                <a:latin typeface="Calibri" panose="020F0502020204030204" pitchFamily="34" charset="0"/>
              </a:rPr>
              <a:t>: 0.98, 95%CI: 0.96-1.01 per hour, p=0.27), independent ambulation (</a:t>
            </a:r>
            <a:r>
              <a:rPr lang="en-US" sz="1800" b="0" i="0" u="none" strike="noStrike" baseline="0" dirty="0" err="1">
                <a:solidFill>
                  <a:srgbClr val="000000"/>
                </a:solidFill>
                <a:latin typeface="Calibri" panose="020F0502020204030204" pitchFamily="34" charset="0"/>
              </a:rPr>
              <a:t>aRR</a:t>
            </a:r>
            <a:r>
              <a:rPr lang="en-US" sz="1800" b="0" i="0" u="none" strike="noStrike" baseline="0" dirty="0">
                <a:solidFill>
                  <a:srgbClr val="000000"/>
                </a:solidFill>
                <a:latin typeface="Calibri" panose="020F0502020204030204" pitchFamily="34" charset="0"/>
              </a:rPr>
              <a:t>: 0.99, 95%CI: 0.96-1.02 per hour, p=0.68) or </a:t>
            </a:r>
            <a:r>
              <a:rPr lang="en-US" sz="1800" b="0" i="0" u="none" strike="noStrike" baseline="0" dirty="0" err="1">
                <a:solidFill>
                  <a:srgbClr val="000000"/>
                </a:solidFill>
                <a:latin typeface="Calibri" panose="020F0502020204030204" pitchFamily="34" charset="0"/>
              </a:rPr>
              <a:t>mRS</a:t>
            </a:r>
            <a:r>
              <a:rPr lang="en-US" sz="1800" b="0" i="0" u="none" strike="noStrike" baseline="0" dirty="0">
                <a:solidFill>
                  <a:srgbClr val="000000"/>
                </a:solidFill>
                <a:latin typeface="Calibri" panose="020F0502020204030204" pitchFamily="34" charset="0"/>
              </a:rPr>
              <a:t> 5-6 (</a:t>
            </a:r>
            <a:r>
              <a:rPr lang="en-US" sz="1800" b="0" i="0" u="none" strike="noStrike" baseline="0" dirty="0" err="1">
                <a:solidFill>
                  <a:srgbClr val="000000"/>
                </a:solidFill>
                <a:latin typeface="Calibri" panose="020F0502020204030204" pitchFamily="34" charset="0"/>
              </a:rPr>
              <a:t>aRR</a:t>
            </a:r>
            <a:r>
              <a:rPr lang="en-US" sz="1800" b="0" i="0" u="none" strike="noStrike" baseline="0" dirty="0">
                <a:solidFill>
                  <a:srgbClr val="000000"/>
                </a:solidFill>
                <a:latin typeface="Calibri" panose="020F0502020204030204" pitchFamily="34" charset="0"/>
              </a:rPr>
              <a:t>: 1.01, 95%CI: 0.98-1.03 per hour, p=0.69).</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Conclusion:</a:t>
            </a:r>
          </a:p>
          <a:p>
            <a:pPr algn="l"/>
            <a:r>
              <a:rPr lang="en-US" sz="1800" b="0" i="0" u="none" strike="noStrike" baseline="0" dirty="0">
                <a:solidFill>
                  <a:srgbClr val="000000"/>
                </a:solidFill>
                <a:latin typeface="Calibri" panose="020F0502020204030204" pitchFamily="34" charset="0"/>
              </a:rPr>
              <a:t>Thrombectomy benefit was maintained in both early and late time window in patients with large core, without significant treatment effect heterogeneity based on age, stroke size and severity. Longer time to randomization was not associated with worse clinical outcomes among EVT patients.</a:t>
            </a:r>
          </a:p>
          <a:p>
            <a:pPr algn="l"/>
            <a:endParaRPr lang="en-US" sz="1800" b="0" i="0" u="none" strike="noStrike" baseline="0" dirty="0">
              <a:solidFill>
                <a:srgbClr val="000000"/>
              </a:solidFill>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latin typeface="Calibri" panose="020F0502020204030204" pitchFamily="34" charset="0"/>
                <a:cs typeface="Arial" panose="020B0604020202020204" pitchFamily="34" charset="0"/>
              </a:rPr>
              <a:t>Disclosures</a:t>
            </a:r>
            <a:r>
              <a:rPr lang="en-US" sz="1800" b="0" i="0" u="none" strike="noStrike" baseline="0" dirty="0">
                <a:latin typeface="Calibri" panose="020F0502020204030204" pitchFamily="34" charset="0"/>
                <a:cs typeface="Arial" panose="020B0604020202020204" pitchFamily="34" charset="0"/>
              </a:rPr>
              <a:t>: Dr. Sarraj is the principal investigator of SELECT and SELECT2 trial funded by Stryker Neurovascular to UT McGovern Medical School and UH Cleveland Medical Center. Other authors have nothing to disclose.</a:t>
            </a:r>
          </a:p>
          <a:p>
            <a:pPr algn="l"/>
            <a:endParaRPr lang="en-US" sz="1800" b="0" i="0" u="none" strike="noStrike" baseline="0" dirty="0">
              <a:latin typeface="Calibri" panose="020F050202020403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BBC2BD7E-BE4E-D5B6-2136-A98C2014DDAE}"/>
              </a:ext>
            </a:extLst>
          </p:cNvPr>
          <p:cNvSpPr>
            <a:spLocks noGrp="1"/>
          </p:cNvSpPr>
          <p:nvPr>
            <p:ph type="sldNum" sz="quarter" idx="5"/>
          </p:nvPr>
        </p:nvSpPr>
        <p:spPr/>
        <p:txBody>
          <a:bodyPr/>
          <a:lstStyle/>
          <a:p>
            <a:fld id="{E3E50C83-12E4-410A-921F-A793AF7FF0FB}" type="slidenum">
              <a:rPr lang="fr-FR" smtClean="0"/>
              <a:t>19</a:t>
            </a:fld>
            <a:endParaRPr lang="fr-FR"/>
          </a:p>
        </p:txBody>
      </p:sp>
    </p:spTree>
    <p:extLst>
      <p:ext uri="{BB962C8B-B14F-4D97-AF65-F5344CB8AC3E}">
        <p14:creationId xmlns:p14="http://schemas.microsoft.com/office/powerpoint/2010/main" val="4213054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A4652-B2E6-D61B-D8CB-B985DAB8652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1C1B7FD-731C-E86D-0FF1-4690CDF49CD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9E11326-5065-674D-9BFD-C35A39653CC6}"/>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dirty="0"/>
              <a:t>RIS</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dirty="0"/>
              <a:t>Rescue intracranial stenting </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a:solidFill>
                  <a:srgbClr val="000000"/>
                </a:solidFill>
                <a:latin typeface="Calibri" panose="020F0502020204030204" pitchFamily="34" charset="0"/>
              </a:rPr>
              <a:t>MT</a:t>
            </a:r>
            <a:r>
              <a:rPr lang="en-GB" sz="1200" b="0" i="0" u="none" strike="noStrike" baseline="0" dirty="0">
                <a:solidFill>
                  <a:srgbClr val="000000"/>
                </a:solidFill>
                <a:latin typeface="Arial" panose="020B0604020202020204" pitchFamily="34" charset="0"/>
                <a:cs typeface="Arial" panose="020B0604020202020204" pitchFamily="34" charset="0"/>
              </a:rPr>
              <a:t>, </a:t>
            </a:r>
            <a:r>
              <a:rPr lang="en-US" sz="1200" dirty="0"/>
              <a:t>Mechanical thrombectomy </a:t>
            </a:r>
            <a:r>
              <a:rPr lang="en-GB" sz="1200" i="0" dirty="0">
                <a:latin typeface="Arial" panose="020B0604020202020204" pitchFamily="34" charset="0"/>
                <a:cs typeface="Arial" panose="020B0604020202020204" pitchFamily="34" charset="0"/>
              </a:rPr>
              <a:t>; </a:t>
            </a:r>
            <a:r>
              <a:rPr lang="fr-FR" b="0" dirty="0" err="1"/>
              <a:t>mTICI</a:t>
            </a:r>
            <a:r>
              <a:rPr lang="fr-FR" b="0" dirty="0"/>
              <a:t>, </a:t>
            </a:r>
            <a:r>
              <a:rPr lang="en-US" dirty="0"/>
              <a:t>Modified thrombolysis in cerebral infarction; </a:t>
            </a:r>
            <a:r>
              <a:rPr lang="fr-FR" b="0" dirty="0"/>
              <a:t>ICH</a:t>
            </a:r>
            <a:r>
              <a:rPr lang="fr-FR" dirty="0"/>
              <a:t> , </a:t>
            </a:r>
            <a:r>
              <a:rPr lang="fr-FR" dirty="0" err="1"/>
              <a:t>Intracerebral</a:t>
            </a:r>
            <a:r>
              <a:rPr lang="fr-FR" dirty="0"/>
              <a:t> </a:t>
            </a:r>
            <a:r>
              <a:rPr lang="fr-FR" dirty="0" err="1"/>
              <a:t>hemorrhage</a:t>
            </a:r>
            <a:r>
              <a:rPr lang="fr-FR" dirty="0"/>
              <a:t>; </a:t>
            </a:r>
            <a:r>
              <a:rPr lang="fr-FR" dirty="0" err="1"/>
              <a:t>sICH</a:t>
            </a:r>
            <a:r>
              <a:rPr lang="fr-FR" dirty="0"/>
              <a:t>, </a:t>
            </a:r>
            <a:r>
              <a:rPr lang="fr-FR" dirty="0" err="1"/>
              <a:t>Symptomatic</a:t>
            </a:r>
            <a:r>
              <a:rPr lang="fr-FR" dirty="0"/>
              <a:t> </a:t>
            </a:r>
            <a:r>
              <a:rPr lang="fr-FR" dirty="0" err="1"/>
              <a:t>intracerebral</a:t>
            </a:r>
            <a:r>
              <a:rPr lang="fr-FR" dirty="0"/>
              <a:t> </a:t>
            </a:r>
            <a:r>
              <a:rPr lang="fr-FR" dirty="0" err="1"/>
              <a:t>hemorrhage</a:t>
            </a:r>
            <a:r>
              <a:rPr lang="fr-FR" dirty="0"/>
              <a:t>; </a:t>
            </a:r>
            <a:r>
              <a:rPr lang="en-US" sz="1200" b="0" i="0" u="none" strike="noStrike" baseline="0" dirty="0" err="1">
                <a:latin typeface="TimesNewRomanPSMT"/>
              </a:rPr>
              <a:t>mRS</a:t>
            </a:r>
            <a:r>
              <a:rPr lang="en-US" sz="1200" b="0" i="0" u="none" strike="noStrike" baseline="0" dirty="0">
                <a:latin typeface="TimesNewRomanPSMT"/>
              </a:rPr>
              <a:t>, </a:t>
            </a:r>
            <a:r>
              <a:rPr lang="fr-FR" dirty="0" err="1"/>
              <a:t>Modified</a:t>
            </a:r>
            <a:r>
              <a:rPr lang="fr-FR" dirty="0"/>
              <a:t> </a:t>
            </a:r>
            <a:r>
              <a:rPr lang="fr-FR" dirty="0" err="1"/>
              <a:t>rankin</a:t>
            </a:r>
            <a:r>
              <a:rPr lang="fr-FR" dirty="0"/>
              <a:t> </a:t>
            </a:r>
            <a:r>
              <a:rPr lang="fr-FR" dirty="0" err="1"/>
              <a:t>scale</a:t>
            </a:r>
            <a:r>
              <a:rPr lang="fr-FR" dirty="0"/>
              <a:t>; </a:t>
            </a:r>
            <a:r>
              <a:rPr lang="en-US" sz="1200" b="0" i="0" u="none" strike="noStrike" baseline="0" dirty="0" err="1">
                <a:latin typeface="TimesNewRomanPSMT"/>
              </a:rPr>
              <a:t>aOR</a:t>
            </a:r>
            <a:r>
              <a:rPr lang="en-US" sz="1200" b="0" i="0" u="none" strike="noStrike" baseline="0" dirty="0">
                <a:latin typeface="TimesNewRomanPSMT"/>
              </a:rPr>
              <a:t>, adjusted </a:t>
            </a:r>
            <a:r>
              <a:rPr lang="en-US" dirty="0"/>
              <a:t>odds ratio; </a:t>
            </a:r>
            <a:r>
              <a:rPr lang="en-US" sz="1200" b="0" i="0" u="none" strike="noStrike" baseline="0" dirty="0">
                <a:latin typeface="Calibri" panose="020F0502020204030204" pitchFamily="34" charset="0"/>
              </a:rPr>
              <a:t>CI, Confidence interval</a:t>
            </a:r>
            <a:r>
              <a:rPr lang="en-US" dirty="0"/>
              <a:t>.</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fr-FR" sz="2800" dirty="0"/>
              <a:t>2166</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2800" dirty="0"/>
              <a:t>Abstract Title: RESCUE INTRACRANIAL STENTING FOR FAILED MECHANICAL THROMBECTOMY OF VERTEBROBASILAR OCCLUSIONS: A POOLED ANALYSIS FROM THE FRENCH AND GERMAN NATIONAL STROKE REGISTRIES</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latin typeface="Calibri-Bold"/>
              </a:rPr>
              <a:t>Abstract Category: </a:t>
            </a:r>
            <a:r>
              <a:rPr lang="fr-FR" sz="2800" dirty="0"/>
              <a:t>01.00 - ACUTE ISCHEMIC STROKE MANAGEMENT - 01.05 – NEUROINTERVENTION</a:t>
            </a:r>
          </a:p>
          <a:p>
            <a:pPr algn="l"/>
            <a:endParaRPr lang="en-US" sz="1800" b="0" i="0" u="none" strike="noStrike" baseline="0" dirty="0">
              <a:latin typeface="Calibri" panose="020F0502020204030204" pitchFamily="34" charset="0"/>
            </a:endParaRPr>
          </a:p>
          <a:p>
            <a:pPr algn="l"/>
            <a:r>
              <a:rPr lang="en-US" sz="2800" b="1" dirty="0"/>
              <a:t>Background and Aims:</a:t>
            </a:r>
          </a:p>
          <a:p>
            <a:pPr algn="l"/>
            <a:r>
              <a:rPr lang="en-US" sz="2800" dirty="0"/>
              <a:t>Whether rescue intracranial stenting (RIS) should be performed in patients with vertebrobasilar occlusions refractory to mechanical thrombectomy (MT) remains an open question.</a:t>
            </a:r>
          </a:p>
          <a:p>
            <a:pPr algn="l"/>
            <a:endParaRPr lang="en-US" sz="2800" b="0" i="0" u="none" strike="noStrike" baseline="0" dirty="0">
              <a:solidFill>
                <a:srgbClr val="000000"/>
              </a:solidFill>
              <a:latin typeface="Calibri" panose="020F0502020204030204" pitchFamily="34" charset="0"/>
            </a:endParaRP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Methods:</a:t>
            </a:r>
          </a:p>
          <a:p>
            <a:pPr algn="l"/>
            <a:r>
              <a:rPr lang="en-US" sz="2800" dirty="0"/>
              <a:t>We conducted a pooled analysis using data from two national stroke registries, the Endovascular Treatment in Ischemic Stroke registry in France and the German Stroke Registry Endovascular Treatment in Germany. Patients who underwent RIS for failed MT, defined as a </a:t>
            </a:r>
            <a:r>
              <a:rPr lang="en-US" sz="2800" dirty="0" err="1"/>
              <a:t>mTICI</a:t>
            </a:r>
            <a:r>
              <a:rPr lang="en-US" sz="2800" dirty="0"/>
              <a:t> score of 0-2a after MT, in basilar and/or vertebral artery occlusion from January 2015 to December 2023 were included. The primary outcome was an </a:t>
            </a:r>
            <a:r>
              <a:rPr lang="en-US" sz="2800" dirty="0" err="1"/>
              <a:t>mRS</a:t>
            </a:r>
            <a:r>
              <a:rPr lang="en-US" sz="2800" dirty="0"/>
              <a:t> score of 0-3. Secondary outcomes included </a:t>
            </a:r>
            <a:r>
              <a:rPr lang="en-US" sz="2800" dirty="0" err="1"/>
              <a:t>mRS</a:t>
            </a:r>
            <a:r>
              <a:rPr lang="en-US" sz="2800" dirty="0"/>
              <a:t> distribution at 90 days, 90-day mortality, any ICH and </a:t>
            </a:r>
            <a:r>
              <a:rPr lang="en-US" sz="2800" dirty="0" err="1"/>
              <a:t>sICH</a:t>
            </a:r>
            <a:r>
              <a:rPr lang="en-US" sz="2800" dirty="0"/>
              <a:t>. </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Results:</a:t>
            </a:r>
          </a:p>
          <a:p>
            <a:pPr algn="l"/>
            <a:r>
              <a:rPr lang="en-US" sz="2800" dirty="0"/>
              <a:t>Among 2.028 patients treated during the study period, 307 (15.1%) patients had MT refractory vertebrobasilar artery occlusion. Of these, 127 (41.4%) patients underwent RIS and 180 (58.6%) patients not. After PS matching, two balanced groups were obtained: 106 patients with RIS and 99 without RIS. Patients who underwent RIS had higher odds of achieving </a:t>
            </a:r>
            <a:r>
              <a:rPr lang="en-US" sz="2800" dirty="0" err="1"/>
              <a:t>mRS</a:t>
            </a:r>
            <a:r>
              <a:rPr lang="en-US" sz="2800" dirty="0"/>
              <a:t> 0-3 (</a:t>
            </a:r>
            <a:r>
              <a:rPr lang="en-US" sz="2800" dirty="0" err="1"/>
              <a:t>aOR</a:t>
            </a:r>
            <a:r>
              <a:rPr lang="en-US" sz="2800" dirty="0"/>
              <a:t> 3.45, 95%CI 1.27-9.34. P=0.014), a favorable </a:t>
            </a:r>
            <a:r>
              <a:rPr lang="en-US" sz="2800" dirty="0" err="1"/>
              <a:t>mRS</a:t>
            </a:r>
            <a:r>
              <a:rPr lang="en-US" sz="2800" dirty="0"/>
              <a:t> shift (</a:t>
            </a:r>
            <a:r>
              <a:rPr lang="en-US" sz="2800" dirty="0" err="1"/>
              <a:t>aOR</a:t>
            </a:r>
            <a:r>
              <a:rPr lang="en-US" sz="2800" dirty="0"/>
              <a:t> 2.55 per 1-point </a:t>
            </a:r>
            <a:r>
              <a:rPr lang="en-US" sz="2800" dirty="0" err="1"/>
              <a:t>mRS</a:t>
            </a:r>
            <a:r>
              <a:rPr lang="en-US" sz="2800" dirty="0"/>
              <a:t> improvement, 95%CI 1.22-5.34; P=0.013) and lower odds of 90-day mortality (</a:t>
            </a:r>
            <a:r>
              <a:rPr lang="en-US" sz="2800" dirty="0" err="1"/>
              <a:t>aOR</a:t>
            </a:r>
            <a:r>
              <a:rPr lang="en-US" sz="2800" dirty="0"/>
              <a:t> 0.26, 95%CI 0.09-0.71; P=0.008). There were no significant differences in any ICH and </a:t>
            </a:r>
            <a:r>
              <a:rPr lang="en-US" sz="2800" dirty="0" err="1"/>
              <a:t>sICH</a:t>
            </a:r>
            <a:r>
              <a:rPr lang="en-US" sz="2800" dirty="0"/>
              <a:t>.</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Conclusion:</a:t>
            </a:r>
          </a:p>
          <a:p>
            <a:pPr algn="l"/>
            <a:r>
              <a:rPr lang="en-US" sz="2800" dirty="0"/>
              <a:t>This registry-based study provides level 3 evidence supporting the use of RIS in patients with vertebrobasilar artery occlusion refractory to MT. Prospective randomized trials are necessary to validate the potential benefits of RIS in this condition.</a:t>
            </a:r>
          </a:p>
          <a:p>
            <a:pPr algn="l"/>
            <a:endParaRPr lang="en-US" sz="2800" b="0" i="0" u="none" strike="noStrike" baseline="0" dirty="0">
              <a:latin typeface="Calibri" panose="020F0502020204030204" pitchFamily="34" charset="0"/>
              <a:cs typeface="Arial" panose="020B0604020202020204" pitchFamily="34" charset="0"/>
            </a:endParaRPr>
          </a:p>
          <a:p>
            <a:pPr algn="l"/>
            <a:r>
              <a:rPr lang="en-US" sz="1800" b="1" i="0" u="none" strike="noStrike" baseline="0" dirty="0">
                <a:latin typeface="Calibri" panose="020F0502020204030204" pitchFamily="34" charset="0"/>
                <a:cs typeface="Arial" panose="020B0604020202020204" pitchFamily="34" charset="0"/>
              </a:rPr>
              <a:t>Disclosures</a:t>
            </a:r>
            <a:r>
              <a:rPr lang="en-US" sz="1800" b="0" i="0" u="none" strike="noStrike" baseline="0" dirty="0">
                <a:latin typeface="Calibri" panose="020F0502020204030204" pitchFamily="34" charset="0"/>
                <a:cs typeface="Arial" panose="020B0604020202020204" pitchFamily="34" charset="0"/>
              </a:rPr>
              <a:t>: Lamprou Victoria: nothing to disclose; Stephanos </a:t>
            </a:r>
            <a:r>
              <a:rPr lang="en-US" sz="1800" b="0" i="0" u="none" strike="noStrike" baseline="0" dirty="0" err="1">
                <a:latin typeface="Calibri" panose="020F0502020204030204" pitchFamily="34" charset="0"/>
                <a:cs typeface="Arial" panose="020B0604020202020204" pitchFamily="34" charset="0"/>
              </a:rPr>
              <a:t>Finitsis</a:t>
            </a:r>
            <a:r>
              <a:rPr lang="en-US" sz="1800" b="0" i="0" u="none" strike="noStrike" baseline="0" dirty="0">
                <a:latin typeface="Calibri" panose="020F0502020204030204" pitchFamily="34" charset="0"/>
                <a:cs typeface="Arial" panose="020B0604020202020204" pitchFamily="34" charset="0"/>
              </a:rPr>
              <a:t>: nothing to disclose; Sven Poli: nothing to disclose; Daniel </a:t>
            </a:r>
            <a:r>
              <a:rPr lang="en-US" sz="1800" b="0" i="0" u="none" strike="noStrike" baseline="0" dirty="0" err="1">
                <a:latin typeface="Calibri" panose="020F0502020204030204" pitchFamily="34" charset="0"/>
                <a:cs typeface="Arial" panose="020B0604020202020204" pitchFamily="34" charset="0"/>
              </a:rPr>
              <a:t>Strbian</a:t>
            </a:r>
            <a:r>
              <a:rPr lang="en-US" sz="1800" b="0" i="0" u="none" strike="noStrike" baseline="0" dirty="0">
                <a:latin typeface="Calibri" panose="020F0502020204030204" pitchFamily="34" charset="0"/>
                <a:cs typeface="Arial" panose="020B0604020202020204" pitchFamily="34" charset="0"/>
              </a:rPr>
              <a:t>: nothing to disclose; Marek Sykora: nothing to disclose; Bertrand </a:t>
            </a:r>
            <a:r>
              <a:rPr lang="en-US" sz="1800" b="0" i="0" u="none" strike="noStrike" baseline="0" dirty="0" err="1">
                <a:latin typeface="Calibri" panose="020F0502020204030204" pitchFamily="34" charset="0"/>
                <a:cs typeface="Arial" panose="020B0604020202020204" pitchFamily="34" charset="0"/>
              </a:rPr>
              <a:t>Lapergue</a:t>
            </a:r>
            <a:r>
              <a:rPr lang="en-US" sz="1800" b="0" i="0" u="none" strike="noStrike" baseline="0" dirty="0">
                <a:latin typeface="Calibri" panose="020F0502020204030204" pitchFamily="34" charset="0"/>
                <a:cs typeface="Arial" panose="020B0604020202020204" pitchFamily="34" charset="0"/>
              </a:rPr>
              <a:t>: nothing to disclose; Joshua </a:t>
            </a:r>
            <a:r>
              <a:rPr lang="en-US" sz="1800" b="0" i="0" u="none" strike="noStrike" baseline="0" dirty="0" err="1">
                <a:latin typeface="Calibri" panose="020F0502020204030204" pitchFamily="34" charset="0"/>
                <a:cs typeface="Arial" panose="020B0604020202020204" pitchFamily="34" charset="0"/>
              </a:rPr>
              <a:t>Mbroh</a:t>
            </a:r>
            <a:r>
              <a:rPr lang="en-US" sz="1800" b="0" i="0" u="none" strike="noStrike" baseline="0" dirty="0">
                <a:latin typeface="Calibri" panose="020F0502020204030204" pitchFamily="34" charset="0"/>
                <a:cs typeface="Arial" panose="020B0604020202020204" pitchFamily="34" charset="0"/>
              </a:rPr>
              <a:t>: nothing to disclose; </a:t>
            </a:r>
            <a:r>
              <a:rPr lang="en-US" sz="1800" b="0" i="0" u="none" strike="noStrike" baseline="0" dirty="0" err="1">
                <a:latin typeface="Calibri" panose="020F0502020204030204" pitchFamily="34" charset="0"/>
                <a:cs typeface="Arial" panose="020B0604020202020204" pitchFamily="34" charset="0"/>
              </a:rPr>
              <a:t>Xinchen</a:t>
            </a:r>
            <a:r>
              <a:rPr lang="en-US" sz="1800" b="0" i="0" u="none" strike="noStrike" baseline="0" dirty="0">
                <a:latin typeface="Calibri" panose="020F0502020204030204" pitchFamily="34" charset="0"/>
                <a:cs typeface="Arial" panose="020B0604020202020204" pitchFamily="34" charset="0"/>
              </a:rPr>
              <a:t> Hui: nothing to disclose; Florian </a:t>
            </a:r>
            <a:r>
              <a:rPr lang="en-US" sz="1800" b="0" i="0" u="none" strike="noStrike" baseline="0" dirty="0" err="1">
                <a:latin typeface="Calibri" panose="020F0502020204030204" pitchFamily="34" charset="0"/>
                <a:cs typeface="Arial" panose="020B0604020202020204" pitchFamily="34" charset="0"/>
              </a:rPr>
              <a:t>Hennensdorf</a:t>
            </a:r>
            <a:r>
              <a:rPr lang="en-US" sz="1800" b="0" i="0" u="none" strike="noStrike" baseline="0" dirty="0">
                <a:latin typeface="Calibri" panose="020F0502020204030204" pitchFamily="34" charset="0"/>
                <a:cs typeface="Arial" panose="020B0604020202020204" pitchFamily="34" charset="0"/>
              </a:rPr>
              <a:t>: nothing to disclose; </a:t>
            </a:r>
            <a:r>
              <a:rPr lang="en-US" sz="1800" b="0" i="0" u="none" strike="noStrike" baseline="0" dirty="0" err="1">
                <a:latin typeface="Calibri" panose="020F0502020204030204" pitchFamily="34" charset="0"/>
                <a:cs typeface="Arial" panose="020B0604020202020204" pitchFamily="34" charset="0"/>
              </a:rPr>
              <a:t>Ernemann</a:t>
            </a:r>
            <a:r>
              <a:rPr lang="en-US" sz="1800" b="0" i="0" u="none" strike="noStrike" baseline="0" dirty="0">
                <a:latin typeface="Calibri" panose="020F0502020204030204" pitchFamily="34" charset="0"/>
                <a:cs typeface="Arial" panose="020B0604020202020204" pitchFamily="34" charset="0"/>
              </a:rPr>
              <a:t> Ulrique: nothing to disclose; Gory Benjamin: nothing to disclose.</a:t>
            </a:r>
          </a:p>
        </p:txBody>
      </p:sp>
      <p:sp>
        <p:nvSpPr>
          <p:cNvPr id="4" name="Espace réservé du numéro de diapositive 3">
            <a:extLst>
              <a:ext uri="{FF2B5EF4-FFF2-40B4-BE49-F238E27FC236}">
                <a16:creationId xmlns:a16="http://schemas.microsoft.com/office/drawing/2014/main" id="{91AE47DF-211A-B780-1A9C-AFAE599F7B68}"/>
              </a:ext>
            </a:extLst>
          </p:cNvPr>
          <p:cNvSpPr>
            <a:spLocks noGrp="1"/>
          </p:cNvSpPr>
          <p:nvPr>
            <p:ph type="sldNum" sz="quarter" idx="5"/>
          </p:nvPr>
        </p:nvSpPr>
        <p:spPr/>
        <p:txBody>
          <a:bodyPr/>
          <a:lstStyle/>
          <a:p>
            <a:fld id="{E3E50C83-12E4-410A-921F-A793AF7FF0FB}" type="slidenum">
              <a:rPr lang="fr-FR" smtClean="0"/>
              <a:t>20</a:t>
            </a:fld>
            <a:endParaRPr lang="fr-FR"/>
          </a:p>
        </p:txBody>
      </p:sp>
    </p:spTree>
    <p:extLst>
      <p:ext uri="{BB962C8B-B14F-4D97-AF65-F5344CB8AC3E}">
        <p14:creationId xmlns:p14="http://schemas.microsoft.com/office/powerpoint/2010/main" val="1841961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45F49-C183-03F0-DAB2-B36992DBD15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3A83484-B70B-C7D3-C2DF-AAFFE050CAD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5421E5F-7E9E-669C-17EB-DDF8ED106A96}"/>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dirty="0"/>
              <a:t>RIS</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dirty="0"/>
              <a:t>Rescue intracranial stenting </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a:solidFill>
                  <a:srgbClr val="000000"/>
                </a:solidFill>
                <a:latin typeface="Calibri" panose="020F0502020204030204" pitchFamily="34" charset="0"/>
              </a:rPr>
              <a:t>MT</a:t>
            </a:r>
            <a:r>
              <a:rPr lang="en-GB" sz="1200" b="0" i="0" u="none" strike="noStrike" baseline="0" dirty="0">
                <a:solidFill>
                  <a:srgbClr val="000000"/>
                </a:solidFill>
                <a:latin typeface="Arial" panose="020B0604020202020204" pitchFamily="34" charset="0"/>
                <a:cs typeface="Arial" panose="020B0604020202020204" pitchFamily="34" charset="0"/>
              </a:rPr>
              <a:t>, </a:t>
            </a:r>
            <a:r>
              <a:rPr lang="en-US" sz="1200" dirty="0"/>
              <a:t>Mechanical thrombectomy </a:t>
            </a:r>
            <a:r>
              <a:rPr lang="en-GB" sz="1200" i="0" dirty="0">
                <a:latin typeface="Arial" panose="020B0604020202020204" pitchFamily="34" charset="0"/>
                <a:cs typeface="Arial" panose="020B0604020202020204" pitchFamily="34" charset="0"/>
              </a:rPr>
              <a:t>; </a:t>
            </a:r>
            <a:r>
              <a:rPr lang="fr-FR" b="0" dirty="0" err="1"/>
              <a:t>mTICI</a:t>
            </a:r>
            <a:r>
              <a:rPr lang="fr-FR" b="0" dirty="0"/>
              <a:t>, </a:t>
            </a:r>
            <a:r>
              <a:rPr lang="en-US" dirty="0"/>
              <a:t>Modified thrombolysis in cerebral infarction; </a:t>
            </a:r>
            <a:r>
              <a:rPr lang="fr-FR" b="0" dirty="0"/>
              <a:t>ICH</a:t>
            </a:r>
            <a:r>
              <a:rPr lang="fr-FR" dirty="0"/>
              <a:t> , </a:t>
            </a:r>
            <a:r>
              <a:rPr lang="fr-FR" dirty="0" err="1"/>
              <a:t>Intracerebral</a:t>
            </a:r>
            <a:r>
              <a:rPr lang="fr-FR" dirty="0"/>
              <a:t> </a:t>
            </a:r>
            <a:r>
              <a:rPr lang="fr-FR" dirty="0" err="1"/>
              <a:t>hemorrhage</a:t>
            </a:r>
            <a:r>
              <a:rPr lang="fr-FR" dirty="0"/>
              <a:t>; </a:t>
            </a:r>
            <a:r>
              <a:rPr lang="fr-FR" dirty="0" err="1"/>
              <a:t>sICH</a:t>
            </a:r>
            <a:r>
              <a:rPr lang="fr-FR" dirty="0"/>
              <a:t>, </a:t>
            </a:r>
            <a:r>
              <a:rPr lang="fr-FR" dirty="0" err="1"/>
              <a:t>Symptomatic</a:t>
            </a:r>
            <a:r>
              <a:rPr lang="fr-FR" dirty="0"/>
              <a:t> </a:t>
            </a:r>
            <a:r>
              <a:rPr lang="fr-FR" dirty="0" err="1"/>
              <a:t>intracerebral</a:t>
            </a:r>
            <a:r>
              <a:rPr lang="fr-FR" dirty="0"/>
              <a:t> </a:t>
            </a:r>
            <a:r>
              <a:rPr lang="fr-FR" dirty="0" err="1"/>
              <a:t>hemorrhage</a:t>
            </a:r>
            <a:r>
              <a:rPr lang="fr-FR" dirty="0"/>
              <a:t>; </a:t>
            </a:r>
            <a:r>
              <a:rPr lang="en-US" sz="1200" b="0" i="0" u="none" strike="noStrike" baseline="0" dirty="0" err="1">
                <a:latin typeface="TimesNewRomanPSMT"/>
              </a:rPr>
              <a:t>mRS</a:t>
            </a:r>
            <a:r>
              <a:rPr lang="en-US" sz="1200" b="0" i="0" u="none" strike="noStrike" baseline="0" dirty="0">
                <a:latin typeface="TimesNewRomanPSMT"/>
              </a:rPr>
              <a:t>, </a:t>
            </a:r>
            <a:r>
              <a:rPr lang="fr-FR" dirty="0" err="1"/>
              <a:t>Modified</a:t>
            </a:r>
            <a:r>
              <a:rPr lang="fr-FR" dirty="0"/>
              <a:t> </a:t>
            </a:r>
            <a:r>
              <a:rPr lang="fr-FR" dirty="0" err="1"/>
              <a:t>rankin</a:t>
            </a:r>
            <a:r>
              <a:rPr lang="fr-FR" dirty="0"/>
              <a:t> </a:t>
            </a:r>
            <a:r>
              <a:rPr lang="fr-FR" dirty="0" err="1"/>
              <a:t>scale</a:t>
            </a:r>
            <a:r>
              <a:rPr lang="fr-FR" dirty="0"/>
              <a:t>; </a:t>
            </a:r>
            <a:r>
              <a:rPr lang="en-US" sz="1200" b="0" i="0" u="none" strike="noStrike" baseline="0" dirty="0" err="1">
                <a:latin typeface="TimesNewRomanPSMT"/>
              </a:rPr>
              <a:t>aOR</a:t>
            </a:r>
            <a:r>
              <a:rPr lang="en-US" sz="1200" b="0" i="0" u="none" strike="noStrike" baseline="0" dirty="0">
                <a:latin typeface="TimesNewRomanPSMT"/>
              </a:rPr>
              <a:t>, adjusted </a:t>
            </a:r>
            <a:r>
              <a:rPr lang="en-US" dirty="0"/>
              <a:t>odds ratio; </a:t>
            </a:r>
            <a:r>
              <a:rPr lang="en-US" sz="1200" b="0" i="0" u="none" strike="noStrike" baseline="0" dirty="0">
                <a:latin typeface="Calibri" panose="020F0502020204030204" pitchFamily="34" charset="0"/>
              </a:rPr>
              <a:t>CI, Confidence interval</a:t>
            </a:r>
            <a:r>
              <a:rPr lang="en-US" dirty="0"/>
              <a:t>.</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fr-FR" sz="2800" dirty="0"/>
              <a:t>2166</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2800" dirty="0"/>
              <a:t>Abstract Title: RESCUE INTRACRANIAL STENTING FOR FAILED MECHANICAL THROMBECTOMY OF VERTEBROBASILAR OCCLUSIONS: A POOLED ANALYSIS FROM THE FRENCH AND GERMAN NATIONAL STROKE REGISTRIES</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latin typeface="Calibri-Bold"/>
              </a:rPr>
              <a:t>Abstract Category: </a:t>
            </a:r>
            <a:r>
              <a:rPr lang="fr-FR" sz="2800" dirty="0"/>
              <a:t>01.00 - ACUTE ISCHEMIC STROKE MANAGEMENT - 01.05 – NEUROINTERVENTION</a:t>
            </a:r>
          </a:p>
          <a:p>
            <a:pPr algn="l"/>
            <a:endParaRPr lang="en-US" sz="1800" b="0" i="0" u="none" strike="noStrike" baseline="0" dirty="0">
              <a:latin typeface="Calibri" panose="020F0502020204030204" pitchFamily="34" charset="0"/>
            </a:endParaRPr>
          </a:p>
          <a:p>
            <a:pPr algn="l"/>
            <a:r>
              <a:rPr lang="en-US" sz="2800" b="1" dirty="0"/>
              <a:t>Background and Aims:</a:t>
            </a:r>
          </a:p>
          <a:p>
            <a:pPr algn="l"/>
            <a:r>
              <a:rPr lang="en-US" sz="2800" dirty="0"/>
              <a:t>Whether rescue intracranial stenting (RIS) should be performed in patients with vertebrobasilar occlusions refractory to mechanical thrombectomy (MT) remains an open question.</a:t>
            </a:r>
          </a:p>
          <a:p>
            <a:pPr algn="l"/>
            <a:endParaRPr lang="en-US" sz="2800" b="0" i="0" u="none" strike="noStrike" baseline="0" dirty="0">
              <a:solidFill>
                <a:srgbClr val="000000"/>
              </a:solidFill>
              <a:latin typeface="Calibri" panose="020F0502020204030204" pitchFamily="34" charset="0"/>
            </a:endParaRP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Methods:</a:t>
            </a:r>
          </a:p>
          <a:p>
            <a:pPr algn="l"/>
            <a:r>
              <a:rPr lang="en-US" sz="2800" dirty="0"/>
              <a:t>We conducted a pooled analysis using data from two national stroke registries, the Endovascular Treatment in Ischemic Stroke registry in France and the German Stroke Registry Endovascular Treatment in Germany. Patients who underwent RIS for failed MT, defined as a </a:t>
            </a:r>
            <a:r>
              <a:rPr lang="en-US" sz="2800" dirty="0" err="1"/>
              <a:t>mTICI</a:t>
            </a:r>
            <a:r>
              <a:rPr lang="en-US" sz="2800" dirty="0"/>
              <a:t> score of 0-2a after MT, in basilar and/or vertebral artery occlusion from January 2015 to December 2023 were included. The primary outcome was an </a:t>
            </a:r>
            <a:r>
              <a:rPr lang="en-US" sz="2800" dirty="0" err="1"/>
              <a:t>mRS</a:t>
            </a:r>
            <a:r>
              <a:rPr lang="en-US" sz="2800" dirty="0"/>
              <a:t> score of 0-3. Secondary outcomes included </a:t>
            </a:r>
            <a:r>
              <a:rPr lang="en-US" sz="2800" dirty="0" err="1"/>
              <a:t>mRS</a:t>
            </a:r>
            <a:r>
              <a:rPr lang="en-US" sz="2800" dirty="0"/>
              <a:t> distribution at 90 days, 90-day mortality, any ICH and </a:t>
            </a:r>
            <a:r>
              <a:rPr lang="en-US" sz="2800" dirty="0" err="1"/>
              <a:t>sICH</a:t>
            </a:r>
            <a:r>
              <a:rPr lang="en-US" sz="2800" dirty="0"/>
              <a:t>. </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Results:</a:t>
            </a:r>
          </a:p>
          <a:p>
            <a:pPr algn="l"/>
            <a:r>
              <a:rPr lang="en-US" sz="2800" dirty="0"/>
              <a:t>Among 2.028 patients treated during the study period, 307 (15.1%) patients had MT refractory vertebrobasilar artery occlusion. Of these, 127 (41.4%) patients underwent RIS and 180 (58.6%) patients not. After PS matching, two balanced groups were obtained: 106 patients with RIS and 99 without RIS. Patients who underwent RIS had higher odds of achieving </a:t>
            </a:r>
            <a:r>
              <a:rPr lang="en-US" sz="2800" dirty="0" err="1"/>
              <a:t>mRS</a:t>
            </a:r>
            <a:r>
              <a:rPr lang="en-US" sz="2800" dirty="0"/>
              <a:t> 0-3 (</a:t>
            </a:r>
            <a:r>
              <a:rPr lang="en-US" sz="2800" dirty="0" err="1"/>
              <a:t>aOR</a:t>
            </a:r>
            <a:r>
              <a:rPr lang="en-US" sz="2800" dirty="0"/>
              <a:t> 3.45, 95%CI 1.27-9.34. P=0.014), a favorable </a:t>
            </a:r>
            <a:r>
              <a:rPr lang="en-US" sz="2800" dirty="0" err="1"/>
              <a:t>mRS</a:t>
            </a:r>
            <a:r>
              <a:rPr lang="en-US" sz="2800" dirty="0"/>
              <a:t> shift (</a:t>
            </a:r>
            <a:r>
              <a:rPr lang="en-US" sz="2800" dirty="0" err="1"/>
              <a:t>aOR</a:t>
            </a:r>
            <a:r>
              <a:rPr lang="en-US" sz="2800" dirty="0"/>
              <a:t> 2.55 per 1-point </a:t>
            </a:r>
            <a:r>
              <a:rPr lang="en-US" sz="2800" dirty="0" err="1"/>
              <a:t>mRS</a:t>
            </a:r>
            <a:r>
              <a:rPr lang="en-US" sz="2800" dirty="0"/>
              <a:t> improvement, 95%CI 1.22-5.34; P=0.013) and lower odds of 90-day mortality (</a:t>
            </a:r>
            <a:r>
              <a:rPr lang="en-US" sz="2800" dirty="0" err="1"/>
              <a:t>aOR</a:t>
            </a:r>
            <a:r>
              <a:rPr lang="en-US" sz="2800" dirty="0"/>
              <a:t> 0.26, 95%CI 0.09-0.71; P=0.008). There were no significant differences in any ICH and </a:t>
            </a:r>
            <a:r>
              <a:rPr lang="en-US" sz="2800" dirty="0" err="1"/>
              <a:t>sICH</a:t>
            </a:r>
            <a:r>
              <a:rPr lang="en-US" sz="2800" dirty="0"/>
              <a:t>.</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Conclusion:</a:t>
            </a:r>
          </a:p>
          <a:p>
            <a:pPr algn="l"/>
            <a:r>
              <a:rPr lang="en-US" sz="2800" dirty="0"/>
              <a:t>This registry-based study provides level 3 evidence supporting the use of RIS in patients with vertebrobasilar artery occlusion refractory to MT. Prospective randomized trials are necessary to validate the potential benefits of RIS in this condition.</a:t>
            </a:r>
          </a:p>
          <a:p>
            <a:pPr algn="l"/>
            <a:endParaRPr lang="en-US" sz="2800" b="0" i="0" u="none" strike="noStrike" baseline="0" dirty="0">
              <a:latin typeface="Calibri" panose="020F0502020204030204" pitchFamily="34" charset="0"/>
              <a:cs typeface="Arial" panose="020B0604020202020204" pitchFamily="34" charset="0"/>
            </a:endParaRPr>
          </a:p>
          <a:p>
            <a:pPr algn="l"/>
            <a:r>
              <a:rPr lang="en-US" sz="1800" b="1" i="0" u="none" strike="noStrike" baseline="0" dirty="0">
                <a:latin typeface="Calibri" panose="020F0502020204030204" pitchFamily="34" charset="0"/>
                <a:cs typeface="Arial" panose="020B0604020202020204" pitchFamily="34" charset="0"/>
              </a:rPr>
              <a:t>Disclosures</a:t>
            </a:r>
            <a:r>
              <a:rPr lang="en-US" sz="1800" b="0" i="0" u="none" strike="noStrike" baseline="0" dirty="0">
                <a:latin typeface="Calibri" panose="020F0502020204030204" pitchFamily="34" charset="0"/>
                <a:cs typeface="Arial" panose="020B0604020202020204" pitchFamily="34" charset="0"/>
              </a:rPr>
              <a:t>: Lamprou Victoria: nothing to disclose; Stephanos </a:t>
            </a:r>
            <a:r>
              <a:rPr lang="en-US" sz="1800" b="0" i="0" u="none" strike="noStrike" baseline="0" dirty="0" err="1">
                <a:latin typeface="Calibri" panose="020F0502020204030204" pitchFamily="34" charset="0"/>
                <a:cs typeface="Arial" panose="020B0604020202020204" pitchFamily="34" charset="0"/>
              </a:rPr>
              <a:t>Finitsis</a:t>
            </a:r>
            <a:r>
              <a:rPr lang="en-US" sz="1800" b="0" i="0" u="none" strike="noStrike" baseline="0" dirty="0">
                <a:latin typeface="Calibri" panose="020F0502020204030204" pitchFamily="34" charset="0"/>
                <a:cs typeface="Arial" panose="020B0604020202020204" pitchFamily="34" charset="0"/>
              </a:rPr>
              <a:t>: nothing to disclose; Sven Poli: nothing to disclose; Daniel </a:t>
            </a:r>
            <a:r>
              <a:rPr lang="en-US" sz="1800" b="0" i="0" u="none" strike="noStrike" baseline="0" dirty="0" err="1">
                <a:latin typeface="Calibri" panose="020F0502020204030204" pitchFamily="34" charset="0"/>
                <a:cs typeface="Arial" panose="020B0604020202020204" pitchFamily="34" charset="0"/>
              </a:rPr>
              <a:t>Strbian</a:t>
            </a:r>
            <a:r>
              <a:rPr lang="en-US" sz="1800" b="0" i="0" u="none" strike="noStrike" baseline="0" dirty="0">
                <a:latin typeface="Calibri" panose="020F0502020204030204" pitchFamily="34" charset="0"/>
                <a:cs typeface="Arial" panose="020B0604020202020204" pitchFamily="34" charset="0"/>
              </a:rPr>
              <a:t>: nothing to disclose; Marek Sykora: nothing to disclose; Bertrand </a:t>
            </a:r>
            <a:r>
              <a:rPr lang="en-US" sz="1800" b="0" i="0" u="none" strike="noStrike" baseline="0" dirty="0" err="1">
                <a:latin typeface="Calibri" panose="020F0502020204030204" pitchFamily="34" charset="0"/>
                <a:cs typeface="Arial" panose="020B0604020202020204" pitchFamily="34" charset="0"/>
              </a:rPr>
              <a:t>Lapergue</a:t>
            </a:r>
            <a:r>
              <a:rPr lang="en-US" sz="1800" b="0" i="0" u="none" strike="noStrike" baseline="0" dirty="0">
                <a:latin typeface="Calibri" panose="020F0502020204030204" pitchFamily="34" charset="0"/>
                <a:cs typeface="Arial" panose="020B0604020202020204" pitchFamily="34" charset="0"/>
              </a:rPr>
              <a:t>: nothing to disclose; Joshua </a:t>
            </a:r>
            <a:r>
              <a:rPr lang="en-US" sz="1800" b="0" i="0" u="none" strike="noStrike" baseline="0" dirty="0" err="1">
                <a:latin typeface="Calibri" panose="020F0502020204030204" pitchFamily="34" charset="0"/>
                <a:cs typeface="Arial" panose="020B0604020202020204" pitchFamily="34" charset="0"/>
              </a:rPr>
              <a:t>Mbroh</a:t>
            </a:r>
            <a:r>
              <a:rPr lang="en-US" sz="1800" b="0" i="0" u="none" strike="noStrike" baseline="0" dirty="0">
                <a:latin typeface="Calibri" panose="020F0502020204030204" pitchFamily="34" charset="0"/>
                <a:cs typeface="Arial" panose="020B0604020202020204" pitchFamily="34" charset="0"/>
              </a:rPr>
              <a:t>: nothing to disclose; </a:t>
            </a:r>
            <a:r>
              <a:rPr lang="en-US" sz="1800" b="0" i="0" u="none" strike="noStrike" baseline="0" dirty="0" err="1">
                <a:latin typeface="Calibri" panose="020F0502020204030204" pitchFamily="34" charset="0"/>
                <a:cs typeface="Arial" panose="020B0604020202020204" pitchFamily="34" charset="0"/>
              </a:rPr>
              <a:t>Xinchen</a:t>
            </a:r>
            <a:r>
              <a:rPr lang="en-US" sz="1800" b="0" i="0" u="none" strike="noStrike" baseline="0" dirty="0">
                <a:latin typeface="Calibri" panose="020F0502020204030204" pitchFamily="34" charset="0"/>
                <a:cs typeface="Arial" panose="020B0604020202020204" pitchFamily="34" charset="0"/>
              </a:rPr>
              <a:t> Hui: nothing to disclose; Florian </a:t>
            </a:r>
            <a:r>
              <a:rPr lang="en-US" sz="1800" b="0" i="0" u="none" strike="noStrike" baseline="0" dirty="0" err="1">
                <a:latin typeface="Calibri" panose="020F0502020204030204" pitchFamily="34" charset="0"/>
                <a:cs typeface="Arial" panose="020B0604020202020204" pitchFamily="34" charset="0"/>
              </a:rPr>
              <a:t>Hennensdorf</a:t>
            </a:r>
            <a:r>
              <a:rPr lang="en-US" sz="1800" b="0" i="0" u="none" strike="noStrike" baseline="0" dirty="0">
                <a:latin typeface="Calibri" panose="020F0502020204030204" pitchFamily="34" charset="0"/>
                <a:cs typeface="Arial" panose="020B0604020202020204" pitchFamily="34" charset="0"/>
              </a:rPr>
              <a:t>: nothing to disclose; </a:t>
            </a:r>
            <a:r>
              <a:rPr lang="en-US" sz="1800" b="0" i="0" u="none" strike="noStrike" baseline="0" dirty="0" err="1">
                <a:latin typeface="Calibri" panose="020F0502020204030204" pitchFamily="34" charset="0"/>
                <a:cs typeface="Arial" panose="020B0604020202020204" pitchFamily="34" charset="0"/>
              </a:rPr>
              <a:t>Ernemann</a:t>
            </a:r>
            <a:r>
              <a:rPr lang="en-US" sz="1800" b="0" i="0" u="none" strike="noStrike" baseline="0" dirty="0">
                <a:latin typeface="Calibri" panose="020F0502020204030204" pitchFamily="34" charset="0"/>
                <a:cs typeface="Arial" panose="020B0604020202020204" pitchFamily="34" charset="0"/>
              </a:rPr>
              <a:t> Ulrique: nothing to disclose; Gory Benjamin: nothing to disclose</a:t>
            </a:r>
            <a:r>
              <a:rPr lang="en-US" sz="2800" b="0" i="0" u="none" strike="noStrike" baseline="0" dirty="0">
                <a:latin typeface="Calibri" panose="020F0502020204030204" pitchFamily="34" charset="0"/>
                <a:cs typeface="Arial" panose="020B0604020202020204" pitchFamily="34" charset="0"/>
              </a:rPr>
              <a:t>.</a:t>
            </a:r>
            <a:endParaRPr lang="en-US" sz="1800" b="0" i="0" u="none" strike="noStrike" baseline="0" dirty="0">
              <a:latin typeface="Calibri" panose="020F050202020403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07D1B5AE-7CC6-0A6A-14CE-A046D43F9794}"/>
              </a:ext>
            </a:extLst>
          </p:cNvPr>
          <p:cNvSpPr>
            <a:spLocks noGrp="1"/>
          </p:cNvSpPr>
          <p:nvPr>
            <p:ph type="sldNum" sz="quarter" idx="5"/>
          </p:nvPr>
        </p:nvSpPr>
        <p:spPr/>
        <p:txBody>
          <a:bodyPr/>
          <a:lstStyle/>
          <a:p>
            <a:fld id="{E3E50C83-12E4-410A-921F-A793AF7FF0FB}" type="slidenum">
              <a:rPr lang="fr-FR" smtClean="0"/>
              <a:t>21</a:t>
            </a:fld>
            <a:endParaRPr lang="fr-FR"/>
          </a:p>
        </p:txBody>
      </p:sp>
    </p:spTree>
    <p:extLst>
      <p:ext uri="{BB962C8B-B14F-4D97-AF65-F5344CB8AC3E}">
        <p14:creationId xmlns:p14="http://schemas.microsoft.com/office/powerpoint/2010/main" val="2574081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0550E-68FA-C0B6-E9B0-15AFBEA994C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1F79C24-D5A6-3536-5593-4FCC0C1F944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BC52872-0436-1CFB-A881-34B9A23C8467}"/>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b="0" i="0" u="none" strike="noStrike" baseline="0" dirty="0">
                <a:solidFill>
                  <a:srgbClr val="000000"/>
                </a:solidFill>
                <a:latin typeface="Calibri" panose="020F0502020204030204" pitchFamily="34" charset="0"/>
              </a:rPr>
              <a:t>EVT</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Calibri" panose="020F0502020204030204" pitchFamily="34" charset="0"/>
              </a:rPr>
              <a:t>Endovascular thrombectomy</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err="1">
                <a:latin typeface="TimesNewRomanPSMT"/>
              </a:rPr>
              <a:t>aOR</a:t>
            </a:r>
            <a:r>
              <a:rPr lang="en-US" sz="1200" b="0" i="0" u="none" strike="noStrike" baseline="0" dirty="0">
                <a:latin typeface="TimesNewRomanPSMT"/>
              </a:rPr>
              <a:t>, adjusted </a:t>
            </a:r>
            <a:r>
              <a:rPr lang="en-US" dirty="0"/>
              <a:t>odds ratio; </a:t>
            </a:r>
            <a:r>
              <a:rPr lang="en-US" sz="1200" b="0" i="0" u="none" strike="noStrike" baseline="0" dirty="0">
                <a:latin typeface="Calibri" panose="020F0502020204030204" pitchFamily="34" charset="0"/>
              </a:rPr>
              <a:t>CI, Confidence interval</a:t>
            </a:r>
            <a:r>
              <a:rPr lang="en-US" dirty="0"/>
              <a:t>.</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fr-FR" sz="4000" dirty="0"/>
              <a:t>323</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2800" dirty="0"/>
              <a:t>Abstract Title: </a:t>
            </a:r>
            <a:r>
              <a:rPr lang="en-US" sz="4000" dirty="0"/>
              <a:t>ENDOVASCULAR THERAPY FOR LARGE CORE ACUTE ISCHEMIC STROKE IS SAFE AND EFFECTIVE REGARDLESS OF PRIOR ANTITHROMBOTIC THERAPY - A SUB-ANALYSIS OF THE TENSION TRIAL</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latin typeface="Calibri-Bold"/>
              </a:rPr>
              <a:t>Abstract Category: </a:t>
            </a:r>
            <a:r>
              <a:rPr lang="fr-FR" sz="2800" dirty="0"/>
              <a:t>01.00 - ACUTE ISCHEMIC STROKE MANAGEMENT - 01.05 – NEUROINTERVENTION</a:t>
            </a:r>
          </a:p>
          <a:p>
            <a:pPr algn="l"/>
            <a:endParaRPr lang="en-US" sz="1800" b="0" i="0" u="none" strike="noStrike" baseline="0" dirty="0">
              <a:latin typeface="Calibri" panose="020F0502020204030204" pitchFamily="34" charset="0"/>
            </a:endParaRPr>
          </a:p>
          <a:p>
            <a:pPr algn="l"/>
            <a:r>
              <a:rPr lang="en-US" sz="2800" b="1" dirty="0"/>
              <a:t>Background and Aims:</a:t>
            </a:r>
          </a:p>
          <a:p>
            <a:pPr algn="l"/>
            <a:r>
              <a:rPr lang="en-US" sz="4000" dirty="0"/>
              <a:t>The clinical relevance for acute decision making of prior antithrombotic medication in patients with acute ischemic stroke due to large vessel occlusion and established large infarcts is uncertain. We aimed to investigate associations of prior antithrombotic therapy with the efficacy and safety of endovascular thrombectomy in this population.</a:t>
            </a:r>
            <a:endParaRPr lang="en-US" sz="2800" b="0" i="0" u="none" strike="noStrike" baseline="0" dirty="0">
              <a:solidFill>
                <a:srgbClr val="000000"/>
              </a:solidFill>
              <a:latin typeface="Calibri" panose="020F0502020204030204" pitchFamily="34" charset="0"/>
            </a:endParaRP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Methods:</a:t>
            </a:r>
          </a:p>
          <a:p>
            <a:pPr algn="l"/>
            <a:r>
              <a:rPr lang="en-US" sz="4000" dirty="0"/>
              <a:t>Secondary analysis of the TENSION trial. Patients with acute ischemic stroke due to large vessel occlusion and an ASPECT Score of 3–5 were randomized to EVT with medical therapy or medical therapy alone. The exposure of interest was prior antithrombotic therapy with antiplatelet agents, anticoagulants or thrombolytics. The primary efficacy endpoint was functional outcome assessed on the modified Rankin Scale at 90 days. Safety outcomes included death by 90 days and symptomatic intracranial hemorrhage.</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Results:</a:t>
            </a:r>
          </a:p>
          <a:p>
            <a:pPr algn="l"/>
            <a:r>
              <a:rPr lang="en-US" sz="4000" dirty="0"/>
              <a:t>253 patients (median age 75, IQR 69–72 years; 35% women) were included, of whom 125 (50%) were assigned to EVT. 183 patients (72.3%) received prior antithrombotic medication, of whom 79 (43.2%) received antiplatelets, 56 (30.6%) anticoagulants, and 93 (50.8%) intravenous thrombolysis. The treatment effect of EVT did not differ between patients receiving antiplatelets (</a:t>
            </a:r>
            <a:r>
              <a:rPr lang="en-US" sz="4000" dirty="0" err="1"/>
              <a:t>acOR</a:t>
            </a:r>
            <a:r>
              <a:rPr lang="en-US" sz="4000" dirty="0"/>
              <a:t> 2.40, 95% CI 1.22—4.99), anticoagulants (2.45, 1.17—5.28) or thrombolysis (1.46, 0.83—2.61). Mortality at 90 days and rates of symptomatic intracranial hemorrhage were similar between groups.</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Conclusion:</a:t>
            </a:r>
          </a:p>
          <a:p>
            <a:pPr algn="l"/>
            <a:r>
              <a:rPr lang="en-US" sz="4000" dirty="0"/>
              <a:t>EVT was safe and effective in patients with acute ischemic stroke due to large vessel occlusion and large established infarct regardless of prior antithrombotic therapy. Exposure to antiplatelets, anticoagulants or thrombolytics should not be used to exclude stroke patients from endovascular thrombectomy.</a:t>
            </a:r>
          </a:p>
          <a:p>
            <a:pPr algn="l"/>
            <a:endParaRPr lang="en-US" sz="4000" b="0" i="0" u="none" strike="noStrike" baseline="0" dirty="0">
              <a:latin typeface="Calibri" panose="020F0502020204030204" pitchFamily="34" charset="0"/>
              <a:cs typeface="Arial" panose="020B0604020202020204" pitchFamily="34" charset="0"/>
            </a:endParaRPr>
          </a:p>
          <a:p>
            <a:pPr algn="l"/>
            <a:r>
              <a:rPr lang="en-US" sz="1800" b="1" i="0" u="none" strike="noStrike" baseline="0" dirty="0">
                <a:latin typeface="Calibri" panose="020F0502020204030204" pitchFamily="34" charset="0"/>
                <a:cs typeface="Arial" panose="020B0604020202020204" pitchFamily="34" charset="0"/>
              </a:rPr>
              <a:t>Disclosures</a:t>
            </a:r>
            <a:r>
              <a:rPr lang="en-US" sz="1800" b="0" i="0" u="none" strike="noStrike" baseline="0" dirty="0">
                <a:latin typeface="Calibri" panose="020F0502020204030204" pitchFamily="34" charset="0"/>
                <a:cs typeface="Arial" panose="020B0604020202020204" pitchFamily="34" charset="0"/>
              </a:rPr>
              <a:t>: ES reports grants from Hamburg Innovation and </a:t>
            </a:r>
            <a:r>
              <a:rPr lang="en-US" sz="1800" b="0" i="0" u="none" strike="noStrike" baseline="0" dirty="0" err="1">
                <a:latin typeface="Calibri" panose="020F0502020204030204" pitchFamily="34" charset="0"/>
                <a:cs typeface="Arial" panose="020B0604020202020204" pitchFamily="34" charset="0"/>
              </a:rPr>
              <a:t>Hertie</a:t>
            </a:r>
            <a:r>
              <a:rPr lang="en-US" sz="1800" b="0" i="0" u="none" strike="noStrike" baseline="0" dirty="0">
                <a:latin typeface="Calibri" panose="020F0502020204030204" pitchFamily="34" charset="0"/>
                <a:cs typeface="Arial" panose="020B0604020202020204" pitchFamily="34" charset="0"/>
              </a:rPr>
              <a:t> Foundation, outside the submitted work. AHA reports unrestricted research grants from Boehringer Ingelheim and honoraria for lectures from BMS/Pfizer, Teva, Roche, </a:t>
            </a:r>
            <a:r>
              <a:rPr lang="en-US" sz="1800" b="0" i="0" u="none" strike="noStrike" baseline="0" dirty="0" err="1">
                <a:latin typeface="Calibri" panose="020F0502020204030204" pitchFamily="34" charset="0"/>
                <a:cs typeface="Arial" panose="020B0604020202020204" pitchFamily="34" charset="0"/>
              </a:rPr>
              <a:t>Abbvie</a:t>
            </a:r>
            <a:r>
              <a:rPr lang="en-US" sz="1800" b="0" i="0" u="none" strike="noStrike" baseline="0" dirty="0">
                <a:latin typeface="Calibri" panose="020F0502020204030204" pitchFamily="34" charset="0"/>
                <a:cs typeface="Arial" panose="020B0604020202020204" pitchFamily="34" charset="0"/>
              </a:rPr>
              <a:t>, Lundbeck, Novartis, outside the submitted work. AHA also reports participation in Advisory Boards for MSD, BMS/Pfizer, Lundbeck, Lilly, and </a:t>
            </a:r>
            <a:r>
              <a:rPr lang="en-US" sz="1800" b="0" i="0" u="none" strike="noStrike" baseline="0" dirty="0" err="1">
                <a:latin typeface="Calibri" panose="020F0502020204030204" pitchFamily="34" charset="0"/>
                <a:cs typeface="Arial" panose="020B0604020202020204" pitchFamily="34" charset="0"/>
              </a:rPr>
              <a:t>Abbvie</a:t>
            </a:r>
            <a:r>
              <a:rPr lang="en-US" sz="1800" b="0" i="0" u="none" strike="noStrike" baseline="0" dirty="0">
                <a:latin typeface="Calibri" panose="020F0502020204030204" pitchFamily="34" charset="0"/>
                <a:cs typeface="Arial" panose="020B0604020202020204" pitchFamily="34" charset="0"/>
              </a:rPr>
              <a:t>. BF reports research grants from Carlos III Institute of Health (ISCIII), personal payment for educational lectures from </a:t>
            </a:r>
            <a:r>
              <a:rPr lang="en-US" sz="1800" b="0" i="0" u="none" strike="noStrike" baseline="0" dirty="0" err="1">
                <a:latin typeface="Calibri" panose="020F0502020204030204" pitchFamily="34" charset="0"/>
                <a:cs typeface="Arial" panose="020B0604020202020204" pitchFamily="34" charset="0"/>
              </a:rPr>
              <a:t>Servicio</a:t>
            </a:r>
            <a:r>
              <a:rPr lang="en-US" sz="1800" b="0" i="0" u="none" strike="noStrike" baseline="0" dirty="0">
                <a:latin typeface="Calibri" panose="020F0502020204030204" pitchFamily="34" charset="0"/>
                <a:cs typeface="Arial" panose="020B0604020202020204" pitchFamily="34" charset="0"/>
              </a:rPr>
              <a:t> Madrileño de Salud, payment to the institution for lectures from </a:t>
            </a:r>
            <a:r>
              <a:rPr lang="en-US" sz="1800" b="0" i="0" u="none" strike="noStrike" baseline="0" dirty="0" err="1">
                <a:latin typeface="Calibri" panose="020F0502020204030204" pitchFamily="34" charset="0"/>
                <a:cs typeface="Arial" panose="020B0604020202020204" pitchFamily="34" charset="0"/>
              </a:rPr>
              <a:t>Euromedice</a:t>
            </a:r>
            <a:r>
              <a:rPr lang="en-US" sz="1800" b="0" i="0" u="none" strike="noStrike" baseline="0" dirty="0">
                <a:latin typeface="Calibri" panose="020F0502020204030204" pitchFamily="34" charset="0"/>
                <a:cs typeface="Arial" panose="020B0604020202020204" pitchFamily="34" charset="0"/>
              </a:rPr>
              <a:t>, personal payment for educational lectures from Takeda, support for attending meetings from </a:t>
            </a:r>
            <a:r>
              <a:rPr lang="en-US" sz="1800" b="0" i="0" u="none" strike="noStrike" baseline="0" dirty="0" err="1">
                <a:latin typeface="Calibri" panose="020F0502020204030204" pitchFamily="34" charset="0"/>
                <a:cs typeface="Arial" panose="020B0604020202020204" pitchFamily="34" charset="0"/>
              </a:rPr>
              <a:t>Daichii</a:t>
            </a:r>
            <a:r>
              <a:rPr lang="en-US" sz="1800" b="0" i="0" u="none" strike="noStrike" baseline="0" dirty="0">
                <a:latin typeface="Calibri" panose="020F0502020204030204" pitchFamily="34" charset="0"/>
                <a:cs typeface="Arial" panose="020B0604020202020204" pitchFamily="34" charset="0"/>
              </a:rPr>
              <a:t> Sankyo, and receipt of materials for research from Abbot, outside the submitted work. MDH reports funding from Nil, a grant to the University of Calgary for the TEMPO-2 trial from Boehringer Ingelheim, a grant to the University of Calgary from Biogen, a grant to the University of Calgary for the ESCAPE-NA1 trial and ESCAPE-NEXT trial from </a:t>
            </a:r>
            <a:r>
              <a:rPr lang="en-US" sz="1800" b="0" i="0" u="none" strike="noStrike" baseline="0" dirty="0" err="1">
                <a:latin typeface="Calibri" panose="020F0502020204030204" pitchFamily="34" charset="0"/>
                <a:cs typeface="Arial" panose="020B0604020202020204" pitchFamily="34" charset="0"/>
              </a:rPr>
              <a:t>NoNO</a:t>
            </a:r>
            <a:r>
              <a:rPr lang="en-US" sz="1800" b="0" i="0" u="none" strike="noStrike" baseline="0" dirty="0">
                <a:latin typeface="Calibri" panose="020F0502020204030204" pitchFamily="34" charset="0"/>
                <a:cs typeface="Arial" panose="020B0604020202020204" pitchFamily="34" charset="0"/>
              </a:rPr>
              <a:t>, a grant to the University of Calgary for the ESCAPE-NA1 trial and ESCAPE-NEXT trial from the Canadian Institute for Health Research, a grant to the University of</a:t>
            </a:r>
          </a:p>
          <a:p>
            <a:pPr algn="l"/>
            <a:r>
              <a:rPr lang="en-US" sz="1800" b="0" i="0" u="none" strike="noStrike" baseline="0" dirty="0">
                <a:latin typeface="Calibri" panose="020F0502020204030204" pitchFamily="34" charset="0"/>
                <a:cs typeface="Arial" panose="020B0604020202020204" pitchFamily="34" charset="0"/>
              </a:rPr>
              <a:t>Calgary for the HERMES collaboration from Medtronic, and a grant to the University of Calgary for the </a:t>
            </a:r>
            <a:r>
              <a:rPr lang="en-US" sz="1800" b="0" i="0" u="none" strike="noStrike" baseline="0" dirty="0" err="1">
                <a:latin typeface="Calibri" panose="020F0502020204030204" pitchFamily="34" charset="0"/>
                <a:cs typeface="Arial" panose="020B0604020202020204" pitchFamily="34" charset="0"/>
              </a:rPr>
              <a:t>QuICR</a:t>
            </a:r>
            <a:r>
              <a:rPr lang="en-US" sz="1800" b="0" i="0" u="none" strike="noStrike" baseline="0" dirty="0">
                <a:latin typeface="Calibri" panose="020F0502020204030204" pitchFamily="34" charset="0"/>
                <a:cs typeface="Arial" panose="020B0604020202020204" pitchFamily="34" charset="0"/>
              </a:rPr>
              <a:t> Alberta Stroke Program; some of the funds were used for the ESCAPE-NA1 trial from Alberta Innovates. MDH also reports consulting fees from Sun Pharma </a:t>
            </a:r>
            <a:r>
              <a:rPr lang="en-US" sz="1800" b="0" i="0" u="none" strike="noStrike" baseline="0" dirty="0" err="1">
                <a:latin typeface="Calibri" panose="020F0502020204030204" pitchFamily="34" charset="0"/>
                <a:cs typeface="Arial" panose="020B0604020202020204" pitchFamily="34" charset="0"/>
              </a:rPr>
              <a:t>Brainsgate</a:t>
            </a:r>
            <a:r>
              <a:rPr lang="en-US" sz="1800" b="0" i="0" u="none" strike="noStrike" baseline="0" dirty="0">
                <a:latin typeface="Calibri" panose="020F0502020204030204" pitchFamily="34" charset="0"/>
                <a:cs typeface="Arial" panose="020B0604020202020204" pitchFamily="34" charset="0"/>
              </a:rPr>
              <a:t> (paid work for adjudication of clinical trial outcomes), US Patent 62/086,077 (licensed to Circle NVI), US Patent 10,916,346 (licensed to Circle NVI), and private stock ownership from Circle and </a:t>
            </a:r>
            <a:r>
              <a:rPr lang="en-US" sz="1800" b="0" i="0" u="none" strike="noStrike" baseline="0" dirty="0" err="1">
                <a:latin typeface="Calibri" panose="020F0502020204030204" pitchFamily="34" charset="0"/>
                <a:cs typeface="Arial" panose="020B0604020202020204" pitchFamily="34" charset="0"/>
              </a:rPr>
              <a:t>PUreWeb</a:t>
            </a:r>
            <a:r>
              <a:rPr lang="en-US" sz="1800" b="0" i="0" u="none" strike="noStrike" baseline="0" dirty="0">
                <a:latin typeface="Calibri" panose="020F0502020204030204" pitchFamily="34" charset="0"/>
                <a:cs typeface="Arial" panose="020B0604020202020204" pitchFamily="34" charset="0"/>
              </a:rPr>
              <a:t>, outside the submitted work. MDH reports participation as DSMC Chair of the RACECAT trial (end 2020), participation as DSMC Chair of the </a:t>
            </a:r>
            <a:r>
              <a:rPr lang="en-US" sz="1800" b="0" i="0" u="none" strike="noStrike" baseline="0" dirty="0" err="1">
                <a:latin typeface="Calibri" panose="020F0502020204030204" pitchFamily="34" charset="0"/>
                <a:cs typeface="Arial" panose="020B0604020202020204" pitchFamily="34" charset="0"/>
              </a:rPr>
              <a:t>Oncovir</a:t>
            </a:r>
            <a:r>
              <a:rPr lang="en-US" sz="1800" b="0" i="0" u="none" strike="noStrike" baseline="0" dirty="0">
                <a:latin typeface="Calibri" panose="020F0502020204030204" pitchFamily="34" charset="0"/>
                <a:cs typeface="Arial" panose="020B0604020202020204" pitchFamily="34" charset="0"/>
              </a:rPr>
              <a:t> </a:t>
            </a:r>
            <a:r>
              <a:rPr lang="en-US" sz="1800" b="0" i="0" u="none" strike="noStrike" baseline="0" dirty="0" err="1">
                <a:latin typeface="Calibri" panose="020F0502020204030204" pitchFamily="34" charset="0"/>
                <a:cs typeface="Arial" panose="020B0604020202020204" pitchFamily="34" charset="0"/>
              </a:rPr>
              <a:t>Hiltonel</a:t>
            </a:r>
            <a:r>
              <a:rPr lang="en-US" sz="1800" b="0" i="0" u="none" strike="noStrike" baseline="0" dirty="0">
                <a:latin typeface="Calibri" panose="020F0502020204030204" pitchFamily="34" charset="0"/>
                <a:cs typeface="Arial" panose="020B0604020202020204" pitchFamily="34" charset="0"/>
              </a:rPr>
              <a:t> trial (ongoing), participation as DSMC Chair of the DUMAS trial (ongoing), participation as DSMB member of the ARTESIA trial (ongoing), participation as DSMB member of the BRAIN-AF trial (ongoing), a role as President of the Canadian Neurological Sciences Federation (not for profit), and as Board Member of the Canadian Stroke Consortium (not for profit). AK reports grants from the European Commission for the TENSION study (payment to the institution), outside the submitted work. LP reports consulting fees from Balt, consulting fees from </a:t>
            </a:r>
            <a:r>
              <a:rPr lang="en-US" sz="1800" b="0" i="0" u="none" strike="noStrike" baseline="0" dirty="0" err="1">
                <a:latin typeface="Calibri" panose="020F0502020204030204" pitchFamily="34" charset="0"/>
                <a:cs typeface="Arial" panose="020B0604020202020204" pitchFamily="34" charset="0"/>
              </a:rPr>
              <a:t>Microvention</a:t>
            </a:r>
            <a:r>
              <a:rPr lang="en-US" sz="1800" b="0" i="0" u="none" strike="noStrike" baseline="0" dirty="0">
                <a:latin typeface="Calibri" panose="020F0502020204030204" pitchFamily="34" charset="0"/>
                <a:cs typeface="Arial" panose="020B0604020202020204" pitchFamily="34" charset="0"/>
              </a:rPr>
              <a:t>, consulting fees from </a:t>
            </a:r>
            <a:r>
              <a:rPr lang="en-US" sz="1800" b="0" i="0" u="none" strike="noStrike" baseline="0" dirty="0" err="1">
                <a:latin typeface="Calibri" panose="020F0502020204030204" pitchFamily="34" charset="0"/>
                <a:cs typeface="Arial" panose="020B0604020202020204" pitchFamily="34" charset="0"/>
              </a:rPr>
              <a:t>Phenox</a:t>
            </a:r>
            <a:r>
              <a:rPr lang="en-US" sz="1800" b="0" i="0" u="none" strike="noStrike" baseline="0" dirty="0">
                <a:latin typeface="Calibri" panose="020F0502020204030204" pitchFamily="34" charset="0"/>
                <a:cs typeface="Arial" panose="020B0604020202020204" pitchFamily="34" charset="0"/>
              </a:rPr>
              <a:t>, and support for attending meetings or travel for the TENSION investigator meeting (transport and accommodation was reimbursed by the organization), outside the submitted work. CZS reports grants from Health Research Foundation of Central Denmark Region, outside the submitted work. JF reports funding from the European Commission; personal consulting fees from </a:t>
            </a:r>
            <a:r>
              <a:rPr lang="en-US" sz="1800" b="0" i="0" u="none" strike="noStrike" baseline="0" dirty="0" err="1">
                <a:latin typeface="Calibri" panose="020F0502020204030204" pitchFamily="34" charset="0"/>
                <a:cs typeface="Arial" panose="020B0604020202020204" pitchFamily="34" charset="0"/>
              </a:rPr>
              <a:t>Acandis</a:t>
            </a:r>
            <a:r>
              <a:rPr lang="en-US" sz="1800" b="0" i="0" u="none" strike="noStrike" baseline="0" dirty="0">
                <a:latin typeface="Calibri" panose="020F0502020204030204" pitchFamily="34" charset="0"/>
                <a:cs typeface="Arial" panose="020B0604020202020204" pitchFamily="34" charset="0"/>
              </a:rPr>
              <a:t>, </a:t>
            </a:r>
            <a:r>
              <a:rPr lang="en-US" sz="1800" b="0" i="0" u="none" strike="noStrike" baseline="0" dirty="0" err="1">
                <a:latin typeface="Calibri" panose="020F0502020204030204" pitchFamily="34" charset="0"/>
                <a:cs typeface="Arial" panose="020B0604020202020204" pitchFamily="34" charset="0"/>
              </a:rPr>
              <a:t>Cerenovus</a:t>
            </a:r>
            <a:r>
              <a:rPr lang="en-US" sz="1800" b="0" i="0" u="none" strike="noStrike" baseline="0" dirty="0">
                <a:latin typeface="Calibri" panose="020F0502020204030204" pitchFamily="34" charset="0"/>
                <a:cs typeface="Arial" panose="020B0604020202020204" pitchFamily="34" charset="0"/>
              </a:rPr>
              <a:t>, Medtronic, </a:t>
            </a:r>
            <a:r>
              <a:rPr lang="en-US" sz="1800" b="0" i="0" u="none" strike="noStrike" baseline="0" dirty="0" err="1">
                <a:latin typeface="Calibri" panose="020F0502020204030204" pitchFamily="34" charset="0"/>
                <a:cs typeface="Arial" panose="020B0604020202020204" pitchFamily="34" charset="0"/>
              </a:rPr>
              <a:t>Microvention</a:t>
            </a:r>
            <a:r>
              <a:rPr lang="en-US" sz="1800" b="0" i="0" u="none" strike="noStrike" baseline="0" dirty="0">
                <a:latin typeface="Calibri" panose="020F0502020204030204" pitchFamily="34" charset="0"/>
                <a:cs typeface="Arial" panose="020B0604020202020204" pitchFamily="34" charset="0"/>
              </a:rPr>
              <a:t>, </a:t>
            </a:r>
            <a:r>
              <a:rPr lang="en-US" sz="1800" b="0" i="0" u="none" strike="noStrike" baseline="0" dirty="0" err="1">
                <a:latin typeface="Calibri" panose="020F0502020204030204" pitchFamily="34" charset="0"/>
                <a:cs typeface="Arial" panose="020B0604020202020204" pitchFamily="34" charset="0"/>
              </a:rPr>
              <a:t>Phenox</a:t>
            </a:r>
            <a:r>
              <a:rPr lang="en-US" sz="1800" b="0" i="0" u="none" strike="noStrike" baseline="0" dirty="0">
                <a:latin typeface="Calibri" panose="020F0502020204030204" pitchFamily="34" charset="0"/>
                <a:cs typeface="Arial" panose="020B0604020202020204" pitchFamily="34" charset="0"/>
              </a:rPr>
              <a:t>, Roche, and Stryker; consulting at Philips (no payments); payment or honoraria for lectures, presentations, speakers bureaus, manuscript writing, or educational events from Penumbra and Tonbridge; support for attending meetings or travel from Medtronic and Penumbra; and stock or stock options from Tegus medical, </a:t>
            </a:r>
            <a:r>
              <a:rPr lang="en-US" sz="1800" b="0" i="0" u="none" strike="noStrike" baseline="0" dirty="0" err="1">
                <a:latin typeface="Calibri" panose="020F0502020204030204" pitchFamily="34" charset="0"/>
                <a:cs typeface="Arial" panose="020B0604020202020204" pitchFamily="34" charset="0"/>
              </a:rPr>
              <a:t>eppdata</a:t>
            </a:r>
            <a:r>
              <a:rPr lang="en-US" sz="1800" b="0" i="0" u="none" strike="noStrike" baseline="0" dirty="0">
                <a:latin typeface="Calibri" panose="020F0502020204030204" pitchFamily="34" charset="0"/>
                <a:cs typeface="Arial" panose="020B0604020202020204" pitchFamily="34" charset="0"/>
              </a:rPr>
              <a:t>, and </a:t>
            </a:r>
            <a:r>
              <a:rPr lang="en-US" sz="1800" b="0" i="0" u="none" strike="noStrike" baseline="0" dirty="0" err="1">
                <a:latin typeface="Calibri" panose="020F0502020204030204" pitchFamily="34" charset="0"/>
                <a:cs typeface="Arial" panose="020B0604020202020204" pitchFamily="34" charset="0"/>
              </a:rPr>
              <a:t>Vastrax</a:t>
            </a:r>
            <a:r>
              <a:rPr lang="en-US" sz="1800" b="0" i="0" u="none" strike="noStrike" baseline="0" dirty="0">
                <a:latin typeface="Calibri" panose="020F0502020204030204" pitchFamily="34" charset="0"/>
                <a:cs typeface="Arial" panose="020B0604020202020204" pitchFamily="34" charset="0"/>
              </a:rPr>
              <a:t>, outside the submitted work. JF also reports participation in a Data Safety Monitoring Board (DSMB) or Advisory Board at </a:t>
            </a:r>
            <a:r>
              <a:rPr lang="en-US" sz="1800" b="0" i="0" u="none" strike="noStrike" baseline="0" dirty="0" err="1">
                <a:latin typeface="Calibri" panose="020F0502020204030204" pitchFamily="34" charset="0"/>
                <a:cs typeface="Arial" panose="020B0604020202020204" pitchFamily="34" charset="0"/>
              </a:rPr>
              <a:t>Phenox</a:t>
            </a:r>
            <a:r>
              <a:rPr lang="en-US" sz="1800" b="0" i="0" u="none" strike="noStrike" baseline="0" dirty="0">
                <a:latin typeface="Calibri" panose="020F0502020204030204" pitchFamily="34" charset="0"/>
                <a:cs typeface="Arial" panose="020B0604020202020204" pitchFamily="34" charset="0"/>
              </a:rPr>
              <a:t> (personal fees) and Stryker (personal fees), and a role as past president of ESMINT. MB reports funding from the European Union Horizon 2020 and Deutsche </a:t>
            </a:r>
            <a:r>
              <a:rPr lang="en-US" sz="1800" b="0" i="0" u="none" strike="noStrike" baseline="0" dirty="0" err="1">
                <a:latin typeface="Calibri" panose="020F0502020204030204" pitchFamily="34" charset="0"/>
                <a:cs typeface="Arial" panose="020B0604020202020204" pitchFamily="34" charset="0"/>
              </a:rPr>
              <a:t>Forschungsgemeinschaft</a:t>
            </a:r>
            <a:r>
              <a:rPr lang="en-US" sz="1800" b="0" i="0" u="none" strike="noStrike" baseline="0" dirty="0">
                <a:latin typeface="Calibri" panose="020F0502020204030204" pitchFamily="34" charset="0"/>
                <a:cs typeface="Arial" panose="020B0604020202020204" pitchFamily="34" charset="0"/>
              </a:rPr>
              <a:t> (payments to the institution); honoraria for lectures from Novartis, Boehringer Ingelheim, and </a:t>
            </a:r>
            <a:r>
              <a:rPr lang="en-US" sz="1800" b="0" i="0" u="none" strike="noStrike" baseline="0" dirty="0" err="1">
                <a:latin typeface="Calibri" panose="020F0502020204030204" pitchFamily="34" charset="0"/>
                <a:cs typeface="Arial" panose="020B0604020202020204" pitchFamily="34" charset="0"/>
              </a:rPr>
              <a:t>Seagen</a:t>
            </a:r>
            <a:r>
              <a:rPr lang="en-US" sz="1800" b="0" i="0" u="none" strike="noStrike" baseline="0" dirty="0">
                <a:latin typeface="Calibri" panose="020F0502020204030204" pitchFamily="34" charset="0"/>
                <a:cs typeface="Arial" panose="020B0604020202020204" pitchFamily="34" charset="0"/>
              </a:rPr>
              <a:t>; consulting fees from </a:t>
            </a:r>
            <a:r>
              <a:rPr lang="en-US" sz="1800" b="0" i="0" u="none" strike="noStrike" baseline="0" dirty="0" err="1">
                <a:latin typeface="Calibri" panose="020F0502020204030204" pitchFamily="34" charset="0"/>
                <a:cs typeface="Arial" panose="020B0604020202020204" pitchFamily="34" charset="0"/>
              </a:rPr>
              <a:t>NeuroScios</a:t>
            </a:r>
            <a:r>
              <a:rPr lang="en-US" sz="1800" b="0" i="0" u="none" strike="noStrike" baseline="0" dirty="0">
                <a:latin typeface="Calibri" panose="020F0502020204030204" pitchFamily="34" charset="0"/>
                <a:cs typeface="Arial" panose="020B0604020202020204" pitchFamily="34" charset="0"/>
              </a:rPr>
              <a:t> and Boehringer Ingelheim; and a role as Editor-in-Chief of Clinical Neuroradiology (Springer), outside the submitted work. GT reports funding from the European Commission (EU Horizon 2020 research and innovation </a:t>
            </a:r>
            <a:r>
              <a:rPr lang="en-US" sz="1800" b="0" i="0" u="none" strike="noStrike" baseline="0" dirty="0" err="1">
                <a:latin typeface="Calibri" panose="020F0502020204030204" pitchFamily="34" charset="0"/>
                <a:cs typeface="Arial" panose="020B0604020202020204" pitchFamily="34" charset="0"/>
              </a:rPr>
              <a:t>programme</a:t>
            </a:r>
            <a:r>
              <a:rPr lang="en-US" sz="1800" b="0" i="0" u="none" strike="noStrike" baseline="0" dirty="0">
                <a:latin typeface="Calibri" panose="020F0502020204030204" pitchFamily="34" charset="0"/>
                <a:cs typeface="Arial" panose="020B0604020202020204" pitchFamily="34" charset="0"/>
              </a:rPr>
              <a:t>, payments to the institution); personal consulting fees from </a:t>
            </a:r>
            <a:r>
              <a:rPr lang="en-US" sz="1800" b="0" i="0" u="none" strike="noStrike" baseline="0" dirty="0" err="1">
                <a:latin typeface="Calibri" panose="020F0502020204030204" pitchFamily="34" charset="0"/>
                <a:cs typeface="Arial" panose="020B0604020202020204" pitchFamily="34" charset="0"/>
              </a:rPr>
              <a:t>Acandis</a:t>
            </a:r>
            <a:r>
              <a:rPr lang="en-US" sz="1800" b="0" i="0" u="none" strike="noStrike" baseline="0" dirty="0">
                <a:latin typeface="Calibri" panose="020F0502020204030204" pitchFamily="34" charset="0"/>
                <a:cs typeface="Arial" panose="020B0604020202020204" pitchFamily="34" charset="0"/>
              </a:rPr>
              <a:t>, AstraZeneca, Bayer, Boehringer Ingelheim, and Stryker; and personal payment or honoraria for lectures, presentations, speakers bureaus, manuscript writing, or educational events from </a:t>
            </a:r>
            <a:r>
              <a:rPr lang="en-US" sz="1800" b="0" i="0" u="none" strike="noStrike" baseline="0" dirty="0" err="1">
                <a:latin typeface="Calibri" panose="020F0502020204030204" pitchFamily="34" charset="0"/>
                <a:cs typeface="Arial" panose="020B0604020202020204" pitchFamily="34" charset="0"/>
              </a:rPr>
              <a:t>Acandis</a:t>
            </a:r>
            <a:r>
              <a:rPr lang="en-US" sz="1800" b="0" i="0" u="none" strike="noStrike" baseline="0" dirty="0">
                <a:latin typeface="Calibri" panose="020F0502020204030204" pitchFamily="34" charset="0"/>
                <a:cs typeface="Arial" panose="020B0604020202020204" pitchFamily="34" charset="0"/>
              </a:rPr>
              <a:t>, Alexion, Amarin, Bayer, Boehringer Ingelheim, </a:t>
            </a:r>
            <a:r>
              <a:rPr lang="en-US" sz="1800" b="0" i="0" u="none" strike="noStrike" baseline="0" dirty="0" err="1">
                <a:latin typeface="Calibri" panose="020F0502020204030204" pitchFamily="34" charset="0"/>
                <a:cs typeface="Arial" panose="020B0604020202020204" pitchFamily="34" charset="0"/>
              </a:rPr>
              <a:t>BristolMyersSquibb</a:t>
            </a:r>
            <a:r>
              <a:rPr lang="en-US" sz="1800" b="0" i="0" u="none" strike="noStrike" baseline="0" dirty="0">
                <a:latin typeface="Calibri" panose="020F0502020204030204" pitchFamily="34" charset="0"/>
                <a:cs typeface="Arial" panose="020B0604020202020204" pitchFamily="34" charset="0"/>
              </a:rPr>
              <a:t>/Pfizer, Daiichi Sankyo, Stryker, outside the submitted work. GT also reports participation as DSMB member for the TEA Stroke Trial (no payments) and </a:t>
            </a:r>
            <a:r>
              <a:rPr lang="en-US" sz="1800" b="0" i="0" u="none" strike="noStrike" baseline="0" dirty="0" err="1">
                <a:latin typeface="Calibri" panose="020F0502020204030204" pitchFamily="34" charset="0"/>
                <a:cs typeface="Arial" panose="020B0604020202020204" pitchFamily="34" charset="0"/>
              </a:rPr>
              <a:t>ReSCInD</a:t>
            </a:r>
            <a:r>
              <a:rPr lang="en-US" sz="1800" b="0" i="0" u="none" strike="noStrike" baseline="0" dirty="0">
                <a:latin typeface="Calibri" panose="020F0502020204030204" pitchFamily="34" charset="0"/>
                <a:cs typeface="Arial" panose="020B0604020202020204" pitchFamily="34" charset="0"/>
              </a:rPr>
              <a:t> trial (no payments), a role as speaker of the Commission for Cerebrovascular Diseases of the German Society of Neurology (no payments), and member of the Board of Directors of the European Stroke </a:t>
            </a:r>
            <a:r>
              <a:rPr lang="en-US" sz="1800" b="0" i="0" u="none" strike="noStrike" baseline="0" dirty="0" err="1">
                <a:latin typeface="Calibri" panose="020F0502020204030204" pitchFamily="34" charset="0"/>
                <a:cs typeface="Arial" panose="020B0604020202020204" pitchFamily="34" charset="0"/>
              </a:rPr>
              <a:t>Organisation</a:t>
            </a:r>
            <a:r>
              <a:rPr lang="en-US" sz="1800" b="0" i="0" u="none" strike="noStrike" baseline="0" dirty="0">
                <a:latin typeface="Calibri" panose="020F0502020204030204" pitchFamily="34" charset="0"/>
                <a:cs typeface="Arial" panose="020B0604020202020204" pitchFamily="34" charset="0"/>
              </a:rPr>
              <a:t> (no payments). The other authors have nothing to disclose.</a:t>
            </a:r>
          </a:p>
        </p:txBody>
      </p:sp>
      <p:sp>
        <p:nvSpPr>
          <p:cNvPr id="4" name="Espace réservé du numéro de diapositive 3">
            <a:extLst>
              <a:ext uri="{FF2B5EF4-FFF2-40B4-BE49-F238E27FC236}">
                <a16:creationId xmlns:a16="http://schemas.microsoft.com/office/drawing/2014/main" id="{D70DEF14-6B62-3CE9-46E0-D037AAF092F5}"/>
              </a:ext>
            </a:extLst>
          </p:cNvPr>
          <p:cNvSpPr>
            <a:spLocks noGrp="1"/>
          </p:cNvSpPr>
          <p:nvPr>
            <p:ph type="sldNum" sz="quarter" idx="5"/>
          </p:nvPr>
        </p:nvSpPr>
        <p:spPr/>
        <p:txBody>
          <a:bodyPr/>
          <a:lstStyle/>
          <a:p>
            <a:fld id="{E3E50C83-12E4-410A-921F-A793AF7FF0FB}" type="slidenum">
              <a:rPr lang="fr-FR" smtClean="0"/>
              <a:t>22</a:t>
            </a:fld>
            <a:endParaRPr lang="fr-FR"/>
          </a:p>
        </p:txBody>
      </p:sp>
    </p:spTree>
    <p:extLst>
      <p:ext uri="{BB962C8B-B14F-4D97-AF65-F5344CB8AC3E}">
        <p14:creationId xmlns:p14="http://schemas.microsoft.com/office/powerpoint/2010/main" val="330164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AA393-3EC6-72B4-9346-210FE07B85B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F2E2DAA-72AC-3C25-1A25-91CC7792C64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ADCF775-D741-661B-84D5-45FD25A1267A}"/>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b="0" i="0" u="none" strike="noStrike" baseline="0" dirty="0">
                <a:solidFill>
                  <a:srgbClr val="000000"/>
                </a:solidFill>
                <a:latin typeface="Calibri" panose="020F0502020204030204" pitchFamily="34" charset="0"/>
              </a:rPr>
              <a:t>EVT</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Calibri" panose="020F0502020204030204" pitchFamily="34" charset="0"/>
              </a:rPr>
              <a:t>Endovascular thrombectomy</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err="1">
                <a:latin typeface="TimesNewRomanPSMT"/>
              </a:rPr>
              <a:t>aOR</a:t>
            </a:r>
            <a:r>
              <a:rPr lang="en-US" sz="1200" b="0" i="0" u="none" strike="noStrike" baseline="0" dirty="0">
                <a:latin typeface="TimesNewRomanPSMT"/>
              </a:rPr>
              <a:t>, adjusted </a:t>
            </a:r>
            <a:r>
              <a:rPr lang="en-US" dirty="0"/>
              <a:t>odds ratio; </a:t>
            </a:r>
            <a:r>
              <a:rPr lang="en-US" sz="1200" b="0" i="0" u="none" strike="noStrike" baseline="0" dirty="0">
                <a:latin typeface="Calibri" panose="020F0502020204030204" pitchFamily="34" charset="0"/>
              </a:rPr>
              <a:t>CI, Confidence interval</a:t>
            </a:r>
            <a:r>
              <a:rPr lang="en-US" dirty="0"/>
              <a:t>.</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fr-FR" sz="4000" dirty="0"/>
              <a:t>323</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2800" dirty="0"/>
              <a:t>Abstract Title: </a:t>
            </a:r>
            <a:r>
              <a:rPr lang="en-US" sz="4000" dirty="0"/>
              <a:t>ENDOVASCULAR THERAPY FOR LARGE CORE ACUTE ISCHEMIC STROKE IS SAFE AND EFFECTIVE REGARDLESS OF PRIOR ANTITHROMBOTIC THERAPY - A SUB-ANALYSIS OF THE TENSION TRIAL</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latin typeface="Calibri-Bold"/>
              </a:rPr>
              <a:t>Abstract Category: </a:t>
            </a:r>
            <a:r>
              <a:rPr lang="fr-FR" sz="2800" dirty="0"/>
              <a:t>01.00 - ACUTE ISCHEMIC STROKE MANAGEMENT - 01.05 – NEUROINTERVENTION</a:t>
            </a:r>
          </a:p>
          <a:p>
            <a:pPr algn="l"/>
            <a:endParaRPr lang="en-US" sz="1800" b="0" i="0" u="none" strike="noStrike" baseline="0" dirty="0">
              <a:latin typeface="Calibri" panose="020F0502020204030204" pitchFamily="34" charset="0"/>
            </a:endParaRPr>
          </a:p>
          <a:p>
            <a:pPr algn="l"/>
            <a:r>
              <a:rPr lang="en-US" sz="2800" b="1" dirty="0"/>
              <a:t>Background and Aims:</a:t>
            </a:r>
          </a:p>
          <a:p>
            <a:pPr algn="l"/>
            <a:r>
              <a:rPr lang="en-US" sz="4000" dirty="0"/>
              <a:t>The clinical relevance for acute decision making of prior antithrombotic medication in patients with acute ischemic stroke due to large vessel occlusion and established large infarcts is uncertain. We aimed to investigate associations of prior antithrombotic therapy with the efficacy and safety of endovascular thrombectomy in this population.</a:t>
            </a:r>
            <a:endParaRPr lang="en-US" sz="2800" b="0" i="0" u="none" strike="noStrike" baseline="0" dirty="0">
              <a:solidFill>
                <a:srgbClr val="000000"/>
              </a:solidFill>
              <a:latin typeface="Calibri" panose="020F0502020204030204" pitchFamily="34" charset="0"/>
            </a:endParaRP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Methods:</a:t>
            </a:r>
          </a:p>
          <a:p>
            <a:pPr algn="l"/>
            <a:r>
              <a:rPr lang="en-US" sz="4000" dirty="0"/>
              <a:t>Secondary analysis of the TENSION trial. Patients with acute ischemic stroke due to large vessel occlusion and an ASPECT Score of 3–5 were randomized to EVT with medical therapy or medical therapy alone. The exposure of interest was prior antithrombotic therapy with antiplatelet agents, anticoagulants or thrombolytics. The primary efficacy endpoint was functional outcome assessed on the modified Rankin Scale at 90 days. Safety outcomes included death by 90 days and symptomatic intracranial hemorrhage.</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Results:</a:t>
            </a:r>
          </a:p>
          <a:p>
            <a:pPr algn="l"/>
            <a:r>
              <a:rPr lang="en-US" sz="4000" dirty="0"/>
              <a:t>253 patients (median age 75, IQR 69–72 years; 35% women) were included, of whom 125 (50%) were assigned to EVT. 183 patients (72.3%) received prior antithrombotic medication, of whom 79 (43.2%) received antiplatelets, 56 (30.6%) anticoagulants, and 93 (50.8%) intravenous thrombolysis. The treatment effect of EVT did not differ between patients receiving antiplatelets (</a:t>
            </a:r>
            <a:r>
              <a:rPr lang="en-US" sz="4000" dirty="0" err="1"/>
              <a:t>acOR</a:t>
            </a:r>
            <a:r>
              <a:rPr lang="en-US" sz="4000" dirty="0"/>
              <a:t> 2.40, 95% CI 1.22—4.99), anticoagulants (2.45, 1.17—5.28) or thrombolysis (1.46, 0.83—2.61). Mortality at 90 days and rates of symptomatic intracranial hemorrhage were similar between groups.</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Conclusion:</a:t>
            </a:r>
          </a:p>
          <a:p>
            <a:pPr algn="l"/>
            <a:r>
              <a:rPr lang="en-US" sz="4000" dirty="0"/>
              <a:t>EVT was safe and effective in patients with acute ischemic stroke due to large vessel occlusion and large established infarct regardless of prior antithrombotic therapy. Exposure to antiplatelets, anticoagulants or thrombolytics should not be used to exclude stroke patients from endovascular thrombectomy.</a:t>
            </a:r>
          </a:p>
          <a:p>
            <a:pPr algn="l"/>
            <a:endParaRPr lang="en-US" sz="4000" b="0" i="0" u="none" strike="noStrike" baseline="0" dirty="0">
              <a:latin typeface="Calibri" panose="020F0502020204030204" pitchFamily="34" charset="0"/>
              <a:cs typeface="Arial" panose="020B0604020202020204" pitchFamily="34" charset="0"/>
            </a:endParaRPr>
          </a:p>
          <a:p>
            <a:pPr algn="l"/>
            <a:r>
              <a:rPr lang="en-US" sz="1800" b="1" i="0" u="none" strike="noStrike" baseline="0" dirty="0">
                <a:latin typeface="Calibri" panose="020F0502020204030204" pitchFamily="34" charset="0"/>
                <a:cs typeface="Arial" panose="020B0604020202020204" pitchFamily="34" charset="0"/>
              </a:rPr>
              <a:t>Disclosures</a:t>
            </a:r>
            <a:r>
              <a:rPr lang="en-US" sz="1800" b="0" i="0" u="none" strike="noStrike" baseline="0" dirty="0">
                <a:latin typeface="Calibri" panose="020F0502020204030204" pitchFamily="34" charset="0"/>
                <a:cs typeface="Arial" panose="020B0604020202020204" pitchFamily="34" charset="0"/>
              </a:rPr>
              <a:t>: ES reports grants from Hamburg Innovation and </a:t>
            </a:r>
            <a:r>
              <a:rPr lang="en-US" sz="1800" b="0" i="0" u="none" strike="noStrike" baseline="0" dirty="0" err="1">
                <a:latin typeface="Calibri" panose="020F0502020204030204" pitchFamily="34" charset="0"/>
                <a:cs typeface="Arial" panose="020B0604020202020204" pitchFamily="34" charset="0"/>
              </a:rPr>
              <a:t>Hertie</a:t>
            </a:r>
            <a:r>
              <a:rPr lang="en-US" sz="1800" b="0" i="0" u="none" strike="noStrike" baseline="0" dirty="0">
                <a:latin typeface="Calibri" panose="020F0502020204030204" pitchFamily="34" charset="0"/>
                <a:cs typeface="Arial" panose="020B0604020202020204" pitchFamily="34" charset="0"/>
              </a:rPr>
              <a:t> Foundation, outside the submitted work. AHA reports unrestricted research grants from Boehringer Ingelheim and honoraria for lectures from BMS/Pfizer, Teva, Roche, </a:t>
            </a:r>
            <a:r>
              <a:rPr lang="en-US" sz="1800" b="0" i="0" u="none" strike="noStrike" baseline="0" dirty="0" err="1">
                <a:latin typeface="Calibri" panose="020F0502020204030204" pitchFamily="34" charset="0"/>
                <a:cs typeface="Arial" panose="020B0604020202020204" pitchFamily="34" charset="0"/>
              </a:rPr>
              <a:t>Abbvie</a:t>
            </a:r>
            <a:r>
              <a:rPr lang="en-US" sz="1800" b="0" i="0" u="none" strike="noStrike" baseline="0" dirty="0">
                <a:latin typeface="Calibri" panose="020F0502020204030204" pitchFamily="34" charset="0"/>
                <a:cs typeface="Arial" panose="020B0604020202020204" pitchFamily="34" charset="0"/>
              </a:rPr>
              <a:t>, Lundbeck, Novartis, outside the submitted work. AHA also reports participation in Advisory Boards for MSD, BMS/Pfizer, Lundbeck, Lilly, and </a:t>
            </a:r>
            <a:r>
              <a:rPr lang="en-US" sz="1800" b="0" i="0" u="none" strike="noStrike" baseline="0" dirty="0" err="1">
                <a:latin typeface="Calibri" panose="020F0502020204030204" pitchFamily="34" charset="0"/>
                <a:cs typeface="Arial" panose="020B0604020202020204" pitchFamily="34" charset="0"/>
              </a:rPr>
              <a:t>Abbvie</a:t>
            </a:r>
            <a:r>
              <a:rPr lang="en-US" sz="1800" b="0" i="0" u="none" strike="noStrike" baseline="0" dirty="0">
                <a:latin typeface="Calibri" panose="020F0502020204030204" pitchFamily="34" charset="0"/>
                <a:cs typeface="Arial" panose="020B0604020202020204" pitchFamily="34" charset="0"/>
              </a:rPr>
              <a:t>. BF reports research grants from Carlos III Institute of Health (ISCIII), personal payment for educational lectures from </a:t>
            </a:r>
            <a:r>
              <a:rPr lang="en-US" sz="1800" b="0" i="0" u="none" strike="noStrike" baseline="0" dirty="0" err="1">
                <a:latin typeface="Calibri" panose="020F0502020204030204" pitchFamily="34" charset="0"/>
                <a:cs typeface="Arial" panose="020B0604020202020204" pitchFamily="34" charset="0"/>
              </a:rPr>
              <a:t>Servicio</a:t>
            </a:r>
            <a:r>
              <a:rPr lang="en-US" sz="1800" b="0" i="0" u="none" strike="noStrike" baseline="0" dirty="0">
                <a:latin typeface="Calibri" panose="020F0502020204030204" pitchFamily="34" charset="0"/>
                <a:cs typeface="Arial" panose="020B0604020202020204" pitchFamily="34" charset="0"/>
              </a:rPr>
              <a:t> Madrileño de Salud, payment to the institution for lectures from </a:t>
            </a:r>
            <a:r>
              <a:rPr lang="en-US" sz="1800" b="0" i="0" u="none" strike="noStrike" baseline="0" dirty="0" err="1">
                <a:latin typeface="Calibri" panose="020F0502020204030204" pitchFamily="34" charset="0"/>
                <a:cs typeface="Arial" panose="020B0604020202020204" pitchFamily="34" charset="0"/>
              </a:rPr>
              <a:t>Euromedice</a:t>
            </a:r>
            <a:r>
              <a:rPr lang="en-US" sz="1800" b="0" i="0" u="none" strike="noStrike" baseline="0" dirty="0">
                <a:latin typeface="Calibri" panose="020F0502020204030204" pitchFamily="34" charset="0"/>
                <a:cs typeface="Arial" panose="020B0604020202020204" pitchFamily="34" charset="0"/>
              </a:rPr>
              <a:t>, personal payment for educational lectures from Takeda, support for attending meetings from </a:t>
            </a:r>
            <a:r>
              <a:rPr lang="en-US" sz="1800" b="0" i="0" u="none" strike="noStrike" baseline="0" dirty="0" err="1">
                <a:latin typeface="Calibri" panose="020F0502020204030204" pitchFamily="34" charset="0"/>
                <a:cs typeface="Arial" panose="020B0604020202020204" pitchFamily="34" charset="0"/>
              </a:rPr>
              <a:t>Daichii</a:t>
            </a:r>
            <a:r>
              <a:rPr lang="en-US" sz="1800" b="0" i="0" u="none" strike="noStrike" baseline="0" dirty="0">
                <a:latin typeface="Calibri" panose="020F0502020204030204" pitchFamily="34" charset="0"/>
                <a:cs typeface="Arial" panose="020B0604020202020204" pitchFamily="34" charset="0"/>
              </a:rPr>
              <a:t> Sankyo, and receipt of materials for research from Abbot, outside the submitted work. MDH reports funding from Nil, a grant to the University of Calgary for the TEMPO-2 trial from Boehringer Ingelheim, a grant to the University of Calgary from Biogen, a grant to the University of Calgary for the ESCAPE-NA1 trial and ESCAPE-NEXT trial from </a:t>
            </a:r>
            <a:r>
              <a:rPr lang="en-US" sz="1800" b="0" i="0" u="none" strike="noStrike" baseline="0" dirty="0" err="1">
                <a:latin typeface="Calibri" panose="020F0502020204030204" pitchFamily="34" charset="0"/>
                <a:cs typeface="Arial" panose="020B0604020202020204" pitchFamily="34" charset="0"/>
              </a:rPr>
              <a:t>NoNO</a:t>
            </a:r>
            <a:r>
              <a:rPr lang="en-US" sz="1800" b="0" i="0" u="none" strike="noStrike" baseline="0" dirty="0">
                <a:latin typeface="Calibri" panose="020F0502020204030204" pitchFamily="34" charset="0"/>
                <a:cs typeface="Arial" panose="020B0604020202020204" pitchFamily="34" charset="0"/>
              </a:rPr>
              <a:t>, a grant to the University of Calgary for the ESCAPE-NA1 trial and ESCAPE-NEXT trial from the Canadian Institute for Health Research, a grant to the University of</a:t>
            </a:r>
          </a:p>
          <a:p>
            <a:pPr algn="l"/>
            <a:r>
              <a:rPr lang="en-US" sz="1800" b="0" i="0" u="none" strike="noStrike" baseline="0" dirty="0">
                <a:latin typeface="Calibri" panose="020F0502020204030204" pitchFamily="34" charset="0"/>
                <a:cs typeface="Arial" panose="020B0604020202020204" pitchFamily="34" charset="0"/>
              </a:rPr>
              <a:t>Calgary for the HERMES collaboration from Medtronic, and a grant to the University of Calgary for the </a:t>
            </a:r>
            <a:r>
              <a:rPr lang="en-US" sz="1800" b="0" i="0" u="none" strike="noStrike" baseline="0" dirty="0" err="1">
                <a:latin typeface="Calibri" panose="020F0502020204030204" pitchFamily="34" charset="0"/>
                <a:cs typeface="Arial" panose="020B0604020202020204" pitchFamily="34" charset="0"/>
              </a:rPr>
              <a:t>QuICR</a:t>
            </a:r>
            <a:r>
              <a:rPr lang="en-US" sz="1800" b="0" i="0" u="none" strike="noStrike" baseline="0" dirty="0">
                <a:latin typeface="Calibri" panose="020F0502020204030204" pitchFamily="34" charset="0"/>
                <a:cs typeface="Arial" panose="020B0604020202020204" pitchFamily="34" charset="0"/>
              </a:rPr>
              <a:t> Alberta Stroke Program; some of the funds were used for the ESCAPE-NA1 trial from Alberta Innovates. MDH also reports consulting fees from Sun Pharma </a:t>
            </a:r>
            <a:r>
              <a:rPr lang="en-US" sz="1800" b="0" i="0" u="none" strike="noStrike" baseline="0" dirty="0" err="1">
                <a:latin typeface="Calibri" panose="020F0502020204030204" pitchFamily="34" charset="0"/>
                <a:cs typeface="Arial" panose="020B0604020202020204" pitchFamily="34" charset="0"/>
              </a:rPr>
              <a:t>Brainsgate</a:t>
            </a:r>
            <a:r>
              <a:rPr lang="en-US" sz="1800" b="0" i="0" u="none" strike="noStrike" baseline="0" dirty="0">
                <a:latin typeface="Calibri" panose="020F0502020204030204" pitchFamily="34" charset="0"/>
                <a:cs typeface="Arial" panose="020B0604020202020204" pitchFamily="34" charset="0"/>
              </a:rPr>
              <a:t> (paid work for adjudication of clinical trial outcomes), US Patent 62/086,077 (licensed to Circle NVI), US Patent 10,916,346 (licensed to Circle NVI), and private stock ownership from Circle and </a:t>
            </a:r>
            <a:r>
              <a:rPr lang="en-US" sz="1800" b="0" i="0" u="none" strike="noStrike" baseline="0" dirty="0" err="1">
                <a:latin typeface="Calibri" panose="020F0502020204030204" pitchFamily="34" charset="0"/>
                <a:cs typeface="Arial" panose="020B0604020202020204" pitchFamily="34" charset="0"/>
              </a:rPr>
              <a:t>PUreWeb</a:t>
            </a:r>
            <a:r>
              <a:rPr lang="en-US" sz="1800" b="0" i="0" u="none" strike="noStrike" baseline="0" dirty="0">
                <a:latin typeface="Calibri" panose="020F0502020204030204" pitchFamily="34" charset="0"/>
                <a:cs typeface="Arial" panose="020B0604020202020204" pitchFamily="34" charset="0"/>
              </a:rPr>
              <a:t>, outside the submitted work. MDH reports participation as DSMC Chair of the RACECAT trial (end 2020), participation as DSMC Chair of the </a:t>
            </a:r>
            <a:r>
              <a:rPr lang="en-US" sz="1800" b="0" i="0" u="none" strike="noStrike" baseline="0" dirty="0" err="1">
                <a:latin typeface="Calibri" panose="020F0502020204030204" pitchFamily="34" charset="0"/>
                <a:cs typeface="Arial" panose="020B0604020202020204" pitchFamily="34" charset="0"/>
              </a:rPr>
              <a:t>Oncovir</a:t>
            </a:r>
            <a:r>
              <a:rPr lang="en-US" sz="1800" b="0" i="0" u="none" strike="noStrike" baseline="0" dirty="0">
                <a:latin typeface="Calibri" panose="020F0502020204030204" pitchFamily="34" charset="0"/>
                <a:cs typeface="Arial" panose="020B0604020202020204" pitchFamily="34" charset="0"/>
              </a:rPr>
              <a:t> </a:t>
            </a:r>
            <a:r>
              <a:rPr lang="en-US" sz="1800" b="0" i="0" u="none" strike="noStrike" baseline="0" dirty="0" err="1">
                <a:latin typeface="Calibri" panose="020F0502020204030204" pitchFamily="34" charset="0"/>
                <a:cs typeface="Arial" panose="020B0604020202020204" pitchFamily="34" charset="0"/>
              </a:rPr>
              <a:t>Hiltonel</a:t>
            </a:r>
            <a:r>
              <a:rPr lang="en-US" sz="1800" b="0" i="0" u="none" strike="noStrike" baseline="0" dirty="0">
                <a:latin typeface="Calibri" panose="020F0502020204030204" pitchFamily="34" charset="0"/>
                <a:cs typeface="Arial" panose="020B0604020202020204" pitchFamily="34" charset="0"/>
              </a:rPr>
              <a:t> trial (ongoing), participation as DSMC Chair of the DUMAS trial (ongoing), participation as DSMB member of the ARTESIA trial (ongoing), participation as DSMB member of the BRAIN-AF trial (ongoing), a role as President of the Canadian Neurological Sciences Federation (not for profit), and as Board Member of the Canadian Stroke Consortium (not for profit). AK reports grants from the European Commission for the TENSION study (payment to the institution), outside the submitted work. LP reports consulting fees from Balt, consulting fees from </a:t>
            </a:r>
            <a:r>
              <a:rPr lang="en-US" sz="1800" b="0" i="0" u="none" strike="noStrike" baseline="0" dirty="0" err="1">
                <a:latin typeface="Calibri" panose="020F0502020204030204" pitchFamily="34" charset="0"/>
                <a:cs typeface="Arial" panose="020B0604020202020204" pitchFamily="34" charset="0"/>
              </a:rPr>
              <a:t>Microvention</a:t>
            </a:r>
            <a:r>
              <a:rPr lang="en-US" sz="1800" b="0" i="0" u="none" strike="noStrike" baseline="0" dirty="0">
                <a:latin typeface="Calibri" panose="020F0502020204030204" pitchFamily="34" charset="0"/>
                <a:cs typeface="Arial" panose="020B0604020202020204" pitchFamily="34" charset="0"/>
              </a:rPr>
              <a:t>, consulting fees from </a:t>
            </a:r>
            <a:r>
              <a:rPr lang="en-US" sz="1800" b="0" i="0" u="none" strike="noStrike" baseline="0" dirty="0" err="1">
                <a:latin typeface="Calibri" panose="020F0502020204030204" pitchFamily="34" charset="0"/>
                <a:cs typeface="Arial" panose="020B0604020202020204" pitchFamily="34" charset="0"/>
              </a:rPr>
              <a:t>Phenox</a:t>
            </a:r>
            <a:r>
              <a:rPr lang="en-US" sz="1800" b="0" i="0" u="none" strike="noStrike" baseline="0" dirty="0">
                <a:latin typeface="Calibri" panose="020F0502020204030204" pitchFamily="34" charset="0"/>
                <a:cs typeface="Arial" panose="020B0604020202020204" pitchFamily="34" charset="0"/>
              </a:rPr>
              <a:t>, and support for attending meetings or travel for the TENSION investigator meeting (transport and accommodation was reimbursed by the organization), outside the submitted work. CZS reports grants from Health Research Foundation of Central Denmark Region, outside the submitted work. JF reports funding from the European Commission; personal consulting fees from </a:t>
            </a:r>
            <a:r>
              <a:rPr lang="en-US" sz="1800" b="0" i="0" u="none" strike="noStrike" baseline="0" dirty="0" err="1">
                <a:latin typeface="Calibri" panose="020F0502020204030204" pitchFamily="34" charset="0"/>
                <a:cs typeface="Arial" panose="020B0604020202020204" pitchFamily="34" charset="0"/>
              </a:rPr>
              <a:t>Acandis</a:t>
            </a:r>
            <a:r>
              <a:rPr lang="en-US" sz="1800" b="0" i="0" u="none" strike="noStrike" baseline="0" dirty="0">
                <a:latin typeface="Calibri" panose="020F0502020204030204" pitchFamily="34" charset="0"/>
                <a:cs typeface="Arial" panose="020B0604020202020204" pitchFamily="34" charset="0"/>
              </a:rPr>
              <a:t>, </a:t>
            </a:r>
            <a:r>
              <a:rPr lang="en-US" sz="1800" b="0" i="0" u="none" strike="noStrike" baseline="0" dirty="0" err="1">
                <a:latin typeface="Calibri" panose="020F0502020204030204" pitchFamily="34" charset="0"/>
                <a:cs typeface="Arial" panose="020B0604020202020204" pitchFamily="34" charset="0"/>
              </a:rPr>
              <a:t>Cerenovus</a:t>
            </a:r>
            <a:r>
              <a:rPr lang="en-US" sz="1800" b="0" i="0" u="none" strike="noStrike" baseline="0" dirty="0">
                <a:latin typeface="Calibri" panose="020F0502020204030204" pitchFamily="34" charset="0"/>
                <a:cs typeface="Arial" panose="020B0604020202020204" pitchFamily="34" charset="0"/>
              </a:rPr>
              <a:t>, Medtronic, </a:t>
            </a:r>
            <a:r>
              <a:rPr lang="en-US" sz="1800" b="0" i="0" u="none" strike="noStrike" baseline="0" dirty="0" err="1">
                <a:latin typeface="Calibri" panose="020F0502020204030204" pitchFamily="34" charset="0"/>
                <a:cs typeface="Arial" panose="020B0604020202020204" pitchFamily="34" charset="0"/>
              </a:rPr>
              <a:t>Microvention</a:t>
            </a:r>
            <a:r>
              <a:rPr lang="en-US" sz="1800" b="0" i="0" u="none" strike="noStrike" baseline="0" dirty="0">
                <a:latin typeface="Calibri" panose="020F0502020204030204" pitchFamily="34" charset="0"/>
                <a:cs typeface="Arial" panose="020B0604020202020204" pitchFamily="34" charset="0"/>
              </a:rPr>
              <a:t>, </a:t>
            </a:r>
            <a:r>
              <a:rPr lang="en-US" sz="1800" b="0" i="0" u="none" strike="noStrike" baseline="0" dirty="0" err="1">
                <a:latin typeface="Calibri" panose="020F0502020204030204" pitchFamily="34" charset="0"/>
                <a:cs typeface="Arial" panose="020B0604020202020204" pitchFamily="34" charset="0"/>
              </a:rPr>
              <a:t>Phenox</a:t>
            </a:r>
            <a:r>
              <a:rPr lang="en-US" sz="1800" b="0" i="0" u="none" strike="noStrike" baseline="0" dirty="0">
                <a:latin typeface="Calibri" panose="020F0502020204030204" pitchFamily="34" charset="0"/>
                <a:cs typeface="Arial" panose="020B0604020202020204" pitchFamily="34" charset="0"/>
              </a:rPr>
              <a:t>, Roche, and Stryker; consulting at Philips (no payments); payment or honoraria for lectures, presentations, speakers bureaus, manuscript writing, or educational events from Penumbra and Tonbridge; support for attending meetings or travel from Medtronic and Penumbra; and stock or stock options from Tegus medical, </a:t>
            </a:r>
            <a:r>
              <a:rPr lang="en-US" sz="1800" b="0" i="0" u="none" strike="noStrike" baseline="0" dirty="0" err="1">
                <a:latin typeface="Calibri" panose="020F0502020204030204" pitchFamily="34" charset="0"/>
                <a:cs typeface="Arial" panose="020B0604020202020204" pitchFamily="34" charset="0"/>
              </a:rPr>
              <a:t>eppdata</a:t>
            </a:r>
            <a:r>
              <a:rPr lang="en-US" sz="1800" b="0" i="0" u="none" strike="noStrike" baseline="0" dirty="0">
                <a:latin typeface="Calibri" panose="020F0502020204030204" pitchFamily="34" charset="0"/>
                <a:cs typeface="Arial" panose="020B0604020202020204" pitchFamily="34" charset="0"/>
              </a:rPr>
              <a:t>, and </a:t>
            </a:r>
            <a:r>
              <a:rPr lang="en-US" sz="1800" b="0" i="0" u="none" strike="noStrike" baseline="0" dirty="0" err="1">
                <a:latin typeface="Calibri" panose="020F0502020204030204" pitchFamily="34" charset="0"/>
                <a:cs typeface="Arial" panose="020B0604020202020204" pitchFamily="34" charset="0"/>
              </a:rPr>
              <a:t>Vastrax</a:t>
            </a:r>
            <a:r>
              <a:rPr lang="en-US" sz="1800" b="0" i="0" u="none" strike="noStrike" baseline="0" dirty="0">
                <a:latin typeface="Calibri" panose="020F0502020204030204" pitchFamily="34" charset="0"/>
                <a:cs typeface="Arial" panose="020B0604020202020204" pitchFamily="34" charset="0"/>
              </a:rPr>
              <a:t>, outside the submitted work. JF also reports participation in a Data Safety Monitoring Board (DSMB) or Advisory Board at </a:t>
            </a:r>
            <a:r>
              <a:rPr lang="en-US" sz="1800" b="0" i="0" u="none" strike="noStrike" baseline="0" dirty="0" err="1">
                <a:latin typeface="Calibri" panose="020F0502020204030204" pitchFamily="34" charset="0"/>
                <a:cs typeface="Arial" panose="020B0604020202020204" pitchFamily="34" charset="0"/>
              </a:rPr>
              <a:t>Phenox</a:t>
            </a:r>
            <a:r>
              <a:rPr lang="en-US" sz="1800" b="0" i="0" u="none" strike="noStrike" baseline="0" dirty="0">
                <a:latin typeface="Calibri" panose="020F0502020204030204" pitchFamily="34" charset="0"/>
                <a:cs typeface="Arial" panose="020B0604020202020204" pitchFamily="34" charset="0"/>
              </a:rPr>
              <a:t> (personal fees) and Stryker (personal fees), and a role as past president of ESMINT. MB reports funding from the European Union Horizon 2020 and Deutsche </a:t>
            </a:r>
            <a:r>
              <a:rPr lang="en-US" sz="1800" b="0" i="0" u="none" strike="noStrike" baseline="0" dirty="0" err="1">
                <a:latin typeface="Calibri" panose="020F0502020204030204" pitchFamily="34" charset="0"/>
                <a:cs typeface="Arial" panose="020B0604020202020204" pitchFamily="34" charset="0"/>
              </a:rPr>
              <a:t>Forschungsgemeinschaft</a:t>
            </a:r>
            <a:r>
              <a:rPr lang="en-US" sz="1800" b="0" i="0" u="none" strike="noStrike" baseline="0" dirty="0">
                <a:latin typeface="Calibri" panose="020F0502020204030204" pitchFamily="34" charset="0"/>
                <a:cs typeface="Arial" panose="020B0604020202020204" pitchFamily="34" charset="0"/>
              </a:rPr>
              <a:t> (payments to the institution); honoraria for lectures from Novartis, Boehringer Ingelheim, and </a:t>
            </a:r>
            <a:r>
              <a:rPr lang="en-US" sz="1800" b="0" i="0" u="none" strike="noStrike" baseline="0" dirty="0" err="1">
                <a:latin typeface="Calibri" panose="020F0502020204030204" pitchFamily="34" charset="0"/>
                <a:cs typeface="Arial" panose="020B0604020202020204" pitchFamily="34" charset="0"/>
              </a:rPr>
              <a:t>Seagen</a:t>
            </a:r>
            <a:r>
              <a:rPr lang="en-US" sz="1800" b="0" i="0" u="none" strike="noStrike" baseline="0" dirty="0">
                <a:latin typeface="Calibri" panose="020F0502020204030204" pitchFamily="34" charset="0"/>
                <a:cs typeface="Arial" panose="020B0604020202020204" pitchFamily="34" charset="0"/>
              </a:rPr>
              <a:t>; consulting fees from </a:t>
            </a:r>
            <a:r>
              <a:rPr lang="en-US" sz="1800" b="0" i="0" u="none" strike="noStrike" baseline="0" dirty="0" err="1">
                <a:latin typeface="Calibri" panose="020F0502020204030204" pitchFamily="34" charset="0"/>
                <a:cs typeface="Arial" panose="020B0604020202020204" pitchFamily="34" charset="0"/>
              </a:rPr>
              <a:t>NeuroScios</a:t>
            </a:r>
            <a:r>
              <a:rPr lang="en-US" sz="1800" b="0" i="0" u="none" strike="noStrike" baseline="0" dirty="0">
                <a:latin typeface="Calibri" panose="020F0502020204030204" pitchFamily="34" charset="0"/>
                <a:cs typeface="Arial" panose="020B0604020202020204" pitchFamily="34" charset="0"/>
              </a:rPr>
              <a:t> and Boehringer Ingelheim; and a role as Editor-in-Chief of Clinical Neuroradiology (Springer), outside the submitted work. GT reports funding from the European Commission (EU Horizon 2020 research and innovation </a:t>
            </a:r>
            <a:r>
              <a:rPr lang="en-US" sz="1800" b="0" i="0" u="none" strike="noStrike" baseline="0" dirty="0" err="1">
                <a:latin typeface="Calibri" panose="020F0502020204030204" pitchFamily="34" charset="0"/>
                <a:cs typeface="Arial" panose="020B0604020202020204" pitchFamily="34" charset="0"/>
              </a:rPr>
              <a:t>programme</a:t>
            </a:r>
            <a:r>
              <a:rPr lang="en-US" sz="1800" b="0" i="0" u="none" strike="noStrike" baseline="0" dirty="0">
                <a:latin typeface="Calibri" panose="020F0502020204030204" pitchFamily="34" charset="0"/>
                <a:cs typeface="Arial" panose="020B0604020202020204" pitchFamily="34" charset="0"/>
              </a:rPr>
              <a:t>, payments to the institution); personal consulting fees from </a:t>
            </a:r>
            <a:r>
              <a:rPr lang="en-US" sz="1800" b="0" i="0" u="none" strike="noStrike" baseline="0" dirty="0" err="1">
                <a:latin typeface="Calibri" panose="020F0502020204030204" pitchFamily="34" charset="0"/>
                <a:cs typeface="Arial" panose="020B0604020202020204" pitchFamily="34" charset="0"/>
              </a:rPr>
              <a:t>Acandis</a:t>
            </a:r>
            <a:r>
              <a:rPr lang="en-US" sz="1800" b="0" i="0" u="none" strike="noStrike" baseline="0" dirty="0">
                <a:latin typeface="Calibri" panose="020F0502020204030204" pitchFamily="34" charset="0"/>
                <a:cs typeface="Arial" panose="020B0604020202020204" pitchFamily="34" charset="0"/>
              </a:rPr>
              <a:t>, AstraZeneca, Bayer, Boehringer Ingelheim, and Stryker; and personal payment or honoraria for lectures, presentations, speakers bureaus, manuscript writing, or educational events from </a:t>
            </a:r>
            <a:r>
              <a:rPr lang="en-US" sz="1800" b="0" i="0" u="none" strike="noStrike" baseline="0" dirty="0" err="1">
                <a:latin typeface="Calibri" panose="020F0502020204030204" pitchFamily="34" charset="0"/>
                <a:cs typeface="Arial" panose="020B0604020202020204" pitchFamily="34" charset="0"/>
              </a:rPr>
              <a:t>Acandis</a:t>
            </a:r>
            <a:r>
              <a:rPr lang="en-US" sz="1800" b="0" i="0" u="none" strike="noStrike" baseline="0" dirty="0">
                <a:latin typeface="Calibri" panose="020F0502020204030204" pitchFamily="34" charset="0"/>
                <a:cs typeface="Arial" panose="020B0604020202020204" pitchFamily="34" charset="0"/>
              </a:rPr>
              <a:t>, Alexion, Amarin, Bayer, Boehringer Ingelheim, </a:t>
            </a:r>
            <a:r>
              <a:rPr lang="en-US" sz="1800" b="0" i="0" u="none" strike="noStrike" baseline="0" dirty="0" err="1">
                <a:latin typeface="Calibri" panose="020F0502020204030204" pitchFamily="34" charset="0"/>
                <a:cs typeface="Arial" panose="020B0604020202020204" pitchFamily="34" charset="0"/>
              </a:rPr>
              <a:t>BristolMyersSquibb</a:t>
            </a:r>
            <a:r>
              <a:rPr lang="en-US" sz="1800" b="0" i="0" u="none" strike="noStrike" baseline="0" dirty="0">
                <a:latin typeface="Calibri" panose="020F0502020204030204" pitchFamily="34" charset="0"/>
                <a:cs typeface="Arial" panose="020B0604020202020204" pitchFamily="34" charset="0"/>
              </a:rPr>
              <a:t>/Pfizer, Daiichi Sankyo, Stryker, outside the submitted work. GT also reports participation as DSMB member for the TEA Stroke Trial (no payments) and </a:t>
            </a:r>
            <a:r>
              <a:rPr lang="en-US" sz="1800" b="0" i="0" u="none" strike="noStrike" baseline="0" dirty="0" err="1">
                <a:latin typeface="Calibri" panose="020F0502020204030204" pitchFamily="34" charset="0"/>
                <a:cs typeface="Arial" panose="020B0604020202020204" pitchFamily="34" charset="0"/>
              </a:rPr>
              <a:t>ReSCInD</a:t>
            </a:r>
            <a:r>
              <a:rPr lang="en-US" sz="1800" b="0" i="0" u="none" strike="noStrike" baseline="0" dirty="0">
                <a:latin typeface="Calibri" panose="020F0502020204030204" pitchFamily="34" charset="0"/>
                <a:cs typeface="Arial" panose="020B0604020202020204" pitchFamily="34" charset="0"/>
              </a:rPr>
              <a:t> trial (no payments), a role as speaker of the Commission for Cerebrovascular Diseases of the German Society of Neurology (no payments), and member of the Board of Directors of the European Stroke </a:t>
            </a:r>
            <a:r>
              <a:rPr lang="en-US" sz="1800" b="0" i="0" u="none" strike="noStrike" baseline="0" dirty="0" err="1">
                <a:latin typeface="Calibri" panose="020F0502020204030204" pitchFamily="34" charset="0"/>
                <a:cs typeface="Arial" panose="020B0604020202020204" pitchFamily="34" charset="0"/>
              </a:rPr>
              <a:t>Organisation</a:t>
            </a:r>
            <a:r>
              <a:rPr lang="en-US" sz="1800" b="0" i="0" u="none" strike="noStrike" baseline="0" dirty="0">
                <a:latin typeface="Calibri" panose="020F0502020204030204" pitchFamily="34" charset="0"/>
                <a:cs typeface="Arial" panose="020B0604020202020204" pitchFamily="34" charset="0"/>
              </a:rPr>
              <a:t> (no payments). The other authors have nothing to disclose.</a:t>
            </a:r>
          </a:p>
          <a:p>
            <a:pPr algn="l"/>
            <a:endParaRPr lang="en-US" sz="1800" b="0" i="0" u="none" strike="noStrike" baseline="0" dirty="0">
              <a:latin typeface="Calibri" panose="020F050202020403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F9403588-EAB5-0AAB-DDDC-EA1B13D7E084}"/>
              </a:ext>
            </a:extLst>
          </p:cNvPr>
          <p:cNvSpPr>
            <a:spLocks noGrp="1"/>
          </p:cNvSpPr>
          <p:nvPr>
            <p:ph type="sldNum" sz="quarter" idx="5"/>
          </p:nvPr>
        </p:nvSpPr>
        <p:spPr/>
        <p:txBody>
          <a:bodyPr/>
          <a:lstStyle/>
          <a:p>
            <a:fld id="{E3E50C83-12E4-410A-921F-A793AF7FF0FB}" type="slidenum">
              <a:rPr lang="fr-FR" smtClean="0"/>
              <a:t>23</a:t>
            </a:fld>
            <a:endParaRPr lang="fr-FR"/>
          </a:p>
        </p:txBody>
      </p:sp>
    </p:spTree>
    <p:extLst>
      <p:ext uri="{BB962C8B-B14F-4D97-AF65-F5344CB8AC3E}">
        <p14:creationId xmlns:p14="http://schemas.microsoft.com/office/powerpoint/2010/main" val="426916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8D1DA-2274-C47E-444B-240B4464E3E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60132F6-7EFA-BA24-135D-C55761FAE81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D9F55B0-F35E-4DE6-374F-2A4C6E3023F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Authorship</a:t>
            </a:r>
            <a:r>
              <a:rPr lang="en-US" sz="1200" dirty="0">
                <a:latin typeface="Arial" panose="020B0604020202020204" pitchFamily="34" charset="0"/>
                <a:cs typeface="Arial" panose="020B0604020202020204" pitchFamily="34" charset="0"/>
              </a:rPr>
              <a:t>: Yan Ma#, </a:t>
            </a:r>
            <a:r>
              <a:rPr lang="en-US" sz="1200" dirty="0" err="1">
                <a:latin typeface="Arial" panose="020B0604020202020204" pitchFamily="34" charset="0"/>
                <a:cs typeface="Arial" panose="020B0604020202020204" pitchFamily="34" charset="0"/>
              </a:rPr>
              <a:t>Jichang</a:t>
            </a:r>
            <a:r>
              <a:rPr lang="en-US" sz="1200" dirty="0">
                <a:latin typeface="Arial" panose="020B0604020202020204" pitchFamily="34" charset="0"/>
                <a:cs typeface="Arial" panose="020B0604020202020204" pitchFamily="34" charset="0"/>
              </a:rPr>
              <a:t> Luo#, </a:t>
            </a:r>
            <a:r>
              <a:rPr lang="en-US" sz="1200" dirty="0" err="1">
                <a:latin typeface="Arial" panose="020B0604020202020204" pitchFamily="34" charset="0"/>
                <a:cs typeface="Arial" panose="020B0604020202020204" pitchFamily="34" charset="0"/>
              </a:rPr>
              <a:t>Jieqing</a:t>
            </a:r>
            <a:r>
              <a:rPr lang="en-US" sz="1200" dirty="0">
                <a:latin typeface="Arial" panose="020B0604020202020204" pitchFamily="34" charset="0"/>
                <a:cs typeface="Arial" panose="020B0604020202020204" pitchFamily="34" charset="0"/>
              </a:rPr>
              <a:t> Wan#, </a:t>
            </a:r>
            <a:r>
              <a:rPr lang="en-US" sz="1200" dirty="0" err="1">
                <a:latin typeface="Arial" panose="020B0604020202020204" pitchFamily="34" charset="0"/>
                <a:cs typeface="Arial" panose="020B0604020202020204" pitchFamily="34" charset="0"/>
              </a:rPr>
              <a:t>Shouchun</a:t>
            </a:r>
            <a:r>
              <a:rPr lang="en-US" sz="1200" dirty="0">
                <a:latin typeface="Arial" panose="020B0604020202020204" pitchFamily="34" charset="0"/>
                <a:cs typeface="Arial" panose="020B0604020202020204" pitchFamily="34" charset="0"/>
              </a:rPr>
              <a:t> Wang, Yong Zhang, Changming Wen, Jianfeng Chu, </a:t>
            </a:r>
            <a:r>
              <a:rPr lang="en-US" sz="1200" dirty="0" err="1">
                <a:latin typeface="Arial" panose="020B0604020202020204" pitchFamily="34" charset="0"/>
                <a:cs typeface="Arial" panose="020B0604020202020204" pitchFamily="34" charset="0"/>
              </a:rPr>
              <a:t>Huaizhang</a:t>
            </a:r>
            <a:r>
              <a:rPr lang="en-US" sz="1200" dirty="0">
                <a:latin typeface="Arial" panose="020B0604020202020204" pitchFamily="34" charset="0"/>
                <a:cs typeface="Arial" panose="020B0604020202020204" pitchFamily="34" charset="0"/>
              </a:rPr>
              <a:t> Shi, Jin Zhang, Gao Chen, Liqun Jiao*, for the SPINAS Trial Investigators. (# These authors contributed equally; *Correspondence to: liqunjiao@sina.cn)</a:t>
            </a:r>
          </a:p>
          <a:p>
            <a:pPr algn="l"/>
            <a:endParaRPr lang="en-GB" sz="1200" b="1" i="0" u="none" strike="noStrike" baseline="0" dirty="0">
              <a:solidFill>
                <a:srgbClr val="000000"/>
              </a:solidFill>
              <a:latin typeface="Arial" panose="020B0604020202020204" pitchFamily="34" charset="0"/>
              <a:cs typeface="Arial" panose="020B0604020202020204" pitchFamily="34" charset="0"/>
            </a:endParaRPr>
          </a:p>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b="0" i="0" u="none" strike="noStrike" baseline="0" dirty="0">
                <a:solidFill>
                  <a:srgbClr val="0E0E0E"/>
                </a:solidFill>
                <a:latin typeface="TimesNewRomanPSMT"/>
              </a:rPr>
              <a:t>ICAS</a:t>
            </a:r>
            <a:r>
              <a:rPr lang="en-GB" sz="1200" b="0" i="0" u="none" strike="noStrike" baseline="0" dirty="0">
                <a:latin typeface="Arial" panose="020B0604020202020204" pitchFamily="34" charset="0"/>
                <a:cs typeface="Arial" panose="020B0604020202020204" pitchFamily="34" charset="0"/>
              </a:rPr>
              <a:t>, </a:t>
            </a:r>
            <a:r>
              <a:rPr lang="en-US" sz="1200" b="0" i="0" u="none" strike="noStrike" baseline="0" dirty="0">
                <a:solidFill>
                  <a:srgbClr val="0E0E0E"/>
                </a:solidFill>
                <a:latin typeface="TimesNewRomanPSMT"/>
                <a:cs typeface="Arial" panose="020B0604020202020204" pitchFamily="34" charset="0"/>
              </a:rPr>
              <a:t>I</a:t>
            </a:r>
            <a:r>
              <a:rPr lang="en-US" sz="1200" b="0" i="0" u="none" strike="noStrike" baseline="0" dirty="0">
                <a:solidFill>
                  <a:srgbClr val="0E0E0E"/>
                </a:solidFill>
                <a:latin typeface="TimesNewRomanPSMT"/>
              </a:rPr>
              <a:t>ntracranial arterial stenosis</a:t>
            </a:r>
            <a:r>
              <a:rPr lang="fr-CH" sz="1200" i="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200" b="0" i="0" u="none" strike="noStrike" baseline="0" dirty="0">
                <a:solidFill>
                  <a:srgbClr val="0E0E0E"/>
                </a:solidFill>
                <a:latin typeface="TimesNewRomanPSMT"/>
              </a:rPr>
              <a:t>DCB</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E0E0E"/>
                </a:solidFill>
                <a:latin typeface="TimesNewRomanPSMT"/>
              </a:rPr>
              <a:t>Drug-coated balloon</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a:solidFill>
                  <a:srgbClr val="0E0E0E"/>
                </a:solidFill>
                <a:latin typeface="TimesNewRomanPSMT"/>
              </a:rPr>
              <a:t>TIA</a:t>
            </a:r>
            <a:r>
              <a:rPr lang="en-GB"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E0E0E"/>
                </a:solidFill>
                <a:latin typeface="TimesNewRomanPSMT"/>
                <a:cs typeface="Arial" panose="020B0604020202020204" pitchFamily="34" charset="0"/>
              </a:rPr>
              <a:t>T</a:t>
            </a:r>
            <a:r>
              <a:rPr lang="en-US" sz="1200" b="0" i="0" u="none" strike="noStrike" baseline="0" dirty="0">
                <a:solidFill>
                  <a:srgbClr val="0E0E0E"/>
                </a:solidFill>
                <a:latin typeface="TimesNewRomanPSMT"/>
              </a:rPr>
              <a:t>ransient ischemic attack </a:t>
            </a:r>
            <a:r>
              <a:rPr lang="en-GB" sz="1200" i="0" dirty="0">
                <a:latin typeface="Arial" panose="020B0604020202020204" pitchFamily="34" charset="0"/>
                <a:cs typeface="Arial" panose="020B0604020202020204" pitchFamily="34" charset="0"/>
              </a:rPr>
              <a:t>; </a:t>
            </a:r>
            <a:r>
              <a:rPr lang="en-US" sz="1200" b="0" i="0" u="none" strike="noStrike" baseline="0" dirty="0">
                <a:latin typeface="TimesNewRomanPSMT"/>
              </a:rPr>
              <a:t>PB</a:t>
            </a:r>
            <a:r>
              <a:rPr lang="en-GB" sz="1200" i="0" dirty="0">
                <a:latin typeface="Arial" panose="020B0604020202020204" pitchFamily="34" charset="0"/>
                <a:cs typeface="Arial" panose="020B0604020202020204" pitchFamily="34" charset="0"/>
              </a:rPr>
              <a:t>, </a:t>
            </a:r>
            <a:r>
              <a:rPr lang="en-US" dirty="0"/>
              <a:t>Plain Balloon.</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ESOC25-137</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1800" b="1" i="0" u="none" strike="noStrike" baseline="0" dirty="0">
                <a:solidFill>
                  <a:srgbClr val="000000"/>
                </a:solidFill>
                <a:latin typeface="Arial" panose="020B0604020202020204" pitchFamily="34" charset="0"/>
                <a:cs typeface="Arial" panose="020B0604020202020204" pitchFamily="34" charset="0"/>
              </a:rPr>
              <a:t>Abstract Title: </a:t>
            </a:r>
            <a:r>
              <a:rPr lang="en-US" sz="1800" b="1" i="0" u="none" strike="noStrike" baseline="0" dirty="0">
                <a:latin typeface="Calibri-Bold"/>
              </a:rPr>
              <a:t>SAFETY AND EFFICACY OF DRUG-COATED BALLOON IN PATIENTS WITH SYMPTOMATIC INTRACRANIAL ATHEROSCLEROTIC STENOSIS AND RESTENOSIS: THE SPINAS CLINICAL TRIAL</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solidFill>
                  <a:srgbClr val="000000"/>
                </a:solidFill>
                <a:latin typeface="Arial" panose="020B0604020202020204" pitchFamily="34" charset="0"/>
                <a:cs typeface="Arial" panose="020B0604020202020204" pitchFamily="34" charset="0"/>
              </a:rPr>
              <a:t>Abstract Category: </a:t>
            </a:r>
            <a:r>
              <a:rPr lang="en-US" sz="1800" b="0" i="0" u="none" strike="noStrike" baseline="0" dirty="0">
                <a:latin typeface="Calibri" panose="020F0502020204030204" pitchFamily="34" charset="0"/>
              </a:rPr>
              <a:t>01.00 - ACUTE ISCHEMIC STROKE MANAGEMENT - 01.05 – NEUROINTERVENTION</a:t>
            </a:r>
          </a:p>
          <a:p>
            <a:pPr algn="l"/>
            <a:endParaRPr lang="en-US" sz="1800" b="0" i="0" u="none" strike="noStrike" baseline="0" dirty="0">
              <a:latin typeface="Calibri" panose="020F0502020204030204" pitchFamily="34" charset="0"/>
              <a:cs typeface="Arial" panose="020B0604020202020204" pitchFamily="34" charset="0"/>
            </a:endParaRPr>
          </a:p>
          <a:p>
            <a:pPr algn="l"/>
            <a:r>
              <a:rPr lang="en-US" sz="1800" b="1" i="0" u="none" strike="noStrike" baseline="0" dirty="0">
                <a:solidFill>
                  <a:srgbClr val="000000"/>
                </a:solidFill>
                <a:latin typeface="Arial-BoldMT"/>
              </a:rPr>
              <a:t>Background:</a:t>
            </a:r>
          </a:p>
          <a:p>
            <a:pPr algn="l"/>
            <a:r>
              <a:rPr lang="en-US" sz="1800" b="0" i="0" u="none" strike="noStrike" baseline="0" dirty="0">
                <a:solidFill>
                  <a:srgbClr val="0E0E0E"/>
                </a:solidFill>
                <a:latin typeface="TimesNewRomanPSMT"/>
              </a:rPr>
              <a:t>Stenting for intracranial arterial stenosis (ICAS) has not demonstrated superiority over medical therapy, while primary balloon angioplasty achieves better outcomes but is limited by high restenosis rates. Drug-coated balloon (DCB) combine the simplicity of angioplasty with </a:t>
            </a:r>
            <a:r>
              <a:rPr lang="en-US" sz="1800" b="0" i="0" u="none" strike="noStrike" baseline="0" dirty="0" err="1">
                <a:solidFill>
                  <a:srgbClr val="0E0E0E"/>
                </a:solidFill>
                <a:latin typeface="TimesNewRomanPSMT"/>
              </a:rPr>
              <a:t>drugmediated</a:t>
            </a:r>
            <a:r>
              <a:rPr lang="en-US" sz="1800" b="0" i="0" u="none" strike="noStrike" baseline="0" dirty="0">
                <a:solidFill>
                  <a:srgbClr val="0E0E0E"/>
                </a:solidFill>
                <a:latin typeface="TimesNewRomanPSMT"/>
              </a:rPr>
              <a:t> inhibition of intimal hyperplasia, showing potential advantages. However, robust clinical evidence supporting their safety and efficacy in treating ICAS remains insufficient.</a:t>
            </a:r>
          </a:p>
          <a:p>
            <a:pPr algn="l"/>
            <a:endParaRPr lang="en-US" sz="1800" b="1" i="0" u="none" strike="noStrike" baseline="0" dirty="0">
              <a:solidFill>
                <a:srgbClr val="000000"/>
              </a:solidFill>
              <a:latin typeface="Arial-BoldMT"/>
            </a:endParaRPr>
          </a:p>
          <a:p>
            <a:pPr algn="l"/>
            <a:r>
              <a:rPr lang="en-US" sz="1800" b="1" i="0" u="none" strike="noStrike" baseline="0" dirty="0">
                <a:solidFill>
                  <a:srgbClr val="000000"/>
                </a:solidFill>
                <a:latin typeface="Arial-BoldMT"/>
              </a:rPr>
              <a:t>Case Report / Trial:</a:t>
            </a:r>
          </a:p>
          <a:p>
            <a:pPr algn="l"/>
            <a:r>
              <a:rPr lang="en-US" sz="1800" b="0" i="0" u="none" strike="noStrike" baseline="0" dirty="0">
                <a:solidFill>
                  <a:srgbClr val="0E0E0E"/>
                </a:solidFill>
                <a:latin typeface="TimesNewRomanPSMT"/>
              </a:rPr>
              <a:t>The SPINAS trial (NCT 06047964) evaluated the effect of DCB in symptomatic ICAS and restenosis following conventional endovascular therapy. Part I was a prospective, multicenter, randomized controlled trial comparing DCB to conventional balloon for ICAS. Part II was a prospective, single-arm trial assessing DCB in cases of restenosis. The primary outcome is the incidence of restenosis at 6 months. Secondary outcomes include the incidence of transient ischemic attack (TIA), stroke or death at 12 months.</a:t>
            </a:r>
            <a:endParaRPr lang="en-US" dirty="0">
              <a:latin typeface="Arial" panose="020B0604020202020204" pitchFamily="34" charset="0"/>
              <a:cs typeface="Arial" panose="020B0604020202020204" pitchFamily="34" charset="0"/>
            </a:endParaRPr>
          </a:p>
          <a:p>
            <a:endParaRPr lang="en-US" dirty="0"/>
          </a:p>
          <a:p>
            <a:pPr algn="l"/>
            <a:r>
              <a:rPr lang="en-US" sz="1800" b="1" i="0" u="none" strike="noStrike" baseline="0" dirty="0">
                <a:solidFill>
                  <a:srgbClr val="000000"/>
                </a:solidFill>
                <a:latin typeface="Arial-BoldMT"/>
              </a:rPr>
              <a:t>High impact reason:</a:t>
            </a:r>
          </a:p>
          <a:p>
            <a:pPr algn="l"/>
            <a:r>
              <a:rPr lang="en-US" sz="1800" b="0" i="0" u="none" strike="noStrike" baseline="0" dirty="0">
                <a:solidFill>
                  <a:srgbClr val="0E0E0E"/>
                </a:solidFill>
                <a:latin typeface="TimesNewRomanPSMT"/>
              </a:rPr>
              <a:t>Although primary angioplasty outperforms medical therapy in ICAS, restenosis remains a challenge.</a:t>
            </a:r>
          </a:p>
          <a:p>
            <a:pPr algn="l"/>
            <a:endParaRPr lang="en-US" dirty="0"/>
          </a:p>
          <a:p>
            <a:pPr algn="l"/>
            <a:r>
              <a:rPr lang="en-US" sz="1800" b="1" i="0" u="none" strike="noStrike" baseline="0" dirty="0">
                <a:latin typeface="Arial-BoldMT"/>
              </a:rPr>
              <a:t>Results:</a:t>
            </a:r>
          </a:p>
          <a:p>
            <a:pPr algn="l"/>
            <a:r>
              <a:rPr lang="en-US" sz="1800" b="0" i="0" u="none" strike="noStrike" baseline="0" dirty="0">
                <a:latin typeface="TimesNewRomanPSMT"/>
              </a:rPr>
              <a:t>This trial involved nine high-volume centers in China from March 23, 2023, and January 23, 2025. A total of 252 symptomatic ICAS patients were randomized 1:1 into DCB and PB groups in Part I. The 6- month restenosis rate was significantly lower in the DCB group (15[13.8%] vs. 38[32.8%]; P = 0.0008). No significant difference was observed in target vessel-related TIA and stroke rates within 12 months (4[3.2%] vs. 3[2.4%]; P = 1.00). Part II included 29 patients with restenosis and recurrent ischemic symptoms post-intervention. The 6-month restenosis improvement rate reached 76% after DCB treatment.</a:t>
            </a:r>
          </a:p>
          <a:p>
            <a:pPr algn="l"/>
            <a:endParaRPr lang="en-US" sz="1800" b="0" i="0" u="none" strike="noStrike" baseline="0" dirty="0">
              <a:latin typeface="TimesNewRomanPSMT"/>
              <a:cs typeface="Arial" panose="020B0604020202020204" pitchFamily="34" charset="0"/>
            </a:endParaRPr>
          </a:p>
          <a:p>
            <a:pPr algn="l"/>
            <a:r>
              <a:rPr lang="en-US" b="1" dirty="0">
                <a:latin typeface="Arial" panose="020B0604020202020204" pitchFamily="34" charset="0"/>
                <a:cs typeface="Arial" panose="020B0604020202020204" pitchFamily="34" charset="0"/>
              </a:rPr>
              <a:t>Disclosures</a:t>
            </a:r>
            <a:r>
              <a:rPr lang="en-US" dirty="0">
                <a:latin typeface="Arial" panose="020B0604020202020204" pitchFamily="34" charset="0"/>
                <a:cs typeface="Arial" panose="020B0604020202020204" pitchFamily="34" charset="0"/>
              </a:rPr>
              <a:t>: This study is </a:t>
            </a:r>
            <a:r>
              <a:rPr lang="en-US" dirty="0" err="1">
                <a:latin typeface="Arial" panose="020B0604020202020204" pitchFamily="34" charset="0"/>
                <a:cs typeface="Arial" panose="020B0604020202020204" pitchFamily="34" charset="0"/>
              </a:rPr>
              <a:t>sponsord</a:t>
            </a:r>
            <a:r>
              <a:rPr lang="en-US" dirty="0">
                <a:latin typeface="Arial" panose="020B0604020202020204" pitchFamily="34" charset="0"/>
                <a:cs typeface="Arial" panose="020B0604020202020204" pitchFamily="34" charset="0"/>
              </a:rPr>
              <a:t> by B. Braun Medical (Suzhou) Company Ltd. All authors declare no competing interests.</a:t>
            </a:r>
            <a:endParaRPr lang="fr-FR"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2BD443E6-37B1-9F1A-9758-E88D6FE16E7B}"/>
              </a:ext>
            </a:extLst>
          </p:cNvPr>
          <p:cNvSpPr>
            <a:spLocks noGrp="1"/>
          </p:cNvSpPr>
          <p:nvPr>
            <p:ph type="sldNum" sz="quarter" idx="5"/>
          </p:nvPr>
        </p:nvSpPr>
        <p:spPr/>
        <p:txBody>
          <a:bodyPr/>
          <a:lstStyle/>
          <a:p>
            <a:fld id="{E3E50C83-12E4-410A-921F-A793AF7FF0FB}" type="slidenum">
              <a:rPr lang="fr-FR" smtClean="0"/>
              <a:t>6</a:t>
            </a:fld>
            <a:endParaRPr lang="fr-FR"/>
          </a:p>
        </p:txBody>
      </p:sp>
    </p:spTree>
    <p:extLst>
      <p:ext uri="{BB962C8B-B14F-4D97-AF65-F5344CB8AC3E}">
        <p14:creationId xmlns:p14="http://schemas.microsoft.com/office/powerpoint/2010/main" val="3147086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5ADF0-44F7-416E-08BE-8D640B936D1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56A8DF-95AF-FE60-82B8-1DC2ACADEBA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172C19A-25CD-E936-ABB1-DD1EF5C325FD}"/>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b="0" i="0" u="none" strike="noStrike" baseline="0" dirty="0">
                <a:solidFill>
                  <a:srgbClr val="000000"/>
                </a:solidFill>
                <a:latin typeface="Calibri" panose="020F0502020204030204" pitchFamily="34" charset="0"/>
              </a:rPr>
              <a:t>EVT</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Calibri" panose="020F0502020204030204" pitchFamily="34" charset="0"/>
              </a:rPr>
              <a:t>Endovascular thrombectomy</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a:latin typeface="TimesNewRomanPSMT"/>
              </a:rPr>
              <a:t>AIS, </a:t>
            </a:r>
            <a:r>
              <a:rPr lang="en-US" sz="1200" dirty="0"/>
              <a:t>Acute ischemic stroke </a:t>
            </a:r>
            <a:r>
              <a:rPr lang="en-US" dirty="0"/>
              <a:t>; </a:t>
            </a:r>
            <a:r>
              <a:rPr lang="en-US" sz="1200" b="0" i="0" u="none" strike="noStrike" baseline="0" dirty="0">
                <a:latin typeface="Calibri" panose="020F0502020204030204" pitchFamily="34" charset="0"/>
              </a:rPr>
              <a:t>CSCs, </a:t>
            </a:r>
            <a:r>
              <a:rPr lang="en-US" sz="1200" dirty="0"/>
              <a:t>Comprehensive stroke centers; QALY,  Quality-adjusted life years; EUR, Euro</a:t>
            </a:r>
            <a:r>
              <a:rPr lang="en-US" dirty="0"/>
              <a:t>.</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fr-FR" sz="4000" dirty="0"/>
              <a:t>1200</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2800" dirty="0"/>
              <a:t>Abstract Title: </a:t>
            </a:r>
            <a:r>
              <a:rPr lang="en-US" sz="5400" dirty="0"/>
              <a:t>BRAIN IS MONEY! INCREASING THE RATE OF ENDOVASCULAR THROMBECTOMY IS COST SAVING FROM A SOCIETAL PERSPECTIVE</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latin typeface="Calibri-Bold"/>
              </a:rPr>
              <a:t>Abstract Category: </a:t>
            </a:r>
            <a:r>
              <a:rPr lang="fr-FR" sz="2800" dirty="0"/>
              <a:t>01.00 - ACUTE ISCHEMIC STROKE MANAGEMENT - 01.05 – NEUROINTERVENTION</a:t>
            </a:r>
          </a:p>
          <a:p>
            <a:pPr algn="l"/>
            <a:endParaRPr lang="en-US" sz="1800" b="0" i="0" u="none" strike="noStrike" baseline="0" dirty="0">
              <a:latin typeface="Calibri" panose="020F0502020204030204" pitchFamily="34" charset="0"/>
            </a:endParaRPr>
          </a:p>
          <a:p>
            <a:pPr algn="l"/>
            <a:r>
              <a:rPr lang="en-US" sz="2800" b="1" dirty="0"/>
              <a:t>Background and Aims:</a:t>
            </a:r>
          </a:p>
          <a:p>
            <a:pPr algn="l"/>
            <a:r>
              <a:rPr lang="en-US" sz="5400" dirty="0"/>
              <a:t>Endovascular thrombectomy (EVT) is the standard treatment for acute ischemic stroke (AIS) due to large vessel occlusion and the indication for EVT keeps expanding, but its implementation remains low in many regions. This study aims to study the cost-effectiveness of attaining national EVT-rates on par with the best performing healthcare region and hospital in Sweden (population: 10.5 million).</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Methods: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5400" dirty="0"/>
              <a:t>This study modelled the cost-effectiveness of increasing national EVT/AIS-rates using data from two national quality registries (2022). The analyses were based on the </a:t>
            </a:r>
            <a:r>
              <a:rPr lang="en-US" sz="5400" dirty="0">
                <a:solidFill>
                  <a:prstClr val="black"/>
                </a:solidFill>
                <a:latin typeface="Arial" panose="020B0604020202020204" pitchFamily="34" charset="0"/>
                <a:cs typeface="Arial" panose="020B0604020202020204" pitchFamily="34" charset="0"/>
              </a:rPr>
              <a:t>case distribution at respective comprehensive stroke centre (CSC) and catchment area,</a:t>
            </a:r>
            <a:r>
              <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covering both urban and rural areas</a:t>
            </a:r>
            <a:r>
              <a:rPr lang="en-US" sz="5400" dirty="0"/>
              <a:t>. Published randomized clinical trial outcomes, as well as expected life years for AIS patients, based on age and post-stroke recovery, were used to estimate quality-adjusted life years (QALY) and costs.</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Results:</a:t>
            </a:r>
          </a:p>
          <a:p>
            <a:pPr algn="l"/>
            <a:r>
              <a:rPr lang="en-US" sz="5400" dirty="0"/>
              <a:t>Increasing the national EVT/AIS-rate from 7.3% to 13.2% (the best performing healthcare region) would result in 1,388 additional QALYs and cost savings of EUR 2.2 million annually. If the EVT/AIS-rate would increase to match the 18% achieved in the local catchment area of the highest performing CSC, an additional 2,187 QALYs would be gained, with cost savings of EUR 5.0 million per year.</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Conclusion:</a:t>
            </a:r>
          </a:p>
          <a:p>
            <a:pPr algn="l"/>
            <a:r>
              <a:rPr lang="en-US" sz="5400" dirty="0"/>
              <a:t>Our study shows that by increasing the national EVT rate to match the best-performing hospitals would not only significantly improve health outcomes for AIS patients but also generate substantial cost savings over their lifetime from a societal perspective. The key question is not whether we can afford to expand EVT implementation, but whether we can afford not to. </a:t>
            </a:r>
          </a:p>
          <a:p>
            <a:pPr algn="l"/>
            <a:endParaRPr lang="en-US" sz="5400" b="0" i="0" u="none" strike="noStrike" baseline="0" dirty="0">
              <a:latin typeface="Calibri" panose="020F0502020204030204" pitchFamily="34" charset="0"/>
              <a:cs typeface="Arial" panose="020B0604020202020204" pitchFamily="34" charset="0"/>
            </a:endParaRPr>
          </a:p>
          <a:p>
            <a:pPr algn="l"/>
            <a:r>
              <a:rPr lang="en-US" sz="1800" b="1" i="0" u="none" strike="noStrike" baseline="0" dirty="0">
                <a:latin typeface="Calibri" panose="020F0502020204030204" pitchFamily="34" charset="0"/>
                <a:cs typeface="Arial" panose="020B0604020202020204" pitchFamily="34" charset="0"/>
              </a:rPr>
              <a:t>Disclosures</a:t>
            </a:r>
            <a:r>
              <a:rPr lang="en-US" sz="1800" b="0" i="0" u="none" strike="noStrike" baseline="0" dirty="0">
                <a:latin typeface="Calibri" panose="020F0502020204030204" pitchFamily="34" charset="0"/>
                <a:cs typeface="Arial" panose="020B0604020202020204" pitchFamily="34" charset="0"/>
              </a:rPr>
              <a:t>: Nicklas </a:t>
            </a:r>
            <a:r>
              <a:rPr lang="en-US" sz="1800" b="0" i="0" u="none" strike="noStrike" baseline="0" dirty="0" err="1">
                <a:latin typeface="Calibri" panose="020F0502020204030204" pitchFamily="34" charset="0"/>
                <a:cs typeface="Arial" panose="020B0604020202020204" pitchFamily="34" charset="0"/>
              </a:rPr>
              <a:t>Ennab</a:t>
            </a:r>
            <a:r>
              <a:rPr lang="en-US" sz="1800" b="0" i="0" u="none" strike="noStrike" baseline="0" dirty="0">
                <a:latin typeface="Calibri" panose="020F0502020204030204" pitchFamily="34" charset="0"/>
                <a:cs typeface="Arial" panose="020B0604020202020204" pitchFamily="34" charset="0"/>
              </a:rPr>
              <a:t> Vogel: nothing to disclose; Björn Hansen: nothing to disclose; Johan </a:t>
            </a:r>
            <a:r>
              <a:rPr lang="en-US" sz="1800" b="0" i="0" u="none" strike="noStrike" baseline="0" dirty="0" err="1">
                <a:latin typeface="Calibri" panose="020F0502020204030204" pitchFamily="34" charset="0"/>
                <a:cs typeface="Arial" panose="020B0604020202020204" pitchFamily="34" charset="0"/>
              </a:rPr>
              <a:t>Wassélius</a:t>
            </a:r>
            <a:r>
              <a:rPr lang="en-US" sz="1800" b="0" i="0" u="none" strike="noStrike" baseline="0" dirty="0">
                <a:latin typeface="Calibri" panose="020F0502020204030204" pitchFamily="34" charset="0"/>
                <a:cs typeface="Arial" panose="020B0604020202020204" pitchFamily="34" charset="0"/>
              </a:rPr>
              <a:t>: JW is a founder and shareholder of Uman Sense AB and has received speaker honoraria from Siemens </a:t>
            </a:r>
            <a:r>
              <a:rPr lang="en-US" sz="1800" b="0" i="0" u="none" strike="noStrike" baseline="0" dirty="0" err="1">
                <a:latin typeface="Calibri" panose="020F0502020204030204" pitchFamily="34" charset="0"/>
                <a:cs typeface="Arial" panose="020B0604020202020204" pitchFamily="34" charset="0"/>
              </a:rPr>
              <a:t>Healthineers</a:t>
            </a:r>
            <a:r>
              <a:rPr lang="en-US" sz="1800" b="0" i="0" u="none" strike="noStrike" baseline="0" dirty="0">
                <a:latin typeface="Calibri" panose="020F0502020204030204" pitchFamily="34" charset="0"/>
                <a:cs typeface="Arial" panose="020B0604020202020204" pitchFamily="34" charset="0"/>
              </a:rPr>
              <a:t>, BALT group and Medtronic Inc.</a:t>
            </a:r>
          </a:p>
        </p:txBody>
      </p:sp>
      <p:sp>
        <p:nvSpPr>
          <p:cNvPr id="4" name="Espace réservé du numéro de diapositive 3">
            <a:extLst>
              <a:ext uri="{FF2B5EF4-FFF2-40B4-BE49-F238E27FC236}">
                <a16:creationId xmlns:a16="http://schemas.microsoft.com/office/drawing/2014/main" id="{3E36F30E-B6C5-14D1-B8CB-CBE3DED93D36}"/>
              </a:ext>
            </a:extLst>
          </p:cNvPr>
          <p:cNvSpPr>
            <a:spLocks noGrp="1"/>
          </p:cNvSpPr>
          <p:nvPr>
            <p:ph type="sldNum" sz="quarter" idx="5"/>
          </p:nvPr>
        </p:nvSpPr>
        <p:spPr/>
        <p:txBody>
          <a:bodyPr/>
          <a:lstStyle/>
          <a:p>
            <a:fld id="{E3E50C83-12E4-410A-921F-A793AF7FF0FB}" type="slidenum">
              <a:rPr lang="fr-FR" smtClean="0"/>
              <a:t>24</a:t>
            </a:fld>
            <a:endParaRPr lang="fr-FR"/>
          </a:p>
        </p:txBody>
      </p:sp>
    </p:spTree>
    <p:extLst>
      <p:ext uri="{BB962C8B-B14F-4D97-AF65-F5344CB8AC3E}">
        <p14:creationId xmlns:p14="http://schemas.microsoft.com/office/powerpoint/2010/main" val="3163341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0A276-F93B-F402-2895-F9876DC116D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C85932E-C73D-90EA-A4C2-3EDAB86814B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B6A54CB-ECBF-77C4-7576-8C0568E31993}"/>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b="0" i="0" u="none" strike="noStrike" baseline="0" dirty="0">
                <a:solidFill>
                  <a:srgbClr val="000000"/>
                </a:solidFill>
                <a:latin typeface="Calibri" panose="020F0502020204030204" pitchFamily="34" charset="0"/>
              </a:rPr>
              <a:t>EVT</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Calibri" panose="020F0502020204030204" pitchFamily="34" charset="0"/>
              </a:rPr>
              <a:t>Endovascular thrombectomy</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a:latin typeface="TimesNewRomanPSMT"/>
              </a:rPr>
              <a:t>AIS, </a:t>
            </a:r>
            <a:r>
              <a:rPr lang="en-US" sz="1200" dirty="0"/>
              <a:t>Acute ischemic stroke </a:t>
            </a:r>
            <a:r>
              <a:rPr lang="en-US" dirty="0"/>
              <a:t>; </a:t>
            </a:r>
            <a:r>
              <a:rPr lang="en-US" sz="1200" b="0" i="0" u="none" strike="noStrike" baseline="0" dirty="0">
                <a:latin typeface="Calibri" panose="020F0502020204030204" pitchFamily="34" charset="0"/>
              </a:rPr>
              <a:t>CSCs, </a:t>
            </a:r>
            <a:r>
              <a:rPr lang="en-US" sz="1200" dirty="0"/>
              <a:t>Comprehensive stroke centers; QALY,  Quality-adjusted life years; EUR, Euro</a:t>
            </a:r>
            <a:r>
              <a:rPr lang="en-US" dirty="0"/>
              <a:t>.</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fr-FR" sz="4000" dirty="0"/>
              <a:t>1200</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2800" dirty="0"/>
              <a:t>Abstract Title: </a:t>
            </a:r>
            <a:r>
              <a:rPr lang="en-US" sz="5400" dirty="0"/>
              <a:t>BRAIN IS MONEY! INCREASING THE RATE OF ENDOVASCULAR THROMBECTOMY IS COST SAVING FROM A SOCIETAL PERSPECTIVE</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latin typeface="Calibri-Bold"/>
              </a:rPr>
              <a:t>Abstract Category: </a:t>
            </a:r>
            <a:r>
              <a:rPr lang="fr-FR" sz="2800" dirty="0"/>
              <a:t>01.00 - ACUTE ISCHEMIC STROKE MANAGEMENT - 01.05 – NEUROINTERVENTION</a:t>
            </a:r>
          </a:p>
          <a:p>
            <a:pPr algn="l"/>
            <a:endParaRPr lang="en-US" sz="1800" b="0" i="0" u="none" strike="noStrike" baseline="0" dirty="0">
              <a:latin typeface="Calibri" panose="020F0502020204030204" pitchFamily="34" charset="0"/>
            </a:endParaRPr>
          </a:p>
          <a:p>
            <a:pPr algn="l"/>
            <a:r>
              <a:rPr lang="en-US" sz="2800" b="1" dirty="0"/>
              <a:t>Background and Aims:</a:t>
            </a:r>
          </a:p>
          <a:p>
            <a:pPr algn="l"/>
            <a:r>
              <a:rPr lang="en-US" sz="5400" dirty="0"/>
              <a:t>Endovascular thrombectomy (EVT) is the standard treatment for acute ischemic stroke (AIS) due to large vessel occlusion and the indication for EVT keeps expanding, but its implementation remains low in many regions. This study aims to study the cost-effectiveness of attaining national EVT-rates on par with the best performing healthcare region and hospital in Sweden (population: 10.5 million).</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Methods:</a:t>
            </a:r>
          </a:p>
          <a:p>
            <a:pPr algn="l"/>
            <a:r>
              <a:rPr lang="en-US" sz="5400" dirty="0"/>
              <a:t>This study modelled the cost-effectiveness of increasing national EVT/AIS-rates using data from two national quality registries (2022). The analyses were based on the case distribution from Sweden's two top-performing comprehensive stroke centers (CSCs), covering both urban and rural areas. Published randomized clinical trial outcomes, as well as expected life years for AIS patients, based on age and post-stroke recovery, were used to estimate quality-adjusted life years (QALY) and costs.</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Results:</a:t>
            </a:r>
          </a:p>
          <a:p>
            <a:pPr algn="l"/>
            <a:r>
              <a:rPr lang="en-US" sz="5400" dirty="0"/>
              <a:t>Increasing the national EVT/AIS-rate from 7.3% to 13.2% (the best performing healthcare region) would result in 1,320 additional QALYs and cost savings of EUR 8.4 million annually. If the EVT/AIS-rate would increase to match the 18% achieved in the local catchment area of the highest performing CSC, an additional 2,348 QALYs would be gained, with cost savings of EUR 5.4 million per year.</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Conclusion:</a:t>
            </a:r>
          </a:p>
          <a:p>
            <a:pPr algn="l"/>
            <a:r>
              <a:rPr lang="en-US" sz="5400" dirty="0"/>
              <a:t>Our study shows that by increasing the national EVT rate to match the best-performing hospitals would not only significantly improve health outcomes for AIS patients but also generate substantial cost savings over their lifetime from a societal perspective. The key question is not whether we can afford to expand EVT implementation, but whether we can afford not to. </a:t>
            </a:r>
          </a:p>
          <a:p>
            <a:pPr algn="l"/>
            <a:endParaRPr lang="en-US" sz="5400" b="0" i="0" u="none" strike="noStrike" baseline="0" dirty="0">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latin typeface="Calibri" panose="020F0502020204030204" pitchFamily="34" charset="0"/>
                <a:cs typeface="Arial" panose="020B0604020202020204" pitchFamily="34" charset="0"/>
              </a:rPr>
              <a:t>Disclosures</a:t>
            </a:r>
            <a:r>
              <a:rPr lang="en-US" sz="1800" b="0" i="0" u="none" strike="noStrike" baseline="0" dirty="0">
                <a:latin typeface="Calibri" panose="020F0502020204030204" pitchFamily="34" charset="0"/>
                <a:cs typeface="Arial" panose="020B0604020202020204" pitchFamily="34" charset="0"/>
              </a:rPr>
              <a:t>: Nicklas </a:t>
            </a:r>
            <a:r>
              <a:rPr lang="en-US" sz="1800" b="0" i="0" u="none" strike="noStrike" baseline="0" dirty="0" err="1">
                <a:latin typeface="Calibri" panose="020F0502020204030204" pitchFamily="34" charset="0"/>
                <a:cs typeface="Arial" panose="020B0604020202020204" pitchFamily="34" charset="0"/>
              </a:rPr>
              <a:t>Ennab</a:t>
            </a:r>
            <a:r>
              <a:rPr lang="en-US" sz="1800" b="0" i="0" u="none" strike="noStrike" baseline="0" dirty="0">
                <a:latin typeface="Calibri" panose="020F0502020204030204" pitchFamily="34" charset="0"/>
                <a:cs typeface="Arial" panose="020B0604020202020204" pitchFamily="34" charset="0"/>
              </a:rPr>
              <a:t> Vogel: nothing to disclose; Björn Hansen: nothing to disclose; Johan </a:t>
            </a:r>
            <a:r>
              <a:rPr lang="en-US" sz="1800" b="0" i="0" u="none" strike="noStrike" baseline="0" dirty="0" err="1">
                <a:latin typeface="Calibri" panose="020F0502020204030204" pitchFamily="34" charset="0"/>
                <a:cs typeface="Arial" panose="020B0604020202020204" pitchFamily="34" charset="0"/>
              </a:rPr>
              <a:t>Wassélius</a:t>
            </a:r>
            <a:r>
              <a:rPr lang="en-US" sz="1800" b="0" i="0" u="none" strike="noStrike" baseline="0" dirty="0">
                <a:latin typeface="Calibri" panose="020F0502020204030204" pitchFamily="34" charset="0"/>
                <a:cs typeface="Arial" panose="020B0604020202020204" pitchFamily="34" charset="0"/>
              </a:rPr>
              <a:t>: JW is a founder and shareholder of Uman Sense AB and has received speaker honoraria from Siemens </a:t>
            </a:r>
            <a:r>
              <a:rPr lang="en-US" sz="1800" b="0" i="0" u="none" strike="noStrike" baseline="0" dirty="0" err="1">
                <a:latin typeface="Calibri" panose="020F0502020204030204" pitchFamily="34" charset="0"/>
                <a:cs typeface="Arial" panose="020B0604020202020204" pitchFamily="34" charset="0"/>
              </a:rPr>
              <a:t>Healthineers</a:t>
            </a:r>
            <a:r>
              <a:rPr lang="en-US" sz="1800" b="0" i="0" u="none" strike="noStrike" baseline="0" dirty="0">
                <a:latin typeface="Calibri" panose="020F0502020204030204" pitchFamily="34" charset="0"/>
                <a:cs typeface="Arial" panose="020B0604020202020204" pitchFamily="34" charset="0"/>
              </a:rPr>
              <a:t>, BALT group and Medtronic Inc.</a:t>
            </a:r>
          </a:p>
          <a:p>
            <a:pPr algn="l"/>
            <a:endParaRPr lang="en-US" sz="1800" b="0" i="0" u="none" strike="noStrike" baseline="0" dirty="0">
              <a:latin typeface="Calibri" panose="020F050202020403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2EED92D4-4428-455C-19C7-BDAE13F364A4}"/>
              </a:ext>
            </a:extLst>
          </p:cNvPr>
          <p:cNvSpPr>
            <a:spLocks noGrp="1"/>
          </p:cNvSpPr>
          <p:nvPr>
            <p:ph type="sldNum" sz="quarter" idx="5"/>
          </p:nvPr>
        </p:nvSpPr>
        <p:spPr/>
        <p:txBody>
          <a:bodyPr/>
          <a:lstStyle/>
          <a:p>
            <a:fld id="{E3E50C83-12E4-410A-921F-A793AF7FF0FB}" type="slidenum">
              <a:rPr lang="fr-FR" smtClean="0"/>
              <a:t>25</a:t>
            </a:fld>
            <a:endParaRPr lang="fr-FR"/>
          </a:p>
        </p:txBody>
      </p:sp>
    </p:spTree>
    <p:extLst>
      <p:ext uri="{BB962C8B-B14F-4D97-AF65-F5344CB8AC3E}">
        <p14:creationId xmlns:p14="http://schemas.microsoft.com/office/powerpoint/2010/main" val="4109264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EA250-E116-431C-34CB-2BBC3E25169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EAA95FE-EA4C-AB59-5C6E-F40691E76BD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4728884-315A-2CE7-22BC-DAE216168892}"/>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dirty="0"/>
              <a:t>RICS</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dirty="0"/>
              <a:t>Radiation-induced carotid artery stenosis </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a:latin typeface="TimesNewRomanPSMT"/>
              </a:rPr>
              <a:t>RT, R</a:t>
            </a:r>
            <a:r>
              <a:rPr lang="en-US" sz="1200" dirty="0"/>
              <a:t>adiotherapy</a:t>
            </a:r>
            <a:r>
              <a:rPr lang="en-US" dirty="0"/>
              <a:t>; </a:t>
            </a:r>
            <a:r>
              <a:rPr lang="en-US" sz="1200" b="0" i="0" u="none" strike="noStrike" baseline="0" dirty="0">
                <a:latin typeface="Calibri" panose="020F0502020204030204" pitchFamily="34" charset="0"/>
              </a:rPr>
              <a:t>CEA, </a:t>
            </a:r>
            <a:r>
              <a:rPr lang="fr-FR" dirty="0" err="1"/>
              <a:t>Carotid</a:t>
            </a:r>
            <a:r>
              <a:rPr lang="fr-FR" dirty="0"/>
              <a:t> </a:t>
            </a:r>
            <a:r>
              <a:rPr lang="fr-FR" dirty="0" err="1"/>
              <a:t>endarterectomy</a:t>
            </a:r>
            <a:r>
              <a:rPr lang="en-US" sz="1200" dirty="0"/>
              <a:t>; CAS, </a:t>
            </a:r>
            <a:r>
              <a:rPr lang="fr-FR" sz="1200" dirty="0" err="1"/>
              <a:t>C</a:t>
            </a:r>
            <a:r>
              <a:rPr lang="fr-FR" dirty="0" err="1"/>
              <a:t>arotid</a:t>
            </a:r>
            <a:r>
              <a:rPr lang="fr-FR" dirty="0"/>
              <a:t> </a:t>
            </a:r>
            <a:r>
              <a:rPr lang="fr-FR" dirty="0" err="1"/>
              <a:t>artery</a:t>
            </a:r>
            <a:r>
              <a:rPr lang="fr-FR" dirty="0"/>
              <a:t> </a:t>
            </a:r>
            <a:r>
              <a:rPr lang="fr-FR" dirty="0" err="1"/>
              <a:t>stenting</a:t>
            </a:r>
            <a:r>
              <a:rPr lang="en-US" sz="1200" dirty="0"/>
              <a:t>; </a:t>
            </a:r>
            <a:r>
              <a:rPr lang="fr-FR" dirty="0"/>
              <a:t>ISRS</a:t>
            </a:r>
            <a:r>
              <a:rPr lang="en-US" sz="1200" dirty="0"/>
              <a:t>, I</a:t>
            </a:r>
            <a:r>
              <a:rPr lang="fr-FR" dirty="0" err="1"/>
              <a:t>ncidence</a:t>
            </a:r>
            <a:r>
              <a:rPr lang="fr-FR" dirty="0"/>
              <a:t> of in-stent </a:t>
            </a:r>
            <a:r>
              <a:rPr lang="fr-FR" dirty="0" err="1"/>
              <a:t>restenosis</a:t>
            </a:r>
            <a:r>
              <a:rPr lang="fr-FR" dirty="0"/>
              <a:t> </a:t>
            </a:r>
            <a:r>
              <a:rPr lang="en-US" dirty="0"/>
              <a:t>.</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fr-FR" sz="4000" dirty="0">
                <a:latin typeface="Arial" panose="020B0604020202020204" pitchFamily="34" charset="0"/>
                <a:cs typeface="Arial" panose="020B0604020202020204" pitchFamily="34" charset="0"/>
              </a:rPr>
              <a:t>211</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2800" dirty="0"/>
              <a:t>Abstract Title: </a:t>
            </a:r>
            <a:r>
              <a:rPr lang="en-US" sz="7200" dirty="0"/>
              <a:t>CAROTID ARTERY STENTING IN PATIENTS WITH RADIATION-INDUCED CAROTID ARTERY STENOSIS: SAFETY PROFILE AND LONG-TERM OUTCOME WITH A FOCUS ON THE FREQUENCY OF IN-STENT-STENOSIS</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latin typeface="Calibri-Bold"/>
              </a:rPr>
              <a:t>Abstract Category: </a:t>
            </a:r>
            <a:r>
              <a:rPr lang="fr-FR" sz="2800" dirty="0"/>
              <a:t>01.00 - ACUTE ISCHEMIC STROKE MANAGEMENT - 01.05 – NEUROINTERVENTION</a:t>
            </a:r>
          </a:p>
          <a:p>
            <a:pPr algn="l"/>
            <a:endParaRPr lang="en-US" sz="1800" b="0" i="0" u="none" strike="noStrike" baseline="0" dirty="0">
              <a:latin typeface="Calibri" panose="020F0502020204030204" pitchFamily="34" charset="0"/>
            </a:endParaRPr>
          </a:p>
          <a:p>
            <a:pPr algn="l"/>
            <a:r>
              <a:rPr lang="en-US" sz="2800" b="1" dirty="0"/>
              <a:t>Background and Aims:</a:t>
            </a:r>
          </a:p>
          <a:p>
            <a:pPr algn="l"/>
            <a:r>
              <a:rPr lang="en-US" sz="7200" dirty="0"/>
              <a:t>Radiation-induced carotid artery stenosis (RICS) is a known adverse effect of radiotherapy (RT) and is associated with a risk of ischemic stroke. Carotid endarterectomy (CEA) is considered to carry a higher risk in irradiated vessels, making carotid artery stenting (CAS) an increasingly favorable option. While previous studies have reported on the short-term outcomes after CAS, our study provides new insights by focusing on long-term outcomes of CAS, particularly the incidence of in-stent restenosis (ISRS) in this patient subgroup..</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Methods:</a:t>
            </a:r>
          </a:p>
          <a:p>
            <a:pPr algn="l"/>
            <a:r>
              <a:rPr lang="en-US" sz="7200" dirty="0"/>
              <a:t>This monocentric retrospective analysis included 45 patients with 65 RICS (asymptomatic stenosis, n = 41; symptomatic stenosis, n = 24; male, n = 40; median age, 66 years; mean degree of stenosis, 78.2%) who underwent CAS between 2009 and 2022. Patients’ characteristics, peri- and postprocedural events, and follow-up data were evaluated.</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Results:</a:t>
            </a:r>
          </a:p>
          <a:p>
            <a:pPr algn="l"/>
            <a:r>
              <a:rPr lang="en-US" sz="7200" dirty="0"/>
              <a:t>CAS was successfully performed in all cases. No ischemic strokes occurred. An asymptomatic subarachnoid hemorrhage was detected in one patient and was potentially associated with cerebral </a:t>
            </a:r>
            <a:r>
              <a:rPr lang="en-US" sz="7200" dirty="0" err="1"/>
              <a:t>hyperperfusion</a:t>
            </a:r>
            <a:r>
              <a:rPr lang="en-US" sz="7200" dirty="0"/>
              <a:t> syndrome. ISRS &gt;50% was diagnosed in 12 (18.5%) treated vessels and re-intervention was performed in all cases within a mean time of 17.9 months (7–49 months). In more than 13 years of long-term follow-up, recurrent ischemic strokes occurred in two (4.4%) patients, and six (13.3%) patients died.</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Conclusion:</a:t>
            </a:r>
          </a:p>
          <a:p>
            <a:pPr algn="l"/>
            <a:r>
              <a:rPr lang="en-US" sz="7200" dirty="0"/>
              <a:t>CAS demonstrated a favorable safety and efficacy profile in patients with RICS, offering the added advantage of addressing long-segment or multifocal stenoses. However, the incidence of ISRS appears to be higher in this specific patient subgroup, thus underscoring the importance of rigorous follow-up examinations.</a:t>
            </a:r>
          </a:p>
          <a:p>
            <a:pPr algn="l"/>
            <a:endParaRPr lang="en-US" sz="7200" b="0" i="0" u="none" strike="noStrike" baseline="0" dirty="0">
              <a:latin typeface="Calibri" panose="020F0502020204030204" pitchFamily="34" charset="0"/>
              <a:cs typeface="Arial" panose="020B0604020202020204" pitchFamily="34" charset="0"/>
            </a:endParaRPr>
          </a:p>
          <a:p>
            <a:pPr algn="l"/>
            <a:r>
              <a:rPr lang="en-US" sz="1800" b="1" i="0" u="none" strike="noStrike" baseline="0" dirty="0">
                <a:latin typeface="Calibri" panose="020F0502020204030204" pitchFamily="34" charset="0"/>
                <a:cs typeface="Arial" panose="020B0604020202020204" pitchFamily="34" charset="0"/>
              </a:rPr>
              <a:t>Disclosures</a:t>
            </a:r>
            <a:r>
              <a:rPr lang="en-US" sz="1800" b="0" i="0" u="none" strike="noStrike" baseline="0" dirty="0">
                <a:latin typeface="Calibri" panose="020F0502020204030204" pitchFamily="34" charset="0"/>
                <a:cs typeface="Arial" panose="020B0604020202020204" pitchFamily="34" charset="0"/>
              </a:rPr>
              <a:t>: Kamran Hajiyev: nothing to disclose. Michael Forsting: nothing to disclose. Hansjörg </a:t>
            </a:r>
            <a:r>
              <a:rPr lang="en-US" sz="1800" b="0" i="0" u="none" strike="noStrike" baseline="0" dirty="0" err="1">
                <a:latin typeface="Calibri" panose="020F0502020204030204" pitchFamily="34" charset="0"/>
                <a:cs typeface="Arial" panose="020B0604020202020204" pitchFamily="34" charset="0"/>
              </a:rPr>
              <a:t>Bäzner</a:t>
            </a:r>
            <a:r>
              <a:rPr lang="en-US" sz="1800" b="0" i="0" u="none" strike="noStrike" baseline="0" dirty="0">
                <a:latin typeface="Calibri" panose="020F0502020204030204" pitchFamily="34" charset="0"/>
                <a:cs typeface="Arial" panose="020B0604020202020204" pitchFamily="34" charset="0"/>
              </a:rPr>
              <a:t>: nothing to disclose. Ali Khanafer: nothing to disclose. Philipp von Gottberg: nothing to disclose. Hans Henkes: nothing to disclose.</a:t>
            </a:r>
          </a:p>
        </p:txBody>
      </p:sp>
      <p:sp>
        <p:nvSpPr>
          <p:cNvPr id="4" name="Espace réservé du numéro de diapositive 3">
            <a:extLst>
              <a:ext uri="{FF2B5EF4-FFF2-40B4-BE49-F238E27FC236}">
                <a16:creationId xmlns:a16="http://schemas.microsoft.com/office/drawing/2014/main" id="{4A02428C-F825-5232-2A7A-1077C9AD1BC5}"/>
              </a:ext>
            </a:extLst>
          </p:cNvPr>
          <p:cNvSpPr>
            <a:spLocks noGrp="1"/>
          </p:cNvSpPr>
          <p:nvPr>
            <p:ph type="sldNum" sz="quarter" idx="5"/>
          </p:nvPr>
        </p:nvSpPr>
        <p:spPr/>
        <p:txBody>
          <a:bodyPr/>
          <a:lstStyle/>
          <a:p>
            <a:fld id="{E3E50C83-12E4-410A-921F-A793AF7FF0FB}" type="slidenum">
              <a:rPr lang="fr-FR" smtClean="0"/>
              <a:t>26</a:t>
            </a:fld>
            <a:endParaRPr lang="fr-FR"/>
          </a:p>
        </p:txBody>
      </p:sp>
    </p:spTree>
    <p:extLst>
      <p:ext uri="{BB962C8B-B14F-4D97-AF65-F5344CB8AC3E}">
        <p14:creationId xmlns:p14="http://schemas.microsoft.com/office/powerpoint/2010/main" val="3625752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0168C-2501-9577-121C-90CEDF8E9C1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DFEA7F5-0A9F-D47D-06FE-427CF50756D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12706F2-989D-0FDE-A00F-688CF350C589}"/>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dirty="0"/>
              <a:t>RICS</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dirty="0"/>
              <a:t>Radiation-induced carotid artery stenosis </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a:latin typeface="TimesNewRomanPSMT"/>
              </a:rPr>
              <a:t>RT, R</a:t>
            </a:r>
            <a:r>
              <a:rPr lang="en-US" sz="1200" dirty="0"/>
              <a:t>adiotherapy</a:t>
            </a:r>
            <a:r>
              <a:rPr lang="en-US" dirty="0"/>
              <a:t>; </a:t>
            </a:r>
            <a:r>
              <a:rPr lang="en-US" sz="1200" b="0" i="0" u="none" strike="noStrike" baseline="0" dirty="0">
                <a:latin typeface="Calibri" panose="020F0502020204030204" pitchFamily="34" charset="0"/>
              </a:rPr>
              <a:t>CEA, </a:t>
            </a:r>
            <a:r>
              <a:rPr lang="fr-FR" dirty="0" err="1"/>
              <a:t>Carotid</a:t>
            </a:r>
            <a:r>
              <a:rPr lang="fr-FR" dirty="0"/>
              <a:t> </a:t>
            </a:r>
            <a:r>
              <a:rPr lang="fr-FR" dirty="0" err="1"/>
              <a:t>endarterectomy</a:t>
            </a:r>
            <a:r>
              <a:rPr lang="en-US" sz="1200" dirty="0"/>
              <a:t>; CAS, </a:t>
            </a:r>
            <a:r>
              <a:rPr lang="fr-FR" sz="1200" dirty="0" err="1"/>
              <a:t>C</a:t>
            </a:r>
            <a:r>
              <a:rPr lang="fr-FR" dirty="0" err="1"/>
              <a:t>arotid</a:t>
            </a:r>
            <a:r>
              <a:rPr lang="fr-FR" dirty="0"/>
              <a:t> </a:t>
            </a:r>
            <a:r>
              <a:rPr lang="fr-FR" dirty="0" err="1"/>
              <a:t>artery</a:t>
            </a:r>
            <a:r>
              <a:rPr lang="fr-FR" dirty="0"/>
              <a:t> </a:t>
            </a:r>
            <a:r>
              <a:rPr lang="fr-FR" dirty="0" err="1"/>
              <a:t>stenting</a:t>
            </a:r>
            <a:r>
              <a:rPr lang="en-US" sz="1200" dirty="0"/>
              <a:t>; </a:t>
            </a:r>
            <a:r>
              <a:rPr lang="fr-FR" dirty="0"/>
              <a:t>ISRS</a:t>
            </a:r>
            <a:r>
              <a:rPr lang="en-US" sz="1200" dirty="0"/>
              <a:t>, I</a:t>
            </a:r>
            <a:r>
              <a:rPr lang="fr-FR" dirty="0" err="1"/>
              <a:t>ncidence</a:t>
            </a:r>
            <a:r>
              <a:rPr lang="fr-FR" dirty="0"/>
              <a:t> of in-stent </a:t>
            </a:r>
            <a:r>
              <a:rPr lang="fr-FR" dirty="0" err="1"/>
              <a:t>restenosis</a:t>
            </a:r>
            <a:r>
              <a:rPr lang="fr-FR" dirty="0"/>
              <a:t> </a:t>
            </a:r>
            <a:r>
              <a:rPr lang="en-US" dirty="0"/>
              <a:t>.</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fr-FR" sz="4000" dirty="0">
                <a:latin typeface="Arial" panose="020B0604020202020204" pitchFamily="34" charset="0"/>
                <a:cs typeface="Arial" panose="020B0604020202020204" pitchFamily="34" charset="0"/>
              </a:rPr>
              <a:t>211</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2800" dirty="0"/>
              <a:t>Abstract Title: </a:t>
            </a:r>
            <a:r>
              <a:rPr lang="en-US" sz="7200" dirty="0"/>
              <a:t>CAROTID ARTERY STENTING IN PATIENTS WITH RADIATION-INDUCED CAROTID ARTERY STENOSIS: SAFETY PROFILE AND LONG-TERM OUTCOME WITH A FOCUS ON THE FREQUENCY OF IN-STENT-STENOSIS</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latin typeface="Calibri-Bold"/>
              </a:rPr>
              <a:t>Abstract Category: </a:t>
            </a:r>
            <a:r>
              <a:rPr lang="fr-FR" sz="2800" dirty="0"/>
              <a:t>01.00 - ACUTE ISCHEMIC STROKE MANAGEMENT - 01.05 – NEUROINTERVENTION</a:t>
            </a:r>
          </a:p>
          <a:p>
            <a:pPr algn="l"/>
            <a:endParaRPr lang="en-US" sz="1800" b="0" i="0" u="none" strike="noStrike" baseline="0" dirty="0">
              <a:latin typeface="Calibri" panose="020F0502020204030204" pitchFamily="34" charset="0"/>
            </a:endParaRPr>
          </a:p>
          <a:p>
            <a:pPr algn="l"/>
            <a:r>
              <a:rPr lang="en-US" sz="2800" b="1" dirty="0"/>
              <a:t>Background and Aims:</a:t>
            </a:r>
          </a:p>
          <a:p>
            <a:pPr algn="l"/>
            <a:r>
              <a:rPr lang="en-US" sz="7200" dirty="0"/>
              <a:t>Radiation-induced carotid artery stenosis (RICS) is a known adverse effect of radiotherapy (RT) and is associated with a risk of ischemic stroke. Carotid endarterectomy (CEA) is considered to carry a higher risk in irradiated vessels, making carotid artery stenting (CAS) an increasingly favorable option. While previous studies have reported on the short-term outcomes after CAS, our study provides new insights by focusing on long-term outcomes of CAS, particularly the incidence of in-stent restenosis (ISRS) in this patient subgroup..</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Methods:</a:t>
            </a:r>
          </a:p>
          <a:p>
            <a:pPr algn="l"/>
            <a:r>
              <a:rPr lang="en-US" sz="7200" dirty="0"/>
              <a:t>This monocentric retrospective analysis included 45 patients with 65 RICS (asymptomatic stenosis, n = 41; symptomatic stenosis, n = 24; male, n = 40; median age, 66 years; mean degree of stenosis, 78.2%) who underwent CAS between 2009 and 2022. Patients’ characteristics, peri- and postprocedural events, and follow-up data were evaluated.</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Results:</a:t>
            </a:r>
          </a:p>
          <a:p>
            <a:pPr algn="l"/>
            <a:r>
              <a:rPr lang="en-US" sz="7200" dirty="0"/>
              <a:t>CAS was successfully performed in all cases. No ischemic strokes occurred. An asymptomatic subarachnoid hemorrhage was detected in one patient and was potentially associated with cerebral </a:t>
            </a:r>
            <a:r>
              <a:rPr lang="en-US" sz="7200" dirty="0" err="1"/>
              <a:t>hyperperfusion</a:t>
            </a:r>
            <a:r>
              <a:rPr lang="en-US" sz="7200" dirty="0"/>
              <a:t> syndrome. ISRS &gt;50% was diagnosed in 12 (18.5%) treated vessels and re-intervention was performed in all cases within a mean time of 17.9 months (7–49 months). In more than 13 years of long-term follow-up, recurrent ischemic strokes occurred in two (4.4%) patients, and six (13.3%) patients died.</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Conclusion:</a:t>
            </a:r>
          </a:p>
          <a:p>
            <a:pPr algn="l"/>
            <a:r>
              <a:rPr lang="en-US" sz="7200" dirty="0"/>
              <a:t>CAS demonstrated a favorable safety and efficacy profile in patients with RICS, offering the added advantage of addressing long-segment or multifocal stenoses. However, the incidence of ISRS appears to be higher in this specific patient subgroup, thus underscoring the importance of rigorous follow-up examinations.</a:t>
            </a:r>
          </a:p>
          <a:p>
            <a:pPr algn="l"/>
            <a:endParaRPr lang="en-US" sz="7200" b="0" i="0" u="none" strike="noStrike" baseline="0" dirty="0">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latin typeface="Calibri" panose="020F0502020204030204" pitchFamily="34" charset="0"/>
                <a:cs typeface="Arial" panose="020B0604020202020204" pitchFamily="34" charset="0"/>
              </a:rPr>
              <a:t>Disclosures</a:t>
            </a:r>
            <a:r>
              <a:rPr lang="en-US" sz="1800" b="0" i="0" u="none" strike="noStrike" baseline="0" dirty="0">
                <a:latin typeface="Calibri" panose="020F0502020204030204" pitchFamily="34" charset="0"/>
                <a:cs typeface="Arial" panose="020B0604020202020204" pitchFamily="34" charset="0"/>
              </a:rPr>
              <a:t>: Kamran Hajiyev: nothing to disclose. Michael Forsting: nothing to disclose. Hansjörg </a:t>
            </a:r>
            <a:r>
              <a:rPr lang="en-US" sz="1800" b="0" i="0" u="none" strike="noStrike" baseline="0" dirty="0" err="1">
                <a:latin typeface="Calibri" panose="020F0502020204030204" pitchFamily="34" charset="0"/>
                <a:cs typeface="Arial" panose="020B0604020202020204" pitchFamily="34" charset="0"/>
              </a:rPr>
              <a:t>Bäzner</a:t>
            </a:r>
            <a:r>
              <a:rPr lang="en-US" sz="1800" b="0" i="0" u="none" strike="noStrike" baseline="0" dirty="0">
                <a:latin typeface="Calibri" panose="020F0502020204030204" pitchFamily="34" charset="0"/>
                <a:cs typeface="Arial" panose="020B0604020202020204" pitchFamily="34" charset="0"/>
              </a:rPr>
              <a:t>: nothing to disclose. Ali Khanafer: nothing to disclose. Philipp von Gottberg: nothing to disclose. Hans Henkes: nothing to disclose.</a:t>
            </a:r>
          </a:p>
          <a:p>
            <a:pPr algn="l"/>
            <a:endParaRPr lang="en-US" sz="1800" b="0" i="0" u="none" strike="noStrike" baseline="0" dirty="0">
              <a:latin typeface="Calibri" panose="020F050202020403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2C2FDF96-7856-FC58-0C61-7973ED49E84C}"/>
              </a:ext>
            </a:extLst>
          </p:cNvPr>
          <p:cNvSpPr>
            <a:spLocks noGrp="1"/>
          </p:cNvSpPr>
          <p:nvPr>
            <p:ph type="sldNum" sz="quarter" idx="5"/>
          </p:nvPr>
        </p:nvSpPr>
        <p:spPr/>
        <p:txBody>
          <a:bodyPr/>
          <a:lstStyle/>
          <a:p>
            <a:fld id="{E3E50C83-12E4-410A-921F-A793AF7FF0FB}" type="slidenum">
              <a:rPr lang="fr-FR" smtClean="0"/>
              <a:t>27</a:t>
            </a:fld>
            <a:endParaRPr lang="fr-FR"/>
          </a:p>
        </p:txBody>
      </p:sp>
    </p:spTree>
    <p:extLst>
      <p:ext uri="{BB962C8B-B14F-4D97-AF65-F5344CB8AC3E}">
        <p14:creationId xmlns:p14="http://schemas.microsoft.com/office/powerpoint/2010/main" val="2663976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4A50E-BBC1-80A9-735A-E84486FE00F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7B8C1A1-D374-BAD4-DEBD-18792381640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40E9F83-4D4D-095A-3034-9D96EC3EC4FD}"/>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dirty="0"/>
              <a:t>EVT, </a:t>
            </a:r>
            <a:r>
              <a:rPr lang="en-US" sz="1200" b="0" i="0" u="none" strike="noStrike" baseline="0" dirty="0">
                <a:solidFill>
                  <a:srgbClr val="000000"/>
                </a:solidFill>
                <a:latin typeface="Calibri" panose="020F0502020204030204" pitchFamily="34" charset="0"/>
              </a:rPr>
              <a:t>Endovascular thrombectomy</a:t>
            </a:r>
            <a:r>
              <a:rPr lang="fr-CH" sz="1200" b="0" i="0" dirty="0">
                <a:solidFill>
                  <a:srgbClr val="4D5156"/>
                </a:solidFill>
                <a:effectLst/>
                <a:latin typeface="Arial" panose="020B0604020202020204" pitchFamily="34" charset="0"/>
                <a:cs typeface="Arial" panose="020B0604020202020204" pitchFamily="34" charset="0"/>
              </a:rPr>
              <a:t>; </a:t>
            </a:r>
            <a:r>
              <a:rPr lang="en-US" sz="1200" dirty="0" err="1"/>
              <a:t>MeVOs</a:t>
            </a:r>
            <a:r>
              <a:rPr lang="en-US" sz="1200" b="0" i="0" u="none" strike="noStrike" baseline="0" dirty="0">
                <a:latin typeface="TimesNewRomanPSMT"/>
              </a:rPr>
              <a:t>, </a:t>
            </a:r>
            <a:r>
              <a:rPr lang="fr-FR" dirty="0"/>
              <a:t>Medium </a:t>
            </a:r>
            <a:r>
              <a:rPr lang="fr-FR" dirty="0" err="1"/>
              <a:t>vessel</a:t>
            </a:r>
            <a:r>
              <a:rPr lang="fr-FR" dirty="0"/>
              <a:t> occlusions</a:t>
            </a:r>
            <a:r>
              <a:rPr lang="en-US" dirty="0"/>
              <a:t>; </a:t>
            </a:r>
            <a:r>
              <a:rPr lang="en-US" sz="1200" dirty="0"/>
              <a:t>CCI</a:t>
            </a:r>
            <a:r>
              <a:rPr lang="en-US" sz="1200" b="0" i="0" u="none" strike="noStrike" baseline="0" dirty="0">
                <a:latin typeface="Calibri" panose="020F0502020204030204" pitchFamily="34" charset="0"/>
              </a:rPr>
              <a:t>, </a:t>
            </a:r>
            <a:r>
              <a:rPr lang="fr-FR" dirty="0" err="1"/>
              <a:t>Charlson</a:t>
            </a:r>
            <a:r>
              <a:rPr lang="fr-FR" dirty="0"/>
              <a:t> </a:t>
            </a:r>
            <a:r>
              <a:rPr lang="fr-FR" dirty="0" err="1"/>
              <a:t>Comorbidity</a:t>
            </a:r>
            <a:r>
              <a:rPr lang="fr-FR" dirty="0"/>
              <a:t> Index</a:t>
            </a:r>
            <a:r>
              <a:rPr lang="en-US" sz="1200" dirty="0"/>
              <a:t>; </a:t>
            </a:r>
            <a:r>
              <a:rPr lang="en-US" sz="1200" dirty="0" err="1"/>
              <a:t>mRS</a:t>
            </a:r>
            <a:r>
              <a:rPr lang="en-US" sz="1200" dirty="0"/>
              <a:t>, </a:t>
            </a:r>
            <a:r>
              <a:rPr lang="fr-FR" dirty="0" err="1"/>
              <a:t>Modified</a:t>
            </a:r>
            <a:r>
              <a:rPr lang="fr-FR" dirty="0"/>
              <a:t> Rankin </a:t>
            </a:r>
            <a:r>
              <a:rPr lang="fr-FR" dirty="0" err="1"/>
              <a:t>Scale</a:t>
            </a:r>
            <a:r>
              <a:rPr lang="fr-FR" dirty="0"/>
              <a:t>; </a:t>
            </a:r>
            <a:r>
              <a:rPr lang="fr-FR" dirty="0" err="1"/>
              <a:t>mTICI</a:t>
            </a:r>
            <a:r>
              <a:rPr lang="fr-FR" dirty="0"/>
              <a:t>, </a:t>
            </a:r>
            <a:r>
              <a:rPr lang="en-US" dirty="0"/>
              <a:t>Modified thrombolysis in cerebral infarction</a:t>
            </a:r>
            <a:r>
              <a:rPr lang="en-US" sz="1200" dirty="0"/>
              <a:t>.</a:t>
            </a: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fr-FR" sz="4000" dirty="0">
                <a:latin typeface="Arial" panose="020B0604020202020204" pitchFamily="34" charset="0"/>
                <a:cs typeface="Arial" panose="020B0604020202020204" pitchFamily="34" charset="0"/>
              </a:rPr>
              <a:t>231</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2800" dirty="0"/>
              <a:t>Abstract Title: </a:t>
            </a:r>
            <a:r>
              <a:rPr lang="en-US" sz="7200" dirty="0"/>
              <a:t>COMORBIDITY BURDEN AND OUTCOMES AFTER ENDOVASCULAR THROMBECTOMY FOR MEDIUM VESSEL OCCLUSIONS</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latin typeface="Calibri-Bold"/>
              </a:rPr>
              <a:t>Abstract Category: </a:t>
            </a:r>
            <a:r>
              <a:rPr lang="fr-FR" sz="2800" dirty="0"/>
              <a:t>01.00 - ACUTE ISCHEMIC STROKE MANAGEMENT - 01.05 – NEUROINTERVENTION</a:t>
            </a:r>
          </a:p>
          <a:p>
            <a:pPr algn="l"/>
            <a:endParaRPr lang="en-US" sz="1800" b="0" i="0" u="none" strike="noStrike" baseline="0" dirty="0">
              <a:latin typeface="Calibri" panose="020F0502020204030204" pitchFamily="34" charset="0"/>
            </a:endParaRPr>
          </a:p>
          <a:p>
            <a:pPr algn="l"/>
            <a:r>
              <a:rPr lang="en-US" sz="2800" b="1" dirty="0"/>
              <a:t>Background and Aims:</a:t>
            </a:r>
          </a:p>
          <a:p>
            <a:pPr algn="l"/>
            <a:r>
              <a:rPr lang="en-US" sz="9600" dirty="0"/>
              <a:t>Patients with severe comorbidities are underrepresented in the ongoing randomized endovascular thrombectomy (EVT) trials for medium vessel occlusions (</a:t>
            </a:r>
            <a:r>
              <a:rPr lang="en-US" sz="9600" dirty="0" err="1"/>
              <a:t>MeVOs</a:t>
            </a:r>
            <a:r>
              <a:rPr lang="en-US" sz="9600" dirty="0"/>
              <a:t>). Observational data is necessitated to evaluate the benefits of EVT in this population.</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Methods:</a:t>
            </a:r>
          </a:p>
          <a:p>
            <a:pPr algn="l"/>
            <a:r>
              <a:rPr lang="en-US" sz="9600" dirty="0"/>
              <a:t>We conducted an observational study of all pre-stroke independent patients treated with EVT for middle cerebral artery </a:t>
            </a:r>
            <a:r>
              <a:rPr lang="en-US" sz="9600" dirty="0" err="1"/>
              <a:t>MeVOs</a:t>
            </a:r>
            <a:r>
              <a:rPr lang="en-US" sz="9600" dirty="0"/>
              <a:t> in Sweden 2015–2021. Comorbidity burden was categorized using the Charlson Comorbidity Index (CCI) as: no (CCI 0); moderate (CCI 1–2); and severe (CCI ≥3). The primary outcome was a favorable functional outcome (modified Rankin Scale [</a:t>
            </a:r>
            <a:r>
              <a:rPr lang="en-US" sz="9600" dirty="0" err="1"/>
              <a:t>mRS</a:t>
            </a:r>
            <a:r>
              <a:rPr lang="en-US" sz="9600" dirty="0"/>
              <a:t>] 0–2) at 90 days. Exploratory analyses assessed changes in NIHSS and functional outcomes for successfully (</a:t>
            </a:r>
            <a:r>
              <a:rPr lang="en-US" sz="9600" dirty="0" err="1"/>
              <a:t>mTICI</a:t>
            </a:r>
            <a:r>
              <a:rPr lang="en-US" sz="9600" dirty="0"/>
              <a:t> 2b–3) and unsuccessfully recanalized patients, stratified by comorbidity groups.</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Results:</a:t>
            </a:r>
          </a:p>
          <a:p>
            <a:pPr algn="l"/>
            <a:r>
              <a:rPr lang="en-US" sz="9600" dirty="0"/>
              <a:t>Among 983 patients, 35% had CCI 1–2 and 27% had CCI ≥3. Favorable and excellent outcomes were highest in CCI 0 (61%, 25%), and lowest in CCI ≥3 (29%, 13%). Symptomatic intracranial hemorrhage rates did not differ between the CCI groups (Fig 1A). Recanalization had a beneficial effect on postoperative NIHSS across all comorbidity groups and there was no neurological deterioration (median NIHSS 1-3) in patients with unsuccessful recanalization (Fig 1B). Successful recanalization significantly increased favorable outcomes within all CCI groups (Fig 2).</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Conclusion:</a:t>
            </a:r>
          </a:p>
          <a:p>
            <a:pPr algn="l"/>
            <a:r>
              <a:rPr lang="en-US" sz="9600" dirty="0"/>
              <a:t>Severe comorbidity burden is common in </a:t>
            </a:r>
            <a:r>
              <a:rPr lang="en-US" sz="9600" dirty="0" err="1"/>
              <a:t>MeVO</a:t>
            </a:r>
            <a:r>
              <a:rPr lang="en-US" sz="9600" dirty="0"/>
              <a:t> patients and linked to poorer prognosis when compared to patients without comorbidities. However, the results emphasize the importance of successful recanalization, and implies a significant treatment effect, across the whole range of comorbidity burden.</a:t>
            </a:r>
          </a:p>
          <a:p>
            <a:pPr algn="l"/>
            <a:endParaRPr lang="en-US" sz="9600" b="0" i="0" u="none" strike="noStrike" baseline="0" dirty="0">
              <a:latin typeface="Calibri" panose="020F0502020204030204" pitchFamily="34" charset="0"/>
              <a:cs typeface="Arial" panose="020B0604020202020204" pitchFamily="34" charset="0"/>
            </a:endParaRPr>
          </a:p>
          <a:p>
            <a:pPr algn="l"/>
            <a:r>
              <a:rPr lang="en-US" sz="1800" b="1" i="0" u="none" strike="noStrike" baseline="0" dirty="0">
                <a:latin typeface="Calibri" panose="020F0502020204030204" pitchFamily="34" charset="0"/>
                <a:cs typeface="Arial" panose="020B0604020202020204" pitchFamily="34" charset="0"/>
              </a:rPr>
              <a:t>Disclosures</a:t>
            </a:r>
            <a:r>
              <a:rPr lang="en-US" sz="1800" b="0" i="0" u="none" strike="noStrike" baseline="0" dirty="0">
                <a:latin typeface="Calibri" panose="020F0502020204030204" pitchFamily="34" charset="0"/>
                <a:cs typeface="Arial" panose="020B0604020202020204" pitchFamily="34" charset="0"/>
              </a:rPr>
              <a:t>: EH is founded by grants from </a:t>
            </a:r>
            <a:r>
              <a:rPr lang="en-US" sz="1800" b="0" i="0" u="none" strike="noStrike" baseline="0" dirty="0" err="1">
                <a:latin typeface="Calibri" panose="020F0502020204030204" pitchFamily="34" charset="0"/>
                <a:cs typeface="Arial" panose="020B0604020202020204" pitchFamily="34" charset="0"/>
              </a:rPr>
              <a:t>Teggerstiftelsen</a:t>
            </a:r>
            <a:r>
              <a:rPr lang="en-US" sz="1800" b="0" i="0" u="none" strike="noStrike" baseline="0" dirty="0">
                <a:latin typeface="Calibri" panose="020F0502020204030204" pitchFamily="34" charset="0"/>
                <a:cs typeface="Arial" panose="020B0604020202020204" pitchFamily="34" charset="0"/>
              </a:rPr>
              <a:t>. JW is a founder and shareholder of Uman Sense AB and has received speaker honoraria from Siemens </a:t>
            </a:r>
            <a:r>
              <a:rPr lang="en-US" sz="1800" b="0" i="0" u="none" strike="noStrike" baseline="0" dirty="0" err="1">
                <a:latin typeface="Calibri" panose="020F0502020204030204" pitchFamily="34" charset="0"/>
                <a:cs typeface="Arial" panose="020B0604020202020204" pitchFamily="34" charset="0"/>
              </a:rPr>
              <a:t>Healthineers</a:t>
            </a:r>
            <a:r>
              <a:rPr lang="en-US" sz="1800" b="0" i="0" u="none" strike="noStrike" baseline="0" dirty="0">
                <a:latin typeface="Calibri" panose="020F0502020204030204" pitchFamily="34" charset="0"/>
                <a:cs typeface="Arial" panose="020B0604020202020204" pitchFamily="34" charset="0"/>
              </a:rPr>
              <a:t>, BALT group and Medtronic Inc. TU received honoraria from ASTRA ZENECA for an expert group assignment, and speaker honoraria from Siemens </a:t>
            </a:r>
            <a:r>
              <a:rPr lang="en-US" sz="1800" b="0" i="0" u="none" strike="noStrike" baseline="0" dirty="0" err="1">
                <a:latin typeface="Calibri" panose="020F0502020204030204" pitchFamily="34" charset="0"/>
                <a:cs typeface="Arial" panose="020B0604020202020204" pitchFamily="34" charset="0"/>
              </a:rPr>
              <a:t>Healthineers</a:t>
            </a:r>
            <a:r>
              <a:rPr lang="en-US" sz="1800" b="0" i="0" u="none" strike="noStrike" baseline="0" dirty="0">
                <a:latin typeface="Calibri" panose="020F0502020204030204" pitchFamily="34" charset="0"/>
                <a:cs typeface="Arial" panose="020B0604020202020204" pitchFamily="34" charset="0"/>
              </a:rPr>
              <a:t>. MP and BMH: nothing to disclose.</a:t>
            </a:r>
          </a:p>
        </p:txBody>
      </p:sp>
      <p:sp>
        <p:nvSpPr>
          <p:cNvPr id="4" name="Espace réservé du numéro de diapositive 3">
            <a:extLst>
              <a:ext uri="{FF2B5EF4-FFF2-40B4-BE49-F238E27FC236}">
                <a16:creationId xmlns:a16="http://schemas.microsoft.com/office/drawing/2014/main" id="{A9695C3A-C5DA-4BBB-6798-BBEBE423351D}"/>
              </a:ext>
            </a:extLst>
          </p:cNvPr>
          <p:cNvSpPr>
            <a:spLocks noGrp="1"/>
          </p:cNvSpPr>
          <p:nvPr>
            <p:ph type="sldNum" sz="quarter" idx="5"/>
          </p:nvPr>
        </p:nvSpPr>
        <p:spPr/>
        <p:txBody>
          <a:bodyPr/>
          <a:lstStyle/>
          <a:p>
            <a:fld id="{E3E50C83-12E4-410A-921F-A793AF7FF0FB}" type="slidenum">
              <a:rPr lang="fr-FR" smtClean="0"/>
              <a:t>28</a:t>
            </a:fld>
            <a:endParaRPr lang="fr-FR"/>
          </a:p>
        </p:txBody>
      </p:sp>
    </p:spTree>
    <p:extLst>
      <p:ext uri="{BB962C8B-B14F-4D97-AF65-F5344CB8AC3E}">
        <p14:creationId xmlns:p14="http://schemas.microsoft.com/office/powerpoint/2010/main" val="1430162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405E4-7AF7-BD4A-33B8-72150E6DE42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BF076DD-0297-B8DD-EF15-30CBCB3BB56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C2233C7-727E-0426-6509-4ACB999B5266}"/>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dirty="0"/>
              <a:t>EVT, </a:t>
            </a:r>
            <a:r>
              <a:rPr lang="en-US" sz="1200" b="0" i="0" u="none" strike="noStrike" baseline="0" dirty="0">
                <a:solidFill>
                  <a:srgbClr val="000000"/>
                </a:solidFill>
                <a:latin typeface="Calibri" panose="020F0502020204030204" pitchFamily="34" charset="0"/>
              </a:rPr>
              <a:t>Endovascular thrombectomy</a:t>
            </a:r>
            <a:r>
              <a:rPr lang="fr-CH" sz="1200" b="0" i="0" dirty="0">
                <a:solidFill>
                  <a:srgbClr val="4D5156"/>
                </a:solidFill>
                <a:effectLst/>
                <a:latin typeface="Arial" panose="020B0604020202020204" pitchFamily="34" charset="0"/>
                <a:cs typeface="Arial" panose="020B0604020202020204" pitchFamily="34" charset="0"/>
              </a:rPr>
              <a:t>; </a:t>
            </a:r>
            <a:r>
              <a:rPr lang="en-US" sz="1200" dirty="0" err="1"/>
              <a:t>MeVOs</a:t>
            </a:r>
            <a:r>
              <a:rPr lang="en-US" sz="1200" b="0" i="0" u="none" strike="noStrike" baseline="0" dirty="0">
                <a:latin typeface="TimesNewRomanPSMT"/>
              </a:rPr>
              <a:t>, </a:t>
            </a:r>
            <a:r>
              <a:rPr lang="fr-FR" dirty="0"/>
              <a:t>Medium </a:t>
            </a:r>
            <a:r>
              <a:rPr lang="fr-FR" dirty="0" err="1"/>
              <a:t>vessel</a:t>
            </a:r>
            <a:r>
              <a:rPr lang="fr-FR" dirty="0"/>
              <a:t> occlusions</a:t>
            </a:r>
            <a:r>
              <a:rPr lang="en-US" dirty="0"/>
              <a:t>; </a:t>
            </a:r>
            <a:r>
              <a:rPr lang="en-US" sz="1200" dirty="0"/>
              <a:t>CCI</a:t>
            </a:r>
            <a:r>
              <a:rPr lang="en-US" sz="1200" b="0" i="0" u="none" strike="noStrike" baseline="0" dirty="0">
                <a:latin typeface="Calibri" panose="020F0502020204030204" pitchFamily="34" charset="0"/>
              </a:rPr>
              <a:t>, </a:t>
            </a:r>
            <a:r>
              <a:rPr lang="fr-FR" dirty="0" err="1"/>
              <a:t>Charlson</a:t>
            </a:r>
            <a:r>
              <a:rPr lang="fr-FR" dirty="0"/>
              <a:t> </a:t>
            </a:r>
            <a:r>
              <a:rPr lang="fr-FR" dirty="0" err="1"/>
              <a:t>Comorbidity</a:t>
            </a:r>
            <a:r>
              <a:rPr lang="fr-FR" dirty="0"/>
              <a:t> Index</a:t>
            </a:r>
            <a:r>
              <a:rPr lang="en-US" sz="1200" dirty="0"/>
              <a:t>; </a:t>
            </a:r>
            <a:r>
              <a:rPr lang="en-US" sz="1200" dirty="0" err="1"/>
              <a:t>mRS</a:t>
            </a:r>
            <a:r>
              <a:rPr lang="en-US" sz="1200" dirty="0"/>
              <a:t>, </a:t>
            </a:r>
            <a:r>
              <a:rPr lang="fr-FR" dirty="0" err="1"/>
              <a:t>Modified</a:t>
            </a:r>
            <a:r>
              <a:rPr lang="fr-FR" dirty="0"/>
              <a:t> Rankin </a:t>
            </a:r>
            <a:r>
              <a:rPr lang="fr-FR" dirty="0" err="1"/>
              <a:t>Scale</a:t>
            </a:r>
            <a:r>
              <a:rPr lang="fr-FR" dirty="0"/>
              <a:t>; </a:t>
            </a:r>
            <a:r>
              <a:rPr lang="fr-FR" dirty="0" err="1"/>
              <a:t>mTICI</a:t>
            </a:r>
            <a:r>
              <a:rPr lang="fr-FR" dirty="0"/>
              <a:t>, </a:t>
            </a:r>
            <a:r>
              <a:rPr lang="en-US" dirty="0"/>
              <a:t>Modified thrombolysis in cerebral infarction</a:t>
            </a:r>
            <a:r>
              <a:rPr lang="en-US" sz="1200" dirty="0"/>
              <a:t>.</a:t>
            </a: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fr-FR" sz="4000" dirty="0">
                <a:latin typeface="Arial" panose="020B0604020202020204" pitchFamily="34" charset="0"/>
                <a:cs typeface="Arial" panose="020B0604020202020204" pitchFamily="34" charset="0"/>
              </a:rPr>
              <a:t>231</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2800" dirty="0"/>
              <a:t>Abstract Title: </a:t>
            </a:r>
            <a:r>
              <a:rPr lang="en-US" sz="7200" dirty="0"/>
              <a:t>COMORBIDITY BURDEN AND OUTCOMES AFTER ENDOVASCULAR THROMBECTOMY FOR MEDIUM VESSEL OCCLUSIONS</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latin typeface="Calibri-Bold"/>
              </a:rPr>
              <a:t>Abstract Category: </a:t>
            </a:r>
            <a:r>
              <a:rPr lang="fr-FR" sz="2800" dirty="0"/>
              <a:t>01.00 - ACUTE ISCHEMIC STROKE MANAGEMENT - 01.05 – NEUROINTERVENTION</a:t>
            </a:r>
          </a:p>
          <a:p>
            <a:pPr algn="l"/>
            <a:endParaRPr lang="en-US" sz="1800" b="0" i="0" u="none" strike="noStrike" baseline="0" dirty="0">
              <a:latin typeface="Calibri" panose="020F0502020204030204" pitchFamily="34" charset="0"/>
            </a:endParaRPr>
          </a:p>
          <a:p>
            <a:pPr algn="l"/>
            <a:r>
              <a:rPr lang="en-US" sz="2800" b="1" dirty="0"/>
              <a:t>Background and Aims:</a:t>
            </a:r>
          </a:p>
          <a:p>
            <a:pPr algn="l"/>
            <a:r>
              <a:rPr lang="en-US" sz="9600" dirty="0"/>
              <a:t>Patients with severe comorbidities are underrepresented in the ongoing randomized endovascular thrombectomy (EVT) trials for medium vessel occlusions (</a:t>
            </a:r>
            <a:r>
              <a:rPr lang="en-US" sz="9600" dirty="0" err="1"/>
              <a:t>MeVOs</a:t>
            </a:r>
            <a:r>
              <a:rPr lang="en-US" sz="9600" dirty="0"/>
              <a:t>). Observational data is necessitated to evaluate the benefits of EVT in this population.</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Methods:</a:t>
            </a:r>
          </a:p>
          <a:p>
            <a:pPr algn="l"/>
            <a:r>
              <a:rPr lang="en-US" sz="9600" dirty="0"/>
              <a:t>We conducted an observational study of all pre-stroke independent patients treated with EVT for middle cerebral artery </a:t>
            </a:r>
            <a:r>
              <a:rPr lang="en-US" sz="9600" dirty="0" err="1"/>
              <a:t>MeVOs</a:t>
            </a:r>
            <a:r>
              <a:rPr lang="en-US" sz="9600" dirty="0"/>
              <a:t> in Sweden 2015–2021. Comorbidity burden was categorized using the Charlson Comorbidity Index (CCI) as: no (CCI 0); moderate (CCI 1–2); and severe (CCI ≥3). The primary outcome was a favorable functional outcome (modified Rankin Scale [</a:t>
            </a:r>
            <a:r>
              <a:rPr lang="en-US" sz="9600" dirty="0" err="1"/>
              <a:t>mRS</a:t>
            </a:r>
            <a:r>
              <a:rPr lang="en-US" sz="9600" dirty="0"/>
              <a:t>] 0–2) at 90 days. Exploratory analyses assessed changes in NIHSS and functional outcomes for successfully (</a:t>
            </a:r>
            <a:r>
              <a:rPr lang="en-US" sz="9600" dirty="0" err="1"/>
              <a:t>mTICI</a:t>
            </a:r>
            <a:r>
              <a:rPr lang="en-US" sz="9600" dirty="0"/>
              <a:t> 2b–3) and unsuccessfully recanalized patients, stratified by comorbidity groups.</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Results:</a:t>
            </a:r>
          </a:p>
          <a:p>
            <a:pPr algn="l"/>
            <a:r>
              <a:rPr lang="en-US" sz="9600" dirty="0"/>
              <a:t>Among 983 patients, 35% had CCI 1–2 and 27% had CCI ≥3. Favorable and excellent outcomes were highest in CCI 0 (61%, 25%), and lowest in CCI ≥3 (29%, 13%). Symptomatic intracranial hemorrhage rates did not differ between the CCI groups (Fig 1A). Recanalization had a beneficial effect on postoperative NIHSS across all comorbidity groups and there was no neurological deterioration (median NIHSS 1-3) in patients with unsuccessful recanalization (Fig 1B). Successful recanalization significantly increased favorable outcomes within all CCI groups (Fig 2).</a:t>
            </a:r>
          </a:p>
          <a:p>
            <a:pPr algn="l"/>
            <a:endParaRPr lang="en-US" sz="1800" b="0" i="0" u="none" strike="noStrike" baseline="0" dirty="0">
              <a:solidFill>
                <a:srgbClr val="000000"/>
              </a:solidFill>
              <a:latin typeface="Calibri" panose="020F0502020204030204" pitchFamily="34" charset="0"/>
            </a:endParaRPr>
          </a:p>
          <a:p>
            <a:pPr algn="l"/>
            <a:r>
              <a:rPr lang="en-US" sz="1800" b="1" i="0" u="none" strike="noStrike" baseline="0" dirty="0">
                <a:solidFill>
                  <a:srgbClr val="000000"/>
                </a:solidFill>
                <a:latin typeface="Arial-BoldMT"/>
              </a:rPr>
              <a:t>Conclusion:</a:t>
            </a:r>
          </a:p>
          <a:p>
            <a:pPr algn="l"/>
            <a:r>
              <a:rPr lang="en-US" sz="9600" dirty="0"/>
              <a:t>Severe comorbidity burden is common in </a:t>
            </a:r>
            <a:r>
              <a:rPr lang="en-US" sz="9600" dirty="0" err="1"/>
              <a:t>MeVO</a:t>
            </a:r>
            <a:r>
              <a:rPr lang="en-US" sz="9600" dirty="0"/>
              <a:t> patients and linked to poorer prognosis when compared to patients without comorbidities. However, the results emphasize the importance of successful recanalization, and implies a significant treatment effect, across the whole range of comorbidity burden.</a:t>
            </a:r>
          </a:p>
          <a:p>
            <a:pPr algn="l"/>
            <a:endParaRPr lang="en-US" sz="9600" b="0" i="0" u="none" strike="noStrike" baseline="0" dirty="0">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latin typeface="Calibri" panose="020F0502020204030204" pitchFamily="34" charset="0"/>
                <a:cs typeface="Arial" panose="020B0604020202020204" pitchFamily="34" charset="0"/>
              </a:rPr>
              <a:t>Disclosures</a:t>
            </a:r>
            <a:r>
              <a:rPr lang="en-US" sz="1800" b="0" i="0" u="none" strike="noStrike" baseline="0" dirty="0">
                <a:latin typeface="Calibri" panose="020F0502020204030204" pitchFamily="34" charset="0"/>
                <a:cs typeface="Arial" panose="020B0604020202020204" pitchFamily="34" charset="0"/>
              </a:rPr>
              <a:t>: EH is founded by grants from </a:t>
            </a:r>
            <a:r>
              <a:rPr lang="en-US" sz="1800" b="0" i="0" u="none" strike="noStrike" baseline="0" dirty="0" err="1">
                <a:latin typeface="Calibri" panose="020F0502020204030204" pitchFamily="34" charset="0"/>
                <a:cs typeface="Arial" panose="020B0604020202020204" pitchFamily="34" charset="0"/>
              </a:rPr>
              <a:t>Teggerstiftelsen</a:t>
            </a:r>
            <a:r>
              <a:rPr lang="en-US" sz="1800" b="0" i="0" u="none" strike="noStrike" baseline="0" dirty="0">
                <a:latin typeface="Calibri" panose="020F0502020204030204" pitchFamily="34" charset="0"/>
                <a:cs typeface="Arial" panose="020B0604020202020204" pitchFamily="34" charset="0"/>
              </a:rPr>
              <a:t>. JW is a founder and shareholder of Uman Sense AB and has received speaker honoraria from Siemens </a:t>
            </a:r>
            <a:r>
              <a:rPr lang="en-US" sz="1800" b="0" i="0" u="none" strike="noStrike" baseline="0" dirty="0" err="1">
                <a:latin typeface="Calibri" panose="020F0502020204030204" pitchFamily="34" charset="0"/>
                <a:cs typeface="Arial" panose="020B0604020202020204" pitchFamily="34" charset="0"/>
              </a:rPr>
              <a:t>Healthineers</a:t>
            </a:r>
            <a:r>
              <a:rPr lang="en-US" sz="1800" b="0" i="0" u="none" strike="noStrike" baseline="0" dirty="0">
                <a:latin typeface="Calibri" panose="020F0502020204030204" pitchFamily="34" charset="0"/>
                <a:cs typeface="Arial" panose="020B0604020202020204" pitchFamily="34" charset="0"/>
              </a:rPr>
              <a:t>, BALT group and Medtronic Inc. TU received honoraria from ASTRA ZENECA for an expert group assignment, and speaker honoraria from Siemens </a:t>
            </a:r>
            <a:r>
              <a:rPr lang="en-US" sz="1800" b="0" i="0" u="none" strike="noStrike" baseline="0" dirty="0" err="1">
                <a:latin typeface="Calibri" panose="020F0502020204030204" pitchFamily="34" charset="0"/>
                <a:cs typeface="Arial" panose="020B0604020202020204" pitchFamily="34" charset="0"/>
              </a:rPr>
              <a:t>Healthineers</a:t>
            </a:r>
            <a:r>
              <a:rPr lang="en-US" sz="1800" b="0" i="0" u="none" strike="noStrike" baseline="0" dirty="0">
                <a:latin typeface="Calibri" panose="020F0502020204030204" pitchFamily="34" charset="0"/>
                <a:cs typeface="Arial" panose="020B0604020202020204" pitchFamily="34" charset="0"/>
              </a:rPr>
              <a:t>. </a:t>
            </a:r>
            <a:r>
              <a:rPr lang="en-US" sz="1800" b="0" i="0" u="none" strike="noStrike" baseline="0">
                <a:latin typeface="Calibri" panose="020F0502020204030204" pitchFamily="34" charset="0"/>
                <a:cs typeface="Arial" panose="020B0604020202020204" pitchFamily="34" charset="0"/>
              </a:rPr>
              <a:t>MP and BMH: nothing to disclose.</a:t>
            </a:r>
          </a:p>
          <a:p>
            <a:pPr algn="l"/>
            <a:endParaRPr lang="en-US" sz="1800" b="0" i="0" u="none" strike="noStrike" baseline="0" dirty="0">
              <a:latin typeface="Calibri" panose="020F050202020403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4C48942E-B4C0-7570-8D24-06215C029E43}"/>
              </a:ext>
            </a:extLst>
          </p:cNvPr>
          <p:cNvSpPr>
            <a:spLocks noGrp="1"/>
          </p:cNvSpPr>
          <p:nvPr>
            <p:ph type="sldNum" sz="quarter" idx="5"/>
          </p:nvPr>
        </p:nvSpPr>
        <p:spPr/>
        <p:txBody>
          <a:bodyPr/>
          <a:lstStyle/>
          <a:p>
            <a:fld id="{E3E50C83-12E4-410A-921F-A793AF7FF0FB}" type="slidenum">
              <a:rPr lang="fr-FR" smtClean="0"/>
              <a:t>29</a:t>
            </a:fld>
            <a:endParaRPr lang="fr-FR"/>
          </a:p>
        </p:txBody>
      </p:sp>
    </p:spTree>
    <p:extLst>
      <p:ext uri="{BB962C8B-B14F-4D97-AF65-F5344CB8AC3E}">
        <p14:creationId xmlns:p14="http://schemas.microsoft.com/office/powerpoint/2010/main" val="113818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07055-2814-2032-3B4B-2109CBF9C92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92006B-F97E-6FF0-BD7C-4FCC5358793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5012CBD-6A9D-5195-508C-F3F7A7FDFF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Authorship</a:t>
            </a:r>
            <a:r>
              <a:rPr lang="en-US" sz="1200" dirty="0">
                <a:latin typeface="Arial" panose="020B0604020202020204" pitchFamily="34" charset="0"/>
                <a:cs typeface="Arial" panose="020B0604020202020204" pitchFamily="34" charset="0"/>
              </a:rPr>
              <a:t>: Yan Ma#, </a:t>
            </a:r>
            <a:r>
              <a:rPr lang="en-US" sz="1200" dirty="0" err="1">
                <a:latin typeface="Arial" panose="020B0604020202020204" pitchFamily="34" charset="0"/>
                <a:cs typeface="Arial" panose="020B0604020202020204" pitchFamily="34" charset="0"/>
              </a:rPr>
              <a:t>Jichang</a:t>
            </a:r>
            <a:r>
              <a:rPr lang="en-US" sz="1200" dirty="0">
                <a:latin typeface="Arial" panose="020B0604020202020204" pitchFamily="34" charset="0"/>
                <a:cs typeface="Arial" panose="020B0604020202020204" pitchFamily="34" charset="0"/>
              </a:rPr>
              <a:t> Luo#, </a:t>
            </a:r>
            <a:r>
              <a:rPr lang="en-US" sz="1200" dirty="0" err="1">
                <a:latin typeface="Arial" panose="020B0604020202020204" pitchFamily="34" charset="0"/>
                <a:cs typeface="Arial" panose="020B0604020202020204" pitchFamily="34" charset="0"/>
              </a:rPr>
              <a:t>Jieqing</a:t>
            </a:r>
            <a:r>
              <a:rPr lang="en-US" sz="1200" dirty="0">
                <a:latin typeface="Arial" panose="020B0604020202020204" pitchFamily="34" charset="0"/>
                <a:cs typeface="Arial" panose="020B0604020202020204" pitchFamily="34" charset="0"/>
              </a:rPr>
              <a:t> Wan#, </a:t>
            </a:r>
            <a:r>
              <a:rPr lang="en-US" sz="1200" dirty="0" err="1">
                <a:latin typeface="Arial" panose="020B0604020202020204" pitchFamily="34" charset="0"/>
                <a:cs typeface="Arial" panose="020B0604020202020204" pitchFamily="34" charset="0"/>
              </a:rPr>
              <a:t>Shouchun</a:t>
            </a:r>
            <a:r>
              <a:rPr lang="en-US" sz="1200" dirty="0">
                <a:latin typeface="Arial" panose="020B0604020202020204" pitchFamily="34" charset="0"/>
                <a:cs typeface="Arial" panose="020B0604020202020204" pitchFamily="34" charset="0"/>
              </a:rPr>
              <a:t> Wang, Yong Zhang, Changming Wen, Jianfeng Chu, </a:t>
            </a:r>
            <a:r>
              <a:rPr lang="en-US" sz="1200" dirty="0" err="1">
                <a:latin typeface="Arial" panose="020B0604020202020204" pitchFamily="34" charset="0"/>
                <a:cs typeface="Arial" panose="020B0604020202020204" pitchFamily="34" charset="0"/>
              </a:rPr>
              <a:t>Huaizhang</a:t>
            </a:r>
            <a:r>
              <a:rPr lang="en-US" sz="1200" dirty="0">
                <a:latin typeface="Arial" panose="020B0604020202020204" pitchFamily="34" charset="0"/>
                <a:cs typeface="Arial" panose="020B0604020202020204" pitchFamily="34" charset="0"/>
              </a:rPr>
              <a:t> Shi, Jin Zhang, Gao Chen, Liqun Jiao*, for the SPINAS Trial Investigators. (# These authors contributed equally; *Correspondence to: liqunjiao@sina.cn)</a:t>
            </a:r>
          </a:p>
          <a:p>
            <a:pPr algn="l"/>
            <a:endParaRPr lang="en-GB" sz="1200" b="1" i="0" u="none" strike="noStrike" baseline="0" dirty="0">
              <a:solidFill>
                <a:srgbClr val="000000"/>
              </a:solidFill>
              <a:latin typeface="Arial" panose="020B0604020202020204" pitchFamily="34" charset="0"/>
              <a:cs typeface="Arial" panose="020B0604020202020204" pitchFamily="34" charset="0"/>
            </a:endParaRPr>
          </a:p>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b="0" i="0" u="none" strike="noStrike" baseline="0" dirty="0">
                <a:solidFill>
                  <a:srgbClr val="0E0E0E"/>
                </a:solidFill>
                <a:latin typeface="TimesNewRomanPSMT"/>
              </a:rPr>
              <a:t>ICAS</a:t>
            </a:r>
            <a:r>
              <a:rPr lang="en-GB" sz="1200" b="0" i="0" u="none" strike="noStrike" baseline="0" dirty="0">
                <a:latin typeface="Arial" panose="020B0604020202020204" pitchFamily="34" charset="0"/>
                <a:cs typeface="Arial" panose="020B0604020202020204" pitchFamily="34" charset="0"/>
              </a:rPr>
              <a:t>, </a:t>
            </a:r>
            <a:r>
              <a:rPr lang="en-US" sz="1200" b="0" i="0" u="none" strike="noStrike" baseline="0" dirty="0">
                <a:solidFill>
                  <a:srgbClr val="0E0E0E"/>
                </a:solidFill>
                <a:latin typeface="TimesNewRomanPSMT"/>
                <a:cs typeface="Arial" panose="020B0604020202020204" pitchFamily="34" charset="0"/>
              </a:rPr>
              <a:t>I</a:t>
            </a:r>
            <a:r>
              <a:rPr lang="en-US" sz="1200" b="0" i="0" u="none" strike="noStrike" baseline="0" dirty="0">
                <a:solidFill>
                  <a:srgbClr val="0E0E0E"/>
                </a:solidFill>
                <a:latin typeface="TimesNewRomanPSMT"/>
              </a:rPr>
              <a:t>ntracranial arterial stenosis</a:t>
            </a:r>
            <a:r>
              <a:rPr lang="fr-CH" sz="1200" i="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200" b="0" i="0" u="none" strike="noStrike" baseline="0" dirty="0">
                <a:solidFill>
                  <a:srgbClr val="0E0E0E"/>
                </a:solidFill>
                <a:latin typeface="TimesNewRomanPSMT"/>
              </a:rPr>
              <a:t>DCB</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E0E0E"/>
                </a:solidFill>
                <a:latin typeface="TimesNewRomanPSMT"/>
              </a:rPr>
              <a:t>Drug-coated balloon</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a:solidFill>
                  <a:srgbClr val="0E0E0E"/>
                </a:solidFill>
                <a:latin typeface="TimesNewRomanPSMT"/>
              </a:rPr>
              <a:t>TIA</a:t>
            </a:r>
            <a:r>
              <a:rPr lang="en-GB"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E0E0E"/>
                </a:solidFill>
                <a:latin typeface="TimesNewRomanPSMT"/>
                <a:cs typeface="Arial" panose="020B0604020202020204" pitchFamily="34" charset="0"/>
              </a:rPr>
              <a:t>T</a:t>
            </a:r>
            <a:r>
              <a:rPr lang="en-US" sz="1200" b="0" i="0" u="none" strike="noStrike" baseline="0" dirty="0">
                <a:solidFill>
                  <a:srgbClr val="0E0E0E"/>
                </a:solidFill>
                <a:latin typeface="TimesNewRomanPSMT"/>
              </a:rPr>
              <a:t>ransient ischemic attack </a:t>
            </a:r>
            <a:r>
              <a:rPr lang="en-GB" sz="1200" i="0" dirty="0">
                <a:latin typeface="Arial" panose="020B0604020202020204" pitchFamily="34" charset="0"/>
                <a:cs typeface="Arial" panose="020B0604020202020204" pitchFamily="34" charset="0"/>
              </a:rPr>
              <a:t>; </a:t>
            </a:r>
            <a:r>
              <a:rPr lang="en-US" sz="1200" b="0" i="0" u="none" strike="noStrike" baseline="0" dirty="0">
                <a:latin typeface="TimesNewRomanPSMT"/>
              </a:rPr>
              <a:t>PB</a:t>
            </a:r>
            <a:r>
              <a:rPr lang="en-GB" sz="1200" i="0" dirty="0">
                <a:latin typeface="Arial" panose="020B0604020202020204" pitchFamily="34" charset="0"/>
                <a:cs typeface="Arial" panose="020B0604020202020204" pitchFamily="34" charset="0"/>
              </a:rPr>
              <a:t>, </a:t>
            </a:r>
            <a:r>
              <a:rPr lang="en-US" dirty="0"/>
              <a:t>Plain Balloon.</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ESOC25-137</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1800" b="1" i="0" u="none" strike="noStrike" baseline="0" dirty="0">
                <a:solidFill>
                  <a:srgbClr val="000000"/>
                </a:solidFill>
                <a:latin typeface="Arial" panose="020B0604020202020204" pitchFamily="34" charset="0"/>
                <a:cs typeface="Arial" panose="020B0604020202020204" pitchFamily="34" charset="0"/>
              </a:rPr>
              <a:t>Abstract Title: </a:t>
            </a:r>
            <a:r>
              <a:rPr lang="en-US" sz="1800" b="1" i="0" u="none" strike="noStrike" baseline="0" dirty="0">
                <a:latin typeface="Calibri-Bold"/>
              </a:rPr>
              <a:t>SAFETY AND EFFICACY OF DRUG-COATED BALLOON IN PATIENTS WITH SYMPTOMATIC INTRACRANIAL ATHEROSCLEROTIC STENOSIS AND RESTENOSIS: THE SPINAS CLINICAL TRIAL</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solidFill>
                  <a:srgbClr val="000000"/>
                </a:solidFill>
                <a:latin typeface="Arial" panose="020B0604020202020204" pitchFamily="34" charset="0"/>
                <a:cs typeface="Arial" panose="020B0604020202020204" pitchFamily="34" charset="0"/>
              </a:rPr>
              <a:t>Abstract Category: </a:t>
            </a:r>
            <a:r>
              <a:rPr lang="en-US" sz="1800" b="0" i="0" u="none" strike="noStrike" baseline="0" dirty="0">
                <a:latin typeface="Calibri" panose="020F0502020204030204" pitchFamily="34" charset="0"/>
              </a:rPr>
              <a:t>01.00 - ACUTE ISCHEMIC STROKE MANAGEMENT - 01.05 – NEUROINTERVENTION</a:t>
            </a:r>
          </a:p>
          <a:p>
            <a:pPr algn="l"/>
            <a:endParaRPr lang="en-US" sz="1800" b="0" i="0" u="none" strike="noStrike" baseline="0" dirty="0">
              <a:latin typeface="Calibri" panose="020F0502020204030204" pitchFamily="34" charset="0"/>
              <a:cs typeface="Arial" panose="020B0604020202020204" pitchFamily="34" charset="0"/>
            </a:endParaRPr>
          </a:p>
          <a:p>
            <a:pPr algn="l"/>
            <a:r>
              <a:rPr lang="en-US" sz="1800" b="1" i="0" u="none" strike="noStrike" baseline="0" dirty="0">
                <a:solidFill>
                  <a:srgbClr val="000000"/>
                </a:solidFill>
                <a:latin typeface="Arial-BoldMT"/>
              </a:rPr>
              <a:t>Background:</a:t>
            </a:r>
          </a:p>
          <a:p>
            <a:pPr algn="l"/>
            <a:r>
              <a:rPr lang="en-US" sz="1800" b="0" i="0" u="none" strike="noStrike" baseline="0" dirty="0">
                <a:solidFill>
                  <a:srgbClr val="0E0E0E"/>
                </a:solidFill>
                <a:latin typeface="TimesNewRomanPSMT"/>
              </a:rPr>
              <a:t>Stenting for intracranial arterial stenosis (ICAS) has not demonstrated superiority over medical therapy, while primary balloon angioplasty achieves better outcomes but is limited by high restenosis rates. Drug-coated balloon (DCB) combine the simplicity of angioplasty with </a:t>
            </a:r>
            <a:r>
              <a:rPr lang="en-US" sz="1800" b="0" i="0" u="none" strike="noStrike" baseline="0" dirty="0" err="1">
                <a:solidFill>
                  <a:srgbClr val="0E0E0E"/>
                </a:solidFill>
                <a:latin typeface="TimesNewRomanPSMT"/>
              </a:rPr>
              <a:t>drugmediated</a:t>
            </a:r>
            <a:r>
              <a:rPr lang="en-US" sz="1800" b="0" i="0" u="none" strike="noStrike" baseline="0" dirty="0">
                <a:solidFill>
                  <a:srgbClr val="0E0E0E"/>
                </a:solidFill>
                <a:latin typeface="TimesNewRomanPSMT"/>
              </a:rPr>
              <a:t> inhibition of intimal hyperplasia, showing potential advantages. However, robust clinical evidence supporting their safety and efficacy in treating ICAS remains insufficient.</a:t>
            </a:r>
          </a:p>
          <a:p>
            <a:pPr algn="l"/>
            <a:endParaRPr lang="en-US" sz="1800" b="1" i="0" u="none" strike="noStrike" baseline="0" dirty="0">
              <a:solidFill>
                <a:srgbClr val="000000"/>
              </a:solidFill>
              <a:latin typeface="Arial-BoldMT"/>
            </a:endParaRPr>
          </a:p>
          <a:p>
            <a:pPr algn="l"/>
            <a:r>
              <a:rPr lang="en-US" sz="1800" b="1" i="0" u="none" strike="noStrike" baseline="0" dirty="0">
                <a:solidFill>
                  <a:srgbClr val="000000"/>
                </a:solidFill>
                <a:latin typeface="Arial-BoldMT"/>
              </a:rPr>
              <a:t>Case Report / Trial:</a:t>
            </a:r>
          </a:p>
          <a:p>
            <a:pPr algn="l"/>
            <a:r>
              <a:rPr lang="en-US" sz="1800" b="0" i="0" u="none" strike="noStrike" baseline="0" dirty="0">
                <a:solidFill>
                  <a:srgbClr val="0E0E0E"/>
                </a:solidFill>
                <a:latin typeface="TimesNewRomanPSMT"/>
              </a:rPr>
              <a:t>The SPINAS trial (NCT 06047964) evaluated the effect of DCB in symptomatic ICAS and restenosis following conventional endovascular therapy. Part I was a prospective, multicenter, randomized controlled trial comparing DCB to conventional balloon for ICAS. Part II was a prospective, single-arm trial assessing DCB in cases of restenosis. The primary outcome is the incidence of restenosis at 6 months. Secondary outcomes include the incidence of transient ischemic attack (TIA), stroke or death at 12 months.</a:t>
            </a:r>
            <a:endParaRPr lang="en-US" dirty="0">
              <a:latin typeface="Arial" panose="020B0604020202020204" pitchFamily="34" charset="0"/>
              <a:cs typeface="Arial" panose="020B0604020202020204" pitchFamily="34" charset="0"/>
            </a:endParaRPr>
          </a:p>
          <a:p>
            <a:endParaRPr lang="en-US" dirty="0"/>
          </a:p>
          <a:p>
            <a:pPr algn="l"/>
            <a:r>
              <a:rPr lang="en-US" sz="1800" b="1" i="0" u="none" strike="noStrike" baseline="0" dirty="0">
                <a:solidFill>
                  <a:srgbClr val="000000"/>
                </a:solidFill>
                <a:latin typeface="Arial-BoldMT"/>
              </a:rPr>
              <a:t>High impact reason:</a:t>
            </a:r>
          </a:p>
          <a:p>
            <a:pPr algn="l"/>
            <a:r>
              <a:rPr lang="en-US" sz="1800" b="0" i="0" u="none" strike="noStrike" baseline="0" dirty="0">
                <a:solidFill>
                  <a:srgbClr val="0E0E0E"/>
                </a:solidFill>
                <a:latin typeface="TimesNewRomanPSMT"/>
              </a:rPr>
              <a:t>Although primary angioplasty outperforms medical therapy in ICAS, restenosis remains a challenge.</a:t>
            </a:r>
          </a:p>
          <a:p>
            <a:pPr algn="l"/>
            <a:endParaRPr lang="en-US" dirty="0"/>
          </a:p>
          <a:p>
            <a:pPr algn="l"/>
            <a:r>
              <a:rPr lang="en-US" sz="1800" b="1" i="0" u="none" strike="noStrike" baseline="0" dirty="0">
                <a:latin typeface="Arial-BoldMT"/>
              </a:rPr>
              <a:t>Results:</a:t>
            </a:r>
          </a:p>
          <a:p>
            <a:pPr algn="l"/>
            <a:r>
              <a:rPr lang="en-US" sz="1800" b="0" i="0" u="none" strike="noStrike" baseline="0" dirty="0">
                <a:latin typeface="TimesNewRomanPSMT"/>
              </a:rPr>
              <a:t>This trial involved nine high-volume centers in China from March 23, 2023, and January 23, 2025. A total of 252 symptomatic ICAS patients were randomized 1:1 into DCB and PB groups in Part I. The 6- month restenosis rate was significantly lower in the DCB group (15[13.8%] vs. 38[32.8%]; P = 0.0008). No significant difference was observed in target vessel-related TIA and stroke rates within 12 months (4[3.2%] vs. 3[2.4%]; P = 1.00). Part II included 29 patients with restenosis and recurrent ischemic symptoms post-intervention. The 6-month restenosis improvement rate reached 76% after DCB treatment.</a:t>
            </a:r>
          </a:p>
          <a:p>
            <a:pPr algn="l"/>
            <a:endParaRPr lang="en-US" sz="1800" b="0" i="0" u="none" strike="noStrike" baseline="0" dirty="0">
              <a:latin typeface="TimesNewRomanPSM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Disclosures</a:t>
            </a:r>
            <a:r>
              <a:rPr lang="en-US" dirty="0">
                <a:latin typeface="Arial" panose="020B0604020202020204" pitchFamily="34" charset="0"/>
                <a:cs typeface="Arial" panose="020B0604020202020204" pitchFamily="34" charset="0"/>
              </a:rPr>
              <a:t>: This study is </a:t>
            </a:r>
            <a:r>
              <a:rPr lang="en-US" dirty="0" err="1">
                <a:latin typeface="Arial" panose="020B0604020202020204" pitchFamily="34" charset="0"/>
                <a:cs typeface="Arial" panose="020B0604020202020204" pitchFamily="34" charset="0"/>
              </a:rPr>
              <a:t>sponsord</a:t>
            </a:r>
            <a:r>
              <a:rPr lang="en-US" dirty="0">
                <a:latin typeface="Arial" panose="020B0604020202020204" pitchFamily="34" charset="0"/>
                <a:cs typeface="Arial" panose="020B0604020202020204" pitchFamily="34" charset="0"/>
              </a:rPr>
              <a:t> by B. Braun Medical (Suzhou) Company Ltd. All authors declare no competing interests.</a:t>
            </a:r>
            <a:endParaRPr lang="fr-FR" dirty="0">
              <a:latin typeface="Arial" panose="020B0604020202020204" pitchFamily="34" charset="0"/>
              <a:cs typeface="Arial" panose="020B0604020202020204" pitchFamily="34" charset="0"/>
            </a:endParaRPr>
          </a:p>
          <a:p>
            <a:pPr algn="l"/>
            <a:endParaRPr lang="fr-FR"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543916DD-A89F-CD4B-A7EE-1D9D06C81697}"/>
              </a:ext>
            </a:extLst>
          </p:cNvPr>
          <p:cNvSpPr>
            <a:spLocks noGrp="1"/>
          </p:cNvSpPr>
          <p:nvPr>
            <p:ph type="sldNum" sz="quarter" idx="5"/>
          </p:nvPr>
        </p:nvSpPr>
        <p:spPr/>
        <p:txBody>
          <a:bodyPr/>
          <a:lstStyle/>
          <a:p>
            <a:fld id="{E3E50C83-12E4-410A-921F-A793AF7FF0FB}" type="slidenum">
              <a:rPr lang="fr-FR" smtClean="0"/>
              <a:t>7</a:t>
            </a:fld>
            <a:endParaRPr lang="fr-FR"/>
          </a:p>
        </p:txBody>
      </p:sp>
    </p:spTree>
    <p:extLst>
      <p:ext uri="{BB962C8B-B14F-4D97-AF65-F5344CB8AC3E}">
        <p14:creationId xmlns:p14="http://schemas.microsoft.com/office/powerpoint/2010/main" val="3737178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6C901-7807-3D6E-E0FC-BAF10D30EE9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F095AD3-32D3-6B1F-0ADF-F4E914BF4C7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D61AD6F-6B7E-185F-7513-A35D23FC3694}"/>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b="0" i="0" u="none" strike="noStrike" baseline="0" dirty="0">
                <a:latin typeface="ArialMT"/>
              </a:rPr>
              <a:t>VAOS</a:t>
            </a:r>
            <a:r>
              <a:rPr lang="en-GB" sz="1200" b="0" i="0" u="none" strike="noStrike" baseline="0" dirty="0">
                <a:latin typeface="Arial" panose="020B0604020202020204" pitchFamily="34" charset="0"/>
                <a:cs typeface="Arial" panose="020B0604020202020204" pitchFamily="34" charset="0"/>
              </a:rPr>
              <a:t>, </a:t>
            </a:r>
            <a:r>
              <a:rPr lang="en-US" sz="1200" b="0" i="0" u="none" strike="noStrike" baseline="0" dirty="0">
                <a:latin typeface="ArialMT"/>
              </a:rPr>
              <a:t>Vertebral artery ostial stenosis </a:t>
            </a:r>
            <a:r>
              <a:rPr lang="fr-CH" sz="1200" i="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200" b="0" i="0" u="none" strike="noStrike" baseline="0" dirty="0">
                <a:latin typeface="ArialMT"/>
              </a:rPr>
              <a:t>DSA</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latin typeface="ArialMT"/>
              </a:rPr>
              <a:t>Digital subtraction angiography </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a:solidFill>
                  <a:srgbClr val="0E0E0E"/>
                </a:solidFill>
                <a:latin typeface="TimesNewRomanPSMT"/>
              </a:rPr>
              <a:t>FU</a:t>
            </a:r>
            <a:r>
              <a:rPr lang="en-GB"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ArialMT"/>
                <a:cs typeface="Arial" panose="020B0604020202020204" pitchFamily="34" charset="0"/>
              </a:rPr>
              <a:t>F</a:t>
            </a:r>
            <a:r>
              <a:rPr lang="en-US" sz="1200" b="0" i="0" u="none" strike="noStrike" baseline="0" dirty="0">
                <a:latin typeface="ArialMT"/>
              </a:rPr>
              <a:t>ollow-up</a:t>
            </a:r>
            <a:r>
              <a:rPr lang="en-GB" sz="1200" i="0" dirty="0">
                <a:latin typeface="Arial" panose="020B0604020202020204" pitchFamily="34" charset="0"/>
                <a:cs typeface="Arial" panose="020B0604020202020204" pitchFamily="34" charset="0"/>
              </a:rPr>
              <a:t>; </a:t>
            </a:r>
            <a:r>
              <a:rPr lang="en-US" sz="1800" b="0" i="0" u="none" strike="noStrike" baseline="0" dirty="0">
                <a:latin typeface="ArialMT"/>
              </a:rPr>
              <a:t>ISRS</a:t>
            </a:r>
            <a:r>
              <a:rPr lang="en-GB" sz="1200" i="0" dirty="0">
                <a:latin typeface="Arial" panose="020B0604020202020204" pitchFamily="34" charset="0"/>
                <a:cs typeface="Arial" panose="020B0604020202020204" pitchFamily="34" charset="0"/>
              </a:rPr>
              <a:t>, </a:t>
            </a:r>
            <a:r>
              <a:rPr lang="en-US" sz="1800" b="0" i="0" u="none" strike="noStrike" baseline="0" dirty="0" err="1">
                <a:latin typeface="ArialMT"/>
              </a:rPr>
              <a:t>Instent</a:t>
            </a:r>
            <a:r>
              <a:rPr lang="en-US" sz="1800" b="0" i="0" u="none" strike="noStrike" baseline="0" dirty="0">
                <a:latin typeface="ArialMT"/>
              </a:rPr>
              <a:t> restenosis</a:t>
            </a:r>
            <a:r>
              <a:rPr lang="en-US" dirty="0"/>
              <a:t>.</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en-CH" sz="1800" b="0" i="0" u="none" strike="noStrike" baseline="0" dirty="0">
                <a:latin typeface="Calibri" panose="020F0502020204030204" pitchFamily="34" charset="0"/>
              </a:rPr>
              <a:t>213</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1800" b="1" i="0" u="none" strike="noStrike" baseline="0" dirty="0">
                <a:solidFill>
                  <a:srgbClr val="000000"/>
                </a:solidFill>
                <a:latin typeface="Arial" panose="020B0604020202020204" pitchFamily="34" charset="0"/>
                <a:cs typeface="Arial" panose="020B0604020202020204" pitchFamily="34" charset="0"/>
              </a:rPr>
              <a:t>Abstract Title: </a:t>
            </a:r>
            <a:r>
              <a:rPr lang="en-US" sz="1800" b="1" i="0" u="none" strike="noStrike" baseline="0" dirty="0">
                <a:latin typeface="Calibri-Bold"/>
              </a:rPr>
              <a:t>STENT ANGIOPLASTY IN PATIENTS WITH VERTEBRAL ARTERY OSTIAL STENOSIS: 1 YEAR CLINICAL AND ANGIOGRAPHIC OUTCOMES IN 525 PATIENTS</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latin typeface="Calibri-Bold"/>
              </a:rPr>
              <a:t>Abstract Category: </a:t>
            </a:r>
            <a:r>
              <a:rPr lang="en-US" sz="1800" b="0" i="0" u="none" strike="noStrike" baseline="0" dirty="0">
                <a:latin typeface="Calibri" panose="020F0502020204030204" pitchFamily="34" charset="0"/>
              </a:rPr>
              <a:t>01.00 - ACUTE ISCHEMIC STROKE MANAGEMENT - 01.05 – NEUROINTERVENTION</a:t>
            </a:r>
          </a:p>
          <a:p>
            <a:pPr algn="l"/>
            <a:endParaRPr lang="en-US" sz="1800" b="0" i="0" u="none" strike="noStrike" baseline="0" dirty="0">
              <a:latin typeface="Calibri" panose="020F0502020204030204" pitchFamily="34" charset="0"/>
              <a:cs typeface="Arial" panose="020B0604020202020204" pitchFamily="34" charset="0"/>
            </a:endParaRPr>
          </a:p>
          <a:p>
            <a:pPr algn="l"/>
            <a:r>
              <a:rPr lang="en-US" sz="1800" b="1" i="0" u="none" strike="noStrike" baseline="0" dirty="0">
                <a:latin typeface="Arial-BoldMT"/>
              </a:rPr>
              <a:t>Background and Aims: </a:t>
            </a:r>
          </a:p>
          <a:p>
            <a:pPr algn="l"/>
            <a:r>
              <a:rPr lang="en-US" sz="1800" b="0" i="0" u="none" strike="noStrike" baseline="0" dirty="0">
                <a:latin typeface="Arial-BoldMT"/>
              </a:rPr>
              <a:t>T</a:t>
            </a:r>
            <a:r>
              <a:rPr lang="en-US" sz="1800" b="0" i="0" u="none" strike="noStrike" baseline="0" dirty="0">
                <a:latin typeface="ArialMT"/>
              </a:rPr>
              <a:t>he existing evidence on the best approach to treating patients with severe atherosclerotic vertebral artery ostial stenosis (VAOS) is insufficient. Even with optimal medical treatment und effective risk factor modifications, a significant number of patients still experience symptoms or recurrent strokes. Endovascular treatment may be a potential solution, especially when medicinal therapy alone has reached its limits. This study aims to assess the safety and effectiveness of endovascular revascularization in carefully chosen symptomatic and asymptomatic individuals with VAOS.</a:t>
            </a:r>
          </a:p>
          <a:p>
            <a:pPr algn="l"/>
            <a:endParaRPr lang="en-US" sz="1800" b="1" i="0" u="none" strike="noStrike" baseline="0" dirty="0">
              <a:solidFill>
                <a:srgbClr val="000000"/>
              </a:solidFill>
              <a:latin typeface="Arial-BoldMT"/>
            </a:endParaRPr>
          </a:p>
          <a:p>
            <a:pPr algn="l"/>
            <a:r>
              <a:rPr lang="en-US" sz="1800" b="1" i="0" u="none" strike="noStrike" baseline="0" dirty="0">
                <a:latin typeface="Arial-BoldMT"/>
              </a:rPr>
              <a:t>Methods:</a:t>
            </a:r>
          </a:p>
          <a:p>
            <a:pPr algn="l"/>
            <a:r>
              <a:rPr lang="en-US" sz="1800" b="0" i="0" u="none" strike="noStrike" baseline="0" dirty="0">
                <a:latin typeface="ArialMT"/>
              </a:rPr>
              <a:t>Monocentric retrospective analysis of 525 patients (asymptomatic n=260, symptomatic n=265; 72.2% male; median age: 70 years; stenosis &gt;75% n=371) who underwent stenting for the atherosclerotic VAOS between 2008 and 2022. Vertebrobasilar tandem lesions and dissections are excluded. Patients underwent digital subtraction angiography (DSA) after 3, 6, 12 months following stenting. Patients’ characteristics, peri- and postprocedural events, and follow-up (FU) data were evaluated. The primary endpoint was any vertebrobasilar stroke within 1-year follow-up.</a:t>
            </a:r>
          </a:p>
          <a:p>
            <a:pPr algn="l"/>
            <a:endParaRPr lang="en-US" dirty="0"/>
          </a:p>
          <a:p>
            <a:pPr algn="l"/>
            <a:r>
              <a:rPr lang="en-US" sz="1800" b="1" i="0" u="none" strike="noStrike" baseline="0" dirty="0">
                <a:latin typeface="Arial-BoldMT"/>
              </a:rPr>
              <a:t>Results:</a:t>
            </a:r>
          </a:p>
          <a:p>
            <a:pPr algn="l"/>
            <a:r>
              <a:rPr lang="en-US" sz="1800" b="0" i="0" u="none" strike="noStrike" baseline="0" dirty="0">
                <a:latin typeface="TimesNewRomanPSMT"/>
              </a:rPr>
              <a:t>This trial involved nine high-volume centers in China from March 23, 2023, and January 23, 2025. A total of 252 symptomatic ICAS patients were randomized 1:1 into DCB and PB groups in Part I. The 6- month restenosis rate was significantly lower in the DCB group (15[13.8%] vs. 38[32.8%]; P = 0.0008). No significant difference was observed in target vessel-related TIA and stroke rates within 12 months (4[3.2%] vs. 3[2.4%]; P = 1.00). Part II included 29 patients with restenosis and recurrent ischemic symptoms post-intervention. The 6-month restenosis improvement rate reached 76% after DCB treatment.</a:t>
            </a:r>
          </a:p>
          <a:p>
            <a:pPr algn="l"/>
            <a:endParaRPr lang="en-US" sz="1800" b="0" i="0" u="none" strike="noStrike" baseline="0" dirty="0">
              <a:latin typeface="TimesNewRomanPSMT"/>
              <a:cs typeface="Arial" panose="020B0604020202020204" pitchFamily="34" charset="0"/>
            </a:endParaRPr>
          </a:p>
          <a:p>
            <a:pPr algn="l"/>
            <a:r>
              <a:rPr lang="en-US" sz="1800" b="1" i="0" u="none" strike="noStrike" baseline="0" dirty="0">
                <a:solidFill>
                  <a:srgbClr val="1F3763"/>
                </a:solidFill>
                <a:latin typeface="Arial-BoldMT"/>
              </a:rPr>
              <a:t>Results: </a:t>
            </a:r>
            <a:r>
              <a:rPr lang="en-US" sz="1800" b="0" i="0" u="none" strike="noStrike" baseline="0" dirty="0">
                <a:solidFill>
                  <a:srgbClr val="000000"/>
                </a:solidFill>
                <a:latin typeface="ArialMT"/>
              </a:rPr>
              <a:t>Stenting was successfully performed in all cases. The overall stroke rate in 1-year FU was 0.6% (disabling n=2; non-disabling n=1). No treatment-associated death occurred. </a:t>
            </a:r>
            <a:r>
              <a:rPr lang="en-US" sz="1800" b="0" i="0" u="none" strike="noStrike" baseline="0" dirty="0" err="1">
                <a:solidFill>
                  <a:srgbClr val="000000"/>
                </a:solidFill>
                <a:latin typeface="ArialMT"/>
              </a:rPr>
              <a:t>Instent</a:t>
            </a:r>
            <a:r>
              <a:rPr lang="en-US" sz="1800" b="0" i="0" u="none" strike="noStrike" baseline="0" dirty="0">
                <a:solidFill>
                  <a:srgbClr val="000000"/>
                </a:solidFill>
                <a:latin typeface="ArialMT"/>
              </a:rPr>
              <a:t> restenosis (ISRS) &gt;50% was diagnosed in 70 (12.4%) implanted stents in 1-year DSA FU within a mean time of 6.2 months. </a:t>
            </a:r>
          </a:p>
          <a:p>
            <a:pPr algn="l"/>
            <a:endParaRPr lang="en-US" sz="1800" b="0" i="0" u="none" strike="noStrike" baseline="0" dirty="0">
              <a:solidFill>
                <a:srgbClr val="000000"/>
              </a:solidFill>
              <a:latin typeface="ArialMT"/>
            </a:endParaRPr>
          </a:p>
          <a:p>
            <a:pPr algn="l"/>
            <a:r>
              <a:rPr lang="en-US" sz="1800" b="1" i="0" u="none" strike="noStrike" baseline="0" dirty="0">
                <a:solidFill>
                  <a:srgbClr val="000000"/>
                </a:solidFill>
                <a:latin typeface="Arial-BoldMT"/>
              </a:rPr>
              <a:t>Conclusion: </a:t>
            </a:r>
            <a:r>
              <a:rPr lang="en-US" sz="1800" b="0" i="0" u="none" strike="noStrike" baseline="0" dirty="0">
                <a:solidFill>
                  <a:srgbClr val="000000"/>
                </a:solidFill>
                <a:latin typeface="ArialMT"/>
              </a:rPr>
              <a:t>Stent-Angioplasty demonstrated a favorable short-term safety and efficacy profile in patients with VAOS. However, the incidence of ISRS appears to be higher, thus underscoring the importance of rigorous follow-up examinations. Randomized controlled trials are necessary to evaluate the comparative effectiveness of stenting vs. best medical therapy alone.</a:t>
            </a:r>
          </a:p>
          <a:p>
            <a:pPr algn="l"/>
            <a:endParaRPr lang="en-US" sz="1800" b="0" i="0" u="none" strike="noStrike" baseline="0" dirty="0">
              <a:solidFill>
                <a:srgbClr val="000000"/>
              </a:solidFill>
              <a:latin typeface="ArialMT"/>
              <a:cs typeface="Arial" panose="020B0604020202020204" pitchFamily="34" charset="0"/>
            </a:endParaRPr>
          </a:p>
          <a:p>
            <a:pPr algn="l"/>
            <a:r>
              <a:rPr lang="en-US" b="1" dirty="0">
                <a:latin typeface="Arial" panose="020B0604020202020204" pitchFamily="34" charset="0"/>
                <a:cs typeface="Arial" panose="020B0604020202020204" pitchFamily="34" charset="0"/>
              </a:rPr>
              <a:t>Disclosures</a:t>
            </a:r>
            <a:r>
              <a:rPr lang="en-US" dirty="0">
                <a:latin typeface="Arial" panose="020B0604020202020204" pitchFamily="34" charset="0"/>
                <a:cs typeface="Arial" panose="020B0604020202020204" pitchFamily="34" charset="0"/>
              </a:rPr>
              <a:t>: Kamran Hajiyev*: nothing to disclose. Michael Forsting: nothing to disclose. Hansjörg </a:t>
            </a:r>
            <a:r>
              <a:rPr lang="en-US" dirty="0" err="1">
                <a:latin typeface="Arial" panose="020B0604020202020204" pitchFamily="34" charset="0"/>
                <a:cs typeface="Arial" panose="020B0604020202020204" pitchFamily="34" charset="0"/>
              </a:rPr>
              <a:t>Bäzner</a:t>
            </a:r>
            <a:r>
              <a:rPr lang="en-US" dirty="0">
                <a:latin typeface="Arial" panose="020B0604020202020204" pitchFamily="34" charset="0"/>
                <a:cs typeface="Arial" panose="020B0604020202020204" pitchFamily="34" charset="0"/>
              </a:rPr>
              <a:t>: nothing to disclose. Ali Khanafer: nothing to disclose. Philipp von Gottberg: nothing to disclose. Hans Henkes: nothing to disclose.</a:t>
            </a:r>
            <a:endParaRPr lang="fr-FR"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9EC00326-C4D3-4500-F9DE-492476832BF1}"/>
              </a:ext>
            </a:extLst>
          </p:cNvPr>
          <p:cNvSpPr>
            <a:spLocks noGrp="1"/>
          </p:cNvSpPr>
          <p:nvPr>
            <p:ph type="sldNum" sz="quarter" idx="5"/>
          </p:nvPr>
        </p:nvSpPr>
        <p:spPr/>
        <p:txBody>
          <a:bodyPr/>
          <a:lstStyle/>
          <a:p>
            <a:fld id="{E3E50C83-12E4-410A-921F-A793AF7FF0FB}" type="slidenum">
              <a:rPr lang="fr-FR" smtClean="0"/>
              <a:t>8</a:t>
            </a:fld>
            <a:endParaRPr lang="fr-FR"/>
          </a:p>
        </p:txBody>
      </p:sp>
    </p:spTree>
    <p:extLst>
      <p:ext uri="{BB962C8B-B14F-4D97-AF65-F5344CB8AC3E}">
        <p14:creationId xmlns:p14="http://schemas.microsoft.com/office/powerpoint/2010/main" val="997825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4475D-E828-9C81-702B-F50D6D78447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042EF5D-C554-FA20-C778-379ED99D194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503274E-1F13-304B-97BB-A2B17CE34057}"/>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b="0" i="0" u="none" strike="noStrike" baseline="0" dirty="0">
                <a:latin typeface="ArialMT"/>
              </a:rPr>
              <a:t>VAOS</a:t>
            </a:r>
            <a:r>
              <a:rPr lang="en-GB" sz="1200" b="0" i="0" u="none" strike="noStrike" baseline="0" dirty="0">
                <a:latin typeface="Arial" panose="020B0604020202020204" pitchFamily="34" charset="0"/>
                <a:cs typeface="Arial" panose="020B0604020202020204" pitchFamily="34" charset="0"/>
              </a:rPr>
              <a:t>, </a:t>
            </a:r>
            <a:r>
              <a:rPr lang="en-US" sz="1200" b="0" i="0" u="none" strike="noStrike" baseline="0" dirty="0">
                <a:latin typeface="ArialMT"/>
              </a:rPr>
              <a:t>Vertebral artery ostial stenosis </a:t>
            </a:r>
            <a:r>
              <a:rPr lang="fr-CH" sz="1200" i="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200" b="0" i="0" u="none" strike="noStrike" baseline="0" dirty="0">
                <a:latin typeface="ArialMT"/>
              </a:rPr>
              <a:t>DSA</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latin typeface="ArialMT"/>
              </a:rPr>
              <a:t>Digital subtraction angiography </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a:solidFill>
                  <a:srgbClr val="0E0E0E"/>
                </a:solidFill>
                <a:latin typeface="TimesNewRomanPSMT"/>
              </a:rPr>
              <a:t>FU</a:t>
            </a:r>
            <a:r>
              <a:rPr lang="en-GB"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ArialMT"/>
                <a:cs typeface="Arial" panose="020B0604020202020204" pitchFamily="34" charset="0"/>
              </a:rPr>
              <a:t>F</a:t>
            </a:r>
            <a:r>
              <a:rPr lang="en-US" sz="1200" b="0" i="0" u="none" strike="noStrike" baseline="0" dirty="0">
                <a:latin typeface="ArialMT"/>
              </a:rPr>
              <a:t>ollow-up</a:t>
            </a:r>
            <a:r>
              <a:rPr lang="en-GB" sz="1200" i="0" dirty="0">
                <a:latin typeface="Arial" panose="020B0604020202020204" pitchFamily="34" charset="0"/>
                <a:cs typeface="Arial" panose="020B0604020202020204" pitchFamily="34" charset="0"/>
              </a:rPr>
              <a:t>; </a:t>
            </a:r>
            <a:r>
              <a:rPr lang="en-US" sz="1800" b="0" i="0" u="none" strike="noStrike" baseline="0" dirty="0">
                <a:latin typeface="ArialMT"/>
              </a:rPr>
              <a:t>ISRS</a:t>
            </a:r>
            <a:r>
              <a:rPr lang="en-GB" sz="1200" i="0" dirty="0">
                <a:latin typeface="Arial" panose="020B0604020202020204" pitchFamily="34" charset="0"/>
                <a:cs typeface="Arial" panose="020B0604020202020204" pitchFamily="34" charset="0"/>
              </a:rPr>
              <a:t>, </a:t>
            </a:r>
            <a:r>
              <a:rPr lang="en-US" sz="1800" b="0" i="0" u="none" strike="noStrike" baseline="0" dirty="0" err="1">
                <a:latin typeface="ArialMT"/>
              </a:rPr>
              <a:t>Instent</a:t>
            </a:r>
            <a:r>
              <a:rPr lang="en-US" sz="1800" b="0" i="0" u="none" strike="noStrike" baseline="0" dirty="0">
                <a:latin typeface="ArialMT"/>
              </a:rPr>
              <a:t> restenosis</a:t>
            </a:r>
            <a:r>
              <a:rPr lang="en-US" dirty="0"/>
              <a:t>.</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en-CH" sz="1800" b="0" i="0" u="none" strike="noStrike" baseline="0" dirty="0">
                <a:latin typeface="Calibri" panose="020F0502020204030204" pitchFamily="34" charset="0"/>
              </a:rPr>
              <a:t>213</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1800" b="1" i="0" u="none" strike="noStrike" baseline="0" dirty="0">
                <a:solidFill>
                  <a:srgbClr val="000000"/>
                </a:solidFill>
                <a:latin typeface="Arial" panose="020B0604020202020204" pitchFamily="34" charset="0"/>
                <a:cs typeface="Arial" panose="020B0604020202020204" pitchFamily="34" charset="0"/>
              </a:rPr>
              <a:t>Abstract Title: </a:t>
            </a:r>
            <a:r>
              <a:rPr lang="en-US" sz="1800" b="1" i="0" u="none" strike="noStrike" baseline="0" dirty="0">
                <a:latin typeface="Calibri-Bold"/>
              </a:rPr>
              <a:t>STENT ANGIOPLASTY IN PATIENTS WITH VERTEBRAL ARTERY OSTIAL STENOSIS: 1 YEAR CLINICAL AND ANGIOGRAPHIC OUTCOMES IN 525 PATIENTS</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latin typeface="Calibri-Bold"/>
              </a:rPr>
              <a:t>Abstract Category: </a:t>
            </a:r>
            <a:r>
              <a:rPr lang="en-US" sz="1800" b="0" i="0" u="none" strike="noStrike" baseline="0" dirty="0">
                <a:latin typeface="Calibri" panose="020F0502020204030204" pitchFamily="34" charset="0"/>
              </a:rPr>
              <a:t>01.00 - ACUTE ISCHEMIC STROKE MANAGEMENT - 01.05 – NEUROINTERVENTION</a:t>
            </a:r>
          </a:p>
          <a:p>
            <a:pPr algn="l"/>
            <a:endParaRPr lang="en-US" sz="1800" b="0" i="0" u="none" strike="noStrike" baseline="0" dirty="0">
              <a:latin typeface="Calibri" panose="020F0502020204030204" pitchFamily="34" charset="0"/>
              <a:cs typeface="Arial" panose="020B0604020202020204" pitchFamily="34" charset="0"/>
            </a:endParaRPr>
          </a:p>
          <a:p>
            <a:pPr algn="l"/>
            <a:r>
              <a:rPr lang="en-US" sz="1800" b="1" i="0" u="none" strike="noStrike" baseline="0" dirty="0">
                <a:latin typeface="Arial-BoldMT"/>
              </a:rPr>
              <a:t>Background and Aims: </a:t>
            </a:r>
          </a:p>
          <a:p>
            <a:pPr algn="l"/>
            <a:r>
              <a:rPr lang="en-US" sz="1800" b="0" i="0" u="none" strike="noStrike" baseline="0" dirty="0">
                <a:latin typeface="Arial-BoldMT"/>
              </a:rPr>
              <a:t>T</a:t>
            </a:r>
            <a:r>
              <a:rPr lang="en-US" sz="1800" b="0" i="0" u="none" strike="noStrike" baseline="0" dirty="0">
                <a:latin typeface="ArialMT"/>
              </a:rPr>
              <a:t>he existing evidence on the best approach to treating patients with severe atherosclerotic vertebral artery ostial stenosis (VAOS) is insufficient. Even with optimal medical treatment und effective risk factor modifications, a significant number of patients still experience symptoms or recurrent strokes. Endovascular treatment may be a potential solution, especially when medicinal therapy alone has reached its limits. This study aims to assess the safety and effectiveness of endovascular revascularization in carefully chosen symptomatic and asymptomatic individuals with VAOS.</a:t>
            </a:r>
          </a:p>
          <a:p>
            <a:pPr algn="l"/>
            <a:endParaRPr lang="en-US" sz="1800" b="1" i="0" u="none" strike="noStrike" baseline="0" dirty="0">
              <a:solidFill>
                <a:srgbClr val="000000"/>
              </a:solidFill>
              <a:latin typeface="Arial-BoldMT"/>
            </a:endParaRPr>
          </a:p>
          <a:p>
            <a:pPr algn="l"/>
            <a:r>
              <a:rPr lang="en-US" sz="1800" b="1" i="0" u="none" strike="noStrike" baseline="0" dirty="0">
                <a:latin typeface="Arial-BoldMT"/>
              </a:rPr>
              <a:t>Methods:</a:t>
            </a:r>
          </a:p>
          <a:p>
            <a:pPr algn="l"/>
            <a:r>
              <a:rPr lang="en-US" sz="1800" b="0" i="0" u="none" strike="noStrike" baseline="0" dirty="0">
                <a:latin typeface="ArialMT"/>
              </a:rPr>
              <a:t>Monocentric retrospective analysis of 525 patients (asymptomatic n=260, symptomatic n=265; 72.2% male; median age: 70 years; stenosis &gt;75% n=371) who underwent stenting for the atherosclerotic VAOS between 2008 and 2022. Vertebrobasilar tandem lesions and dissections are excluded. Patients underwent digital subtraction angiography (DSA) after 3, 6, 12 months following stenting. Patients’ characteristics, peri- and postprocedural events, and follow-up (FU) data were evaluated. The primary endpoint was any vertebrobasilar stroke within 1-year follow-up.</a:t>
            </a:r>
          </a:p>
          <a:p>
            <a:pPr algn="l"/>
            <a:endParaRPr lang="en-US" dirty="0"/>
          </a:p>
          <a:p>
            <a:pPr algn="l"/>
            <a:r>
              <a:rPr lang="en-US" sz="1800" b="1" i="0" u="none" strike="noStrike" baseline="0" dirty="0">
                <a:latin typeface="Arial-BoldMT"/>
              </a:rPr>
              <a:t>Results:</a:t>
            </a:r>
          </a:p>
          <a:p>
            <a:pPr algn="l"/>
            <a:r>
              <a:rPr lang="en-US" sz="1800" b="0" i="0" u="none" strike="noStrike" baseline="0" dirty="0">
                <a:latin typeface="TimesNewRomanPSMT"/>
              </a:rPr>
              <a:t>This trial involved nine high-volume centers in China from March 23, 2023, and January 23, 2025. A total of 252 symptomatic ICAS patients were randomized 1:1 into DCB and PB groups in Part I. The 6- month restenosis rate was significantly lower in the DCB group (15[13.8%] vs. 38[32.8%]; P = 0.0008). No significant difference was observed in target vessel-related TIA and stroke rates within 12 months (4[3.2%] vs. 3[2.4%]; P = 1.00). Part II included 29 patients with restenosis and recurrent ischemic symptoms post-intervention. The 6-month restenosis improvement rate reached 76% after DCB treatment.</a:t>
            </a:r>
          </a:p>
          <a:p>
            <a:pPr algn="l"/>
            <a:endParaRPr lang="en-US" sz="1800" b="0" i="0" u="none" strike="noStrike" baseline="0" dirty="0">
              <a:latin typeface="TimesNewRomanPSMT"/>
              <a:cs typeface="Arial" panose="020B0604020202020204" pitchFamily="34" charset="0"/>
            </a:endParaRPr>
          </a:p>
          <a:p>
            <a:pPr algn="l"/>
            <a:r>
              <a:rPr lang="en-US" sz="1800" b="1" i="0" u="none" strike="noStrike" baseline="0" dirty="0">
                <a:solidFill>
                  <a:srgbClr val="1F3763"/>
                </a:solidFill>
                <a:latin typeface="Arial-BoldMT"/>
              </a:rPr>
              <a:t>Results: </a:t>
            </a:r>
            <a:r>
              <a:rPr lang="en-US" sz="1800" b="0" i="0" u="none" strike="noStrike" baseline="0" dirty="0">
                <a:solidFill>
                  <a:srgbClr val="000000"/>
                </a:solidFill>
                <a:latin typeface="ArialMT"/>
              </a:rPr>
              <a:t>Stenting was successfully performed in all cases. The overall stroke rate in 1-year FU was 0.6% (disabling n=2; non-disabling n=1). No treatment-associated death occurred. </a:t>
            </a:r>
            <a:r>
              <a:rPr lang="en-US" sz="1800" b="0" i="0" u="none" strike="noStrike" baseline="0" dirty="0" err="1">
                <a:solidFill>
                  <a:srgbClr val="000000"/>
                </a:solidFill>
                <a:latin typeface="ArialMT"/>
              </a:rPr>
              <a:t>Instent</a:t>
            </a:r>
            <a:r>
              <a:rPr lang="en-US" sz="1800" b="0" i="0" u="none" strike="noStrike" baseline="0" dirty="0">
                <a:solidFill>
                  <a:srgbClr val="000000"/>
                </a:solidFill>
                <a:latin typeface="ArialMT"/>
              </a:rPr>
              <a:t> restenosis (ISRS) &gt;50% was diagnosed in 70 (12.4%) implanted stents in 1-year DSA FU within a mean time of 6.2 months. </a:t>
            </a:r>
          </a:p>
          <a:p>
            <a:pPr algn="l"/>
            <a:endParaRPr lang="en-US" sz="1800" b="0" i="0" u="none" strike="noStrike" baseline="0" dirty="0">
              <a:solidFill>
                <a:srgbClr val="000000"/>
              </a:solidFill>
              <a:latin typeface="ArialMT"/>
            </a:endParaRPr>
          </a:p>
          <a:p>
            <a:pPr algn="l"/>
            <a:r>
              <a:rPr lang="en-US" sz="1800" b="1" i="0" u="none" strike="noStrike" baseline="0" dirty="0">
                <a:solidFill>
                  <a:srgbClr val="000000"/>
                </a:solidFill>
                <a:latin typeface="Arial-BoldMT"/>
              </a:rPr>
              <a:t>Conclusion: </a:t>
            </a:r>
            <a:r>
              <a:rPr lang="en-US" sz="1800" b="0" i="0" u="none" strike="noStrike" baseline="0" dirty="0">
                <a:solidFill>
                  <a:srgbClr val="000000"/>
                </a:solidFill>
                <a:latin typeface="ArialMT"/>
              </a:rPr>
              <a:t>Stent-Angioplasty demonstrated a favorable short-term safety and efficacy profile in patients with VAOS. However, the incidence of ISRS appears to be higher, thus underscoring the importance of rigorous follow-up examinations. Randomized controlled trials are necessary to evaluate the comparative effectiveness of stenting vs. best medical therapy alone.</a:t>
            </a:r>
          </a:p>
          <a:p>
            <a:pPr algn="l"/>
            <a:endParaRPr lang="en-US" sz="1800" b="0" i="0" u="none" strike="noStrike" baseline="0" dirty="0">
              <a:solidFill>
                <a:srgbClr val="000000"/>
              </a:solidFill>
              <a:latin typeface="ArialM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Disclosures</a:t>
            </a:r>
            <a:r>
              <a:rPr lang="en-US" dirty="0">
                <a:latin typeface="Arial" panose="020B0604020202020204" pitchFamily="34" charset="0"/>
                <a:cs typeface="Arial" panose="020B0604020202020204" pitchFamily="34" charset="0"/>
              </a:rPr>
              <a:t>: Kamran Hajiyev*: nothing to disclose. Michael Forsting: nothing to disclose. Hansjörg </a:t>
            </a:r>
            <a:r>
              <a:rPr lang="en-US" dirty="0" err="1">
                <a:latin typeface="Arial" panose="020B0604020202020204" pitchFamily="34" charset="0"/>
                <a:cs typeface="Arial" panose="020B0604020202020204" pitchFamily="34" charset="0"/>
              </a:rPr>
              <a:t>Bäzner</a:t>
            </a:r>
            <a:r>
              <a:rPr lang="en-US" dirty="0">
                <a:latin typeface="Arial" panose="020B0604020202020204" pitchFamily="34" charset="0"/>
                <a:cs typeface="Arial" panose="020B0604020202020204" pitchFamily="34" charset="0"/>
              </a:rPr>
              <a:t>: nothing to disclose. Ali Khanafer: nothing to disclose. Philipp von Gottberg: nothing to disclose. Hans Henkes: nothing to disclose.</a:t>
            </a:r>
            <a:endParaRPr lang="fr-FR" dirty="0">
              <a:latin typeface="Arial" panose="020B0604020202020204" pitchFamily="34" charset="0"/>
              <a:cs typeface="Arial" panose="020B0604020202020204" pitchFamily="34" charset="0"/>
            </a:endParaRPr>
          </a:p>
          <a:p>
            <a:pPr algn="l"/>
            <a:endParaRPr lang="fr-FR"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F03FFD6F-769F-CA5E-0A61-9E3BCD62C18F}"/>
              </a:ext>
            </a:extLst>
          </p:cNvPr>
          <p:cNvSpPr>
            <a:spLocks noGrp="1"/>
          </p:cNvSpPr>
          <p:nvPr>
            <p:ph type="sldNum" sz="quarter" idx="5"/>
          </p:nvPr>
        </p:nvSpPr>
        <p:spPr/>
        <p:txBody>
          <a:bodyPr/>
          <a:lstStyle/>
          <a:p>
            <a:fld id="{E3E50C83-12E4-410A-921F-A793AF7FF0FB}" type="slidenum">
              <a:rPr lang="fr-FR" smtClean="0"/>
              <a:t>9</a:t>
            </a:fld>
            <a:endParaRPr lang="fr-FR"/>
          </a:p>
        </p:txBody>
      </p:sp>
    </p:spTree>
    <p:extLst>
      <p:ext uri="{BB962C8B-B14F-4D97-AF65-F5344CB8AC3E}">
        <p14:creationId xmlns:p14="http://schemas.microsoft.com/office/powerpoint/2010/main" val="388763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E2179-4BFC-8B12-DD40-45EA494FFD7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C09A155-48DE-B023-668F-907F07E189B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2B1F5C0-31C0-A0F1-F0A0-1D8261D6579B}"/>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b="0" i="0" u="none" strike="noStrike" baseline="0" dirty="0" err="1">
                <a:latin typeface="ArialMT"/>
              </a:rPr>
              <a:t>MeVO</a:t>
            </a:r>
            <a:r>
              <a:rPr lang="en-GB" sz="1200" b="0" i="0" u="none" strike="noStrike" baseline="0" dirty="0">
                <a:latin typeface="Arial" panose="020B0604020202020204" pitchFamily="34" charset="0"/>
                <a:cs typeface="Arial" panose="020B0604020202020204" pitchFamily="34" charset="0"/>
              </a:rPr>
              <a:t>, </a:t>
            </a:r>
            <a:r>
              <a:rPr lang="en-US" sz="1200" b="0" i="0" u="none" strike="noStrike" baseline="0" dirty="0">
                <a:latin typeface="ArialMT"/>
              </a:rPr>
              <a:t>Medium vessel occlusions</a:t>
            </a:r>
            <a:r>
              <a:rPr lang="fr-CH" sz="1200" i="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200" b="0" i="0" u="none" strike="noStrike" baseline="0" dirty="0">
                <a:latin typeface="ArialMT"/>
              </a:rPr>
              <a:t>EVT</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ArialMT"/>
                <a:cs typeface="Arial" panose="020B0604020202020204" pitchFamily="34" charset="0"/>
              </a:rPr>
              <a:t>E</a:t>
            </a:r>
            <a:r>
              <a:rPr lang="en-US" sz="1200" b="0" i="0" u="none" strike="noStrike" baseline="0" dirty="0">
                <a:latin typeface="ArialMT"/>
              </a:rPr>
              <a:t>ndovascular thrombectomy</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a:solidFill>
                  <a:srgbClr val="0E0E0E"/>
                </a:solidFill>
                <a:latin typeface="TimesNewRomanPSMT"/>
              </a:rPr>
              <a:t>MCA</a:t>
            </a:r>
            <a:r>
              <a:rPr lang="en-GB"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latin typeface="ArialMT"/>
              </a:rPr>
              <a:t>Middle cerebral artery</a:t>
            </a:r>
            <a:r>
              <a:rPr lang="en-GB" sz="1200" i="0" dirty="0">
                <a:latin typeface="Arial" panose="020B0604020202020204" pitchFamily="34" charset="0"/>
                <a:cs typeface="Arial" panose="020B0604020202020204" pitchFamily="34" charset="0"/>
              </a:rPr>
              <a:t>; </a:t>
            </a:r>
            <a:r>
              <a:rPr lang="en-US" sz="1200" b="0" i="0" u="none" strike="noStrike" baseline="0" dirty="0">
                <a:latin typeface="ArialMT"/>
              </a:rPr>
              <a:t>NIHSS</a:t>
            </a:r>
            <a:r>
              <a:rPr lang="en-GB" sz="1200" i="0" dirty="0">
                <a:latin typeface="Arial" panose="020B0604020202020204" pitchFamily="34" charset="0"/>
                <a:cs typeface="Arial" panose="020B0604020202020204" pitchFamily="34" charset="0"/>
              </a:rPr>
              <a:t>, </a:t>
            </a:r>
            <a:r>
              <a:rPr lang="en-US" sz="1200" b="0" i="0" u="none" strike="noStrike" baseline="0" dirty="0">
                <a:latin typeface="ArialMT"/>
              </a:rPr>
              <a:t>National Institutes of Health Stroke Scale-score; CT, </a:t>
            </a:r>
            <a:r>
              <a:rPr lang="en-US" dirty="0"/>
              <a:t>Computed Tomography; </a:t>
            </a:r>
            <a:r>
              <a:rPr lang="en-US" b="0" dirty="0" err="1"/>
              <a:t>mTICI</a:t>
            </a:r>
            <a:r>
              <a:rPr lang="en-US" b="0" dirty="0"/>
              <a:t>, M</a:t>
            </a:r>
            <a:r>
              <a:rPr lang="en-US" dirty="0"/>
              <a:t>odified Thrombolysis in Cerebral Infarction.</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en-CH" sz="1800" b="0" i="0" u="none" strike="noStrike" baseline="0" dirty="0">
                <a:latin typeface="Calibri" panose="020F0502020204030204" pitchFamily="34" charset="0"/>
              </a:rPr>
              <a:t>700</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1800" b="1" i="0" u="none" strike="noStrike" baseline="0" dirty="0">
                <a:solidFill>
                  <a:srgbClr val="000000"/>
                </a:solidFill>
                <a:latin typeface="Arial" panose="020B0604020202020204" pitchFamily="34" charset="0"/>
                <a:cs typeface="Arial" panose="020B0604020202020204" pitchFamily="34" charset="0"/>
              </a:rPr>
              <a:t>Abstract Title: </a:t>
            </a:r>
            <a:r>
              <a:rPr lang="en-US" sz="1800" b="1" i="0" u="none" strike="noStrike" baseline="0" dirty="0">
                <a:latin typeface="Calibri-Bold"/>
              </a:rPr>
              <a:t>OUTCOMES AFTER THROMBECTOMY FOR PRIMARY AND SECONDARY MEDIUM VESSEL MCA OCCLUSIONS: A PROSPECTIVE NATIONWIDE REGISTRY STUDY</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latin typeface="Calibri-Bold"/>
              </a:rPr>
              <a:t>Abstract Category: </a:t>
            </a:r>
            <a:r>
              <a:rPr lang="en-US" sz="1800" b="0" i="0" u="none" strike="noStrike" baseline="0" dirty="0">
                <a:latin typeface="Calibri" panose="020F0502020204030204" pitchFamily="34" charset="0"/>
              </a:rPr>
              <a:t>01.00 - ACUTE ISCHEMIC STROKE MANAGEMENT - 01.05 – NEUROINTERVENTION</a:t>
            </a:r>
          </a:p>
          <a:p>
            <a:pPr algn="l"/>
            <a:endParaRPr lang="en-US" sz="1800" b="0" i="0" u="none" strike="noStrike" baseline="0" dirty="0">
              <a:latin typeface="Calibri" panose="020F0502020204030204" pitchFamily="34" charset="0"/>
              <a:cs typeface="Arial" panose="020B0604020202020204" pitchFamily="34" charset="0"/>
            </a:endParaRPr>
          </a:p>
          <a:p>
            <a:pPr algn="l"/>
            <a:r>
              <a:rPr lang="en-US" sz="1800" b="1" i="0" u="none" strike="noStrike" baseline="0" dirty="0">
                <a:latin typeface="Arial-BoldMT"/>
              </a:rPr>
              <a:t>Background and Aims: </a:t>
            </a:r>
          </a:p>
          <a:p>
            <a:pPr algn="l"/>
            <a:r>
              <a:rPr lang="en-US" sz="1800" b="0" i="0" u="none" strike="noStrike" baseline="0" dirty="0">
                <a:latin typeface="ArialMT"/>
              </a:rPr>
              <a:t>Medium vessel occlusions (</a:t>
            </a:r>
            <a:r>
              <a:rPr lang="en-US" sz="1800" b="0" i="0" u="none" strike="noStrike" baseline="0" dirty="0" err="1">
                <a:latin typeface="ArialMT"/>
              </a:rPr>
              <a:t>MeVO</a:t>
            </a:r>
            <a:r>
              <a:rPr lang="en-US" sz="1800" b="0" i="0" u="none" strike="noStrike" baseline="0" dirty="0">
                <a:latin typeface="ArialMT"/>
              </a:rPr>
              <a:t>) can be either isolated events (primary), or secondary to thrombus migration from a large vessel occlusion to a medium-sized vessel. Outcomes following endovascular thrombectomy (EVT) in the middle cerebral artery (MCA) may differ between primary and secondary </a:t>
            </a:r>
            <a:r>
              <a:rPr lang="en-US" sz="1800" b="0" i="0" u="none" strike="noStrike" baseline="0" dirty="0" err="1">
                <a:latin typeface="ArialMT"/>
              </a:rPr>
              <a:t>MeVOs</a:t>
            </a:r>
            <a:r>
              <a:rPr lang="en-US" sz="1800" b="0" i="0" u="none" strike="noStrike" baseline="0" dirty="0">
                <a:latin typeface="ArialMT"/>
              </a:rPr>
              <a:t>. This study aimed to assess the association between primary/secondary </a:t>
            </a:r>
            <a:r>
              <a:rPr lang="en-US" sz="1800" b="0" i="0" u="none" strike="noStrike" baseline="0" dirty="0" err="1">
                <a:latin typeface="ArialMT"/>
              </a:rPr>
              <a:t>MeVOs</a:t>
            </a:r>
            <a:r>
              <a:rPr lang="en-US" sz="1800" b="0" i="0" u="none" strike="noStrike" baseline="0" dirty="0">
                <a:latin typeface="ArialMT"/>
              </a:rPr>
              <a:t> and clinical outcomes following EVT.</a:t>
            </a:r>
          </a:p>
          <a:p>
            <a:pPr algn="l"/>
            <a:endParaRPr lang="en-US" sz="1800" b="1" i="0" u="none" strike="noStrike" baseline="0" dirty="0">
              <a:solidFill>
                <a:srgbClr val="000000"/>
              </a:solidFill>
              <a:latin typeface="Arial-BoldMT"/>
            </a:endParaRPr>
          </a:p>
          <a:p>
            <a:pPr algn="l"/>
            <a:r>
              <a:rPr lang="en-US" sz="1800" b="1" i="0" u="none" strike="noStrike" baseline="0" dirty="0">
                <a:latin typeface="Arial-BoldMT"/>
              </a:rPr>
              <a:t>Methods: </a:t>
            </a:r>
          </a:p>
          <a:p>
            <a:pPr algn="l"/>
            <a:r>
              <a:rPr lang="en-US" sz="1800" b="0" i="0" u="none" strike="noStrike" baseline="0" dirty="0">
                <a:latin typeface="ArialMT"/>
              </a:rPr>
              <a:t>Two quality registries included patients undergoing EVT. Secondary </a:t>
            </a:r>
            <a:r>
              <a:rPr lang="en-US" sz="1800" b="0" i="0" u="none" strike="noStrike" baseline="0" dirty="0" err="1">
                <a:latin typeface="ArialMT"/>
              </a:rPr>
              <a:t>MeVO</a:t>
            </a:r>
            <a:r>
              <a:rPr lang="en-US" sz="1800" b="0" i="0" u="none" strike="noStrike" baseline="0" dirty="0">
                <a:latin typeface="ArialMT"/>
              </a:rPr>
              <a:t> was defined as distal thrombus migration between baseline CT-angiography and EVT, or postoperative basal ganglia infarction in patients presenting with </a:t>
            </a:r>
            <a:r>
              <a:rPr lang="en-US" sz="1800" b="0" i="0" u="none" strike="noStrike" baseline="0" dirty="0" err="1">
                <a:latin typeface="ArialMT"/>
              </a:rPr>
              <a:t>MeVO</a:t>
            </a:r>
            <a:r>
              <a:rPr lang="en-US" sz="1800" b="0" i="0" u="none" strike="noStrike" baseline="0" dirty="0">
                <a:latin typeface="ArialMT"/>
              </a:rPr>
              <a:t> at baseline. The primary outcome was good 90-day functional outcome (modified Rankin Scale 0-2). Postoperative change in the National Institutes of Health Stroke Scale-score (NIHSS), was a secondary outcome. Successful revascularization (</a:t>
            </a:r>
            <a:r>
              <a:rPr lang="en-US" sz="1800" b="0" i="0" u="none" strike="noStrike" baseline="0" dirty="0" err="1">
                <a:latin typeface="ArialMT"/>
              </a:rPr>
              <a:t>mTICI</a:t>
            </a:r>
            <a:r>
              <a:rPr lang="en-US" sz="1800" b="0" i="0" u="none" strike="noStrike" baseline="0" dirty="0">
                <a:latin typeface="ArialMT"/>
              </a:rPr>
              <a:t> 2b-3) was compared with non-revascularization in exploratory analyzes.</a:t>
            </a:r>
          </a:p>
          <a:p>
            <a:pPr algn="l"/>
            <a:endParaRPr lang="en-US" sz="1800" b="0" i="0" u="none" strike="noStrike" baseline="0" dirty="0">
              <a:latin typeface="ArialMT"/>
              <a:cs typeface="Arial" panose="020B0604020202020204" pitchFamily="34" charset="0"/>
            </a:endParaRPr>
          </a:p>
          <a:p>
            <a:pPr algn="l"/>
            <a:r>
              <a:rPr lang="en-US" sz="1800" b="1" i="0" u="none" strike="noStrike" baseline="0" dirty="0">
                <a:latin typeface="Arial-BoldMT"/>
              </a:rPr>
              <a:t>Results: </a:t>
            </a:r>
          </a:p>
          <a:p>
            <a:pPr algn="l"/>
            <a:r>
              <a:rPr lang="en-US" sz="1800" b="0" i="0" u="none" strike="noStrike" baseline="0" dirty="0">
                <a:latin typeface="ArialMT"/>
              </a:rPr>
              <a:t>Of the 5662 EVTs performed in Sweden (2018-2022), 1118 (20%) targeted MCA territory </a:t>
            </a:r>
            <a:r>
              <a:rPr lang="en-US" sz="1800" b="0" i="0" u="none" strike="noStrike" baseline="0" dirty="0" err="1">
                <a:latin typeface="ArialMT"/>
              </a:rPr>
              <a:t>MeVOs</a:t>
            </a:r>
            <a:r>
              <a:rPr lang="en-US" sz="1800" b="0" i="0" u="none" strike="noStrike" baseline="0" dirty="0">
                <a:latin typeface="ArialMT"/>
              </a:rPr>
              <a:t>, with 819 (73%) being primary and 299 (27%) secondary. Functional outcomes did not differ between the primary and secondary </a:t>
            </a:r>
            <a:r>
              <a:rPr lang="en-US" sz="1800" b="0" i="0" u="none" strike="noStrike" baseline="0" dirty="0" err="1">
                <a:latin typeface="ArialMT"/>
              </a:rPr>
              <a:t>MeVO</a:t>
            </a:r>
            <a:r>
              <a:rPr lang="en-US" sz="1800" b="0" i="0" u="none" strike="noStrike" baseline="0" dirty="0">
                <a:latin typeface="ArialMT"/>
              </a:rPr>
              <a:t> groups (OR 0.86, CI 95% 0.65-1.14). Likewise, there was no significant difference in postoperative NIHSS scores (0.26, CI 95% -0.71 to 1.24). Successful revascularization was associated with increased chance of good functional outcome for both primary (OR 3.77, CI95% 2.28-6.24, </a:t>
            </a:r>
            <a:r>
              <a:rPr lang="en-US" sz="1800" b="0" i="0" u="none" strike="noStrike" baseline="0" dirty="0">
                <a:latin typeface="Calibri" panose="020F0502020204030204" pitchFamily="34" charset="0"/>
              </a:rPr>
              <a:t>p&lt;0.001</a:t>
            </a:r>
            <a:r>
              <a:rPr lang="en-US" sz="1800" b="0" i="0" u="none" strike="noStrike" baseline="0" dirty="0">
                <a:latin typeface="ArialMT"/>
              </a:rPr>
              <a:t>) and secondary </a:t>
            </a:r>
            <a:r>
              <a:rPr lang="en-US" sz="1800" b="0" i="0" u="none" strike="noStrike" baseline="0" dirty="0" err="1">
                <a:latin typeface="ArialMT"/>
              </a:rPr>
              <a:t>MeVOs</a:t>
            </a:r>
            <a:r>
              <a:rPr lang="en-US" sz="1800" b="0" i="0" u="none" strike="noStrike" baseline="0" dirty="0">
                <a:latin typeface="ArialMT"/>
              </a:rPr>
              <a:t> (OR 2.49, CI95% 1.21-5.14, </a:t>
            </a:r>
            <a:r>
              <a:rPr lang="en-US" sz="1800" b="0" i="0" u="none" strike="noStrike" baseline="0" dirty="0">
                <a:latin typeface="Calibri" panose="020F0502020204030204" pitchFamily="34" charset="0"/>
              </a:rPr>
              <a:t>p=0.013</a:t>
            </a:r>
            <a:r>
              <a:rPr lang="en-US" sz="1800" b="0" i="0" u="none" strike="noStrike" baseline="0" dirty="0">
                <a:latin typeface="ArialMT"/>
              </a:rPr>
              <a:t>).</a:t>
            </a:r>
          </a:p>
          <a:p>
            <a:pPr algn="l"/>
            <a:endParaRPr lang="en-US" sz="1800" b="0" i="0" u="none" strike="noStrike" baseline="0" dirty="0">
              <a:latin typeface="ArialMT"/>
            </a:endParaRPr>
          </a:p>
          <a:p>
            <a:pPr algn="l"/>
            <a:r>
              <a:rPr lang="en-US" sz="1800" b="1" i="0" u="none" strike="noStrike" baseline="0" dirty="0">
                <a:latin typeface="Arial-BoldMT"/>
              </a:rPr>
              <a:t>Conclusion: </a:t>
            </a:r>
          </a:p>
          <a:p>
            <a:pPr algn="l"/>
            <a:r>
              <a:rPr lang="en-US" sz="1800" b="0" i="0" u="none" strike="noStrike" baseline="0" dirty="0">
                <a:latin typeface="ArialMT"/>
              </a:rPr>
              <a:t>Patients with primary and secondary MCA </a:t>
            </a:r>
            <a:r>
              <a:rPr lang="en-US" sz="1800" b="0" i="0" u="none" strike="noStrike" baseline="0" dirty="0" err="1">
                <a:latin typeface="ArialMT"/>
              </a:rPr>
              <a:t>MeVOs</a:t>
            </a:r>
            <a:r>
              <a:rPr lang="en-US" sz="1800" b="0" i="0" u="none" strike="noStrike" baseline="0" dirty="0">
                <a:latin typeface="ArialMT"/>
              </a:rPr>
              <a:t> have similar EVT outcomes and recanalization is associated with better outcomes for both groups in exploratory analyses. This indicates that EVT should not be withheld based on primary/secondary </a:t>
            </a:r>
            <a:r>
              <a:rPr lang="en-US" sz="1800" b="0" i="0" u="none" strike="noStrike" baseline="0" dirty="0" err="1">
                <a:latin typeface="ArialMT"/>
              </a:rPr>
              <a:t>MeVO</a:t>
            </a:r>
            <a:r>
              <a:rPr lang="en-US" sz="1800" b="0" i="0" u="none" strike="noStrike" baseline="0" dirty="0">
                <a:latin typeface="ArialMT"/>
              </a:rPr>
              <a:t> status.</a:t>
            </a:r>
          </a:p>
          <a:p>
            <a:pPr algn="l"/>
            <a:endParaRPr lang="en-US" sz="1800" b="0" i="0" u="none" strike="noStrike" baseline="0" dirty="0">
              <a:latin typeface="ArialMT"/>
              <a:cs typeface="Arial" panose="020B0604020202020204" pitchFamily="34" charset="0"/>
            </a:endParaRPr>
          </a:p>
          <a:p>
            <a:pPr algn="l"/>
            <a:r>
              <a:rPr lang="en-US" b="1" dirty="0">
                <a:latin typeface="Arial" panose="020B0604020202020204" pitchFamily="34" charset="0"/>
                <a:cs typeface="Arial" panose="020B0604020202020204" pitchFamily="34" charset="0"/>
              </a:rPr>
              <a:t>Disclosures</a:t>
            </a:r>
            <a:r>
              <a:rPr lang="en-US" dirty="0">
                <a:latin typeface="Arial" panose="020B0604020202020204" pitchFamily="34" charset="0"/>
                <a:cs typeface="Arial" panose="020B0604020202020204" pitchFamily="34" charset="0"/>
              </a:rPr>
              <a:t>: JW is a founder and shareholder of Uman Sense AB and has received speaker honoraria from Siemens </a:t>
            </a:r>
            <a:r>
              <a:rPr lang="en-US" dirty="0" err="1">
                <a:latin typeface="Arial" panose="020B0604020202020204" pitchFamily="34" charset="0"/>
                <a:cs typeface="Arial" panose="020B0604020202020204" pitchFamily="34" charset="0"/>
              </a:rPr>
              <a:t>Healthineers</a:t>
            </a:r>
            <a:r>
              <a:rPr lang="en-US" dirty="0">
                <a:latin typeface="Arial" panose="020B0604020202020204" pitchFamily="34" charset="0"/>
                <a:cs typeface="Arial" panose="020B0604020202020204" pitchFamily="34" charset="0"/>
              </a:rPr>
              <a:t>, Balt group and Medtronic Inc. TU received honoraria from Astra Zeneca for an expert group assignment, and speaker honoraria from Siemens </a:t>
            </a:r>
            <a:r>
              <a:rPr lang="en-US" dirty="0" err="1">
                <a:latin typeface="Arial" panose="020B0604020202020204" pitchFamily="34" charset="0"/>
                <a:cs typeface="Arial" panose="020B0604020202020204" pitchFamily="34" charset="0"/>
              </a:rPr>
              <a:t>Healthineers</a:t>
            </a:r>
            <a:r>
              <a:rPr lang="en-US" dirty="0">
                <a:latin typeface="Arial" panose="020B0604020202020204" pitchFamily="34" charset="0"/>
                <a:cs typeface="Arial" panose="020B0604020202020204" pitchFamily="34" charset="0"/>
              </a:rPr>
              <a:t>.</a:t>
            </a:r>
            <a:endParaRPr lang="fr-FR"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D03FD56D-1943-826F-E9C5-BC862096AE27}"/>
              </a:ext>
            </a:extLst>
          </p:cNvPr>
          <p:cNvSpPr>
            <a:spLocks noGrp="1"/>
          </p:cNvSpPr>
          <p:nvPr>
            <p:ph type="sldNum" sz="quarter" idx="5"/>
          </p:nvPr>
        </p:nvSpPr>
        <p:spPr/>
        <p:txBody>
          <a:bodyPr/>
          <a:lstStyle/>
          <a:p>
            <a:fld id="{E3E50C83-12E4-410A-921F-A793AF7FF0FB}" type="slidenum">
              <a:rPr lang="fr-FR" smtClean="0"/>
              <a:t>10</a:t>
            </a:fld>
            <a:endParaRPr lang="fr-FR"/>
          </a:p>
        </p:txBody>
      </p:sp>
    </p:spTree>
    <p:extLst>
      <p:ext uri="{BB962C8B-B14F-4D97-AF65-F5344CB8AC3E}">
        <p14:creationId xmlns:p14="http://schemas.microsoft.com/office/powerpoint/2010/main" val="2111121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A9202-4EF8-0C26-6126-23FB65C9A1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7A0A99-AC29-0874-7E26-D18E7C6F1EA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93A82BE-63FD-5485-E8E7-296686EFE875}"/>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b="0" i="0" u="none" strike="noStrike" baseline="0" dirty="0" err="1">
                <a:latin typeface="ArialMT"/>
              </a:rPr>
              <a:t>MeVO</a:t>
            </a:r>
            <a:r>
              <a:rPr lang="en-GB" sz="1200" b="0" i="0" u="none" strike="noStrike" baseline="0" dirty="0">
                <a:latin typeface="Arial" panose="020B0604020202020204" pitchFamily="34" charset="0"/>
                <a:cs typeface="Arial" panose="020B0604020202020204" pitchFamily="34" charset="0"/>
              </a:rPr>
              <a:t>, </a:t>
            </a:r>
            <a:r>
              <a:rPr lang="en-US" sz="1200" b="0" i="0" u="none" strike="noStrike" baseline="0" dirty="0">
                <a:latin typeface="ArialMT"/>
              </a:rPr>
              <a:t>Medium vessel occlusions</a:t>
            </a:r>
            <a:r>
              <a:rPr lang="fr-CH" sz="1200" i="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200" b="0" i="0" u="none" strike="noStrike" baseline="0" dirty="0">
                <a:latin typeface="ArialMT"/>
              </a:rPr>
              <a:t>EVT</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ArialMT"/>
                <a:cs typeface="Arial" panose="020B0604020202020204" pitchFamily="34" charset="0"/>
              </a:rPr>
              <a:t>E</a:t>
            </a:r>
            <a:r>
              <a:rPr lang="en-US" sz="1200" b="0" i="0" u="none" strike="noStrike" baseline="0" dirty="0">
                <a:latin typeface="ArialMT"/>
              </a:rPr>
              <a:t>ndovascular thrombectomy</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a:solidFill>
                  <a:srgbClr val="0E0E0E"/>
                </a:solidFill>
                <a:latin typeface="TimesNewRomanPSMT"/>
              </a:rPr>
              <a:t>MCA</a:t>
            </a:r>
            <a:r>
              <a:rPr lang="en-GB"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latin typeface="ArialMT"/>
              </a:rPr>
              <a:t>Middle cerebral artery</a:t>
            </a:r>
            <a:r>
              <a:rPr lang="en-GB" sz="1200" i="0" dirty="0">
                <a:latin typeface="Arial" panose="020B0604020202020204" pitchFamily="34" charset="0"/>
                <a:cs typeface="Arial" panose="020B0604020202020204" pitchFamily="34" charset="0"/>
              </a:rPr>
              <a:t>; </a:t>
            </a:r>
            <a:r>
              <a:rPr lang="en-US" sz="1200" b="0" i="0" u="none" strike="noStrike" baseline="0" dirty="0">
                <a:latin typeface="ArialMT"/>
              </a:rPr>
              <a:t>NIHSS</a:t>
            </a:r>
            <a:r>
              <a:rPr lang="en-GB" sz="1200" i="0" dirty="0">
                <a:latin typeface="Arial" panose="020B0604020202020204" pitchFamily="34" charset="0"/>
                <a:cs typeface="Arial" panose="020B0604020202020204" pitchFamily="34" charset="0"/>
              </a:rPr>
              <a:t>, </a:t>
            </a:r>
            <a:r>
              <a:rPr lang="en-US" sz="1200" b="0" i="0" u="none" strike="noStrike" baseline="0" dirty="0">
                <a:latin typeface="ArialMT"/>
              </a:rPr>
              <a:t>National Institutes of Health Stroke Scale-score; CT, </a:t>
            </a:r>
            <a:r>
              <a:rPr lang="en-US" dirty="0"/>
              <a:t>Computed Tomography; </a:t>
            </a:r>
            <a:r>
              <a:rPr lang="en-US" b="0" dirty="0" err="1"/>
              <a:t>mTICI</a:t>
            </a:r>
            <a:r>
              <a:rPr lang="en-US" b="0" dirty="0"/>
              <a:t>, M</a:t>
            </a:r>
            <a:r>
              <a:rPr lang="en-US" dirty="0"/>
              <a:t>odified Thrombolysis in Cerebral Infarction.</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en-CH" sz="1800" b="0" i="0" u="none" strike="noStrike" baseline="0" dirty="0">
                <a:latin typeface="Calibri" panose="020F0502020204030204" pitchFamily="34" charset="0"/>
              </a:rPr>
              <a:t>700</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1800" b="1" i="0" u="none" strike="noStrike" baseline="0" dirty="0">
                <a:solidFill>
                  <a:srgbClr val="000000"/>
                </a:solidFill>
                <a:latin typeface="Arial" panose="020B0604020202020204" pitchFamily="34" charset="0"/>
                <a:cs typeface="Arial" panose="020B0604020202020204" pitchFamily="34" charset="0"/>
              </a:rPr>
              <a:t>Abstract Title: </a:t>
            </a:r>
            <a:r>
              <a:rPr lang="en-US" sz="1800" b="1" i="0" u="none" strike="noStrike" baseline="0" dirty="0">
                <a:latin typeface="Calibri-Bold"/>
              </a:rPr>
              <a:t>OUTCOMES AFTER THROMBECTOMY FOR PRIMARY AND SECONDARY MEDIUM VESSEL MCA OCCLUSIONS: A PROSPECTIVE NATIONWIDE REGISTRY STUDY</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latin typeface="Calibri-Bold"/>
              </a:rPr>
              <a:t>Abstract Category: </a:t>
            </a:r>
            <a:r>
              <a:rPr lang="en-US" sz="1800" b="0" i="0" u="none" strike="noStrike" baseline="0" dirty="0">
                <a:latin typeface="Calibri" panose="020F0502020204030204" pitchFamily="34" charset="0"/>
              </a:rPr>
              <a:t>01.00 - ACUTE ISCHEMIC STROKE MANAGEMENT - 01.05 – NEUROINTERVENTION</a:t>
            </a:r>
          </a:p>
          <a:p>
            <a:pPr algn="l"/>
            <a:endParaRPr lang="en-US" sz="1800" b="0" i="0" u="none" strike="noStrike" baseline="0" dirty="0">
              <a:latin typeface="Calibri" panose="020F0502020204030204" pitchFamily="34" charset="0"/>
              <a:cs typeface="Arial" panose="020B0604020202020204" pitchFamily="34" charset="0"/>
            </a:endParaRPr>
          </a:p>
          <a:p>
            <a:pPr algn="l"/>
            <a:r>
              <a:rPr lang="en-US" sz="1800" b="1" i="0" u="none" strike="noStrike" baseline="0" dirty="0">
                <a:latin typeface="Arial-BoldMT"/>
              </a:rPr>
              <a:t>Background and Aims: </a:t>
            </a:r>
          </a:p>
          <a:p>
            <a:pPr algn="l"/>
            <a:r>
              <a:rPr lang="en-US" sz="1800" b="0" i="0" u="none" strike="noStrike" baseline="0" dirty="0">
                <a:latin typeface="ArialMT"/>
              </a:rPr>
              <a:t>Medium vessel occlusions (</a:t>
            </a:r>
            <a:r>
              <a:rPr lang="en-US" sz="1800" b="0" i="0" u="none" strike="noStrike" baseline="0" dirty="0" err="1">
                <a:latin typeface="ArialMT"/>
              </a:rPr>
              <a:t>MeVO</a:t>
            </a:r>
            <a:r>
              <a:rPr lang="en-US" sz="1800" b="0" i="0" u="none" strike="noStrike" baseline="0" dirty="0">
                <a:latin typeface="ArialMT"/>
              </a:rPr>
              <a:t>) can be either isolated events (primary), or secondary to thrombus migration from a large vessel occlusion to a medium-sized vessel. Outcomes following endovascular thrombectomy (EVT) in the middle cerebral artery (MCA) may differ between primary and secondary </a:t>
            </a:r>
            <a:r>
              <a:rPr lang="en-US" sz="1800" b="0" i="0" u="none" strike="noStrike" baseline="0" dirty="0" err="1">
                <a:latin typeface="ArialMT"/>
              </a:rPr>
              <a:t>MeVOs</a:t>
            </a:r>
            <a:r>
              <a:rPr lang="en-US" sz="1800" b="0" i="0" u="none" strike="noStrike" baseline="0" dirty="0">
                <a:latin typeface="ArialMT"/>
              </a:rPr>
              <a:t>. This study aimed to assess the association between primary/secondary </a:t>
            </a:r>
            <a:r>
              <a:rPr lang="en-US" sz="1800" b="0" i="0" u="none" strike="noStrike" baseline="0" dirty="0" err="1">
                <a:latin typeface="ArialMT"/>
              </a:rPr>
              <a:t>MeVOs</a:t>
            </a:r>
            <a:r>
              <a:rPr lang="en-US" sz="1800" b="0" i="0" u="none" strike="noStrike" baseline="0" dirty="0">
                <a:latin typeface="ArialMT"/>
              </a:rPr>
              <a:t> and clinical outcomes following EVT.</a:t>
            </a:r>
          </a:p>
          <a:p>
            <a:pPr algn="l"/>
            <a:endParaRPr lang="en-US" sz="1800" b="1" i="0" u="none" strike="noStrike" baseline="0" dirty="0">
              <a:solidFill>
                <a:srgbClr val="000000"/>
              </a:solidFill>
              <a:latin typeface="Arial-BoldMT"/>
            </a:endParaRPr>
          </a:p>
          <a:p>
            <a:pPr algn="l"/>
            <a:r>
              <a:rPr lang="en-US" sz="1800" b="1" i="0" u="none" strike="noStrike" baseline="0" dirty="0">
                <a:latin typeface="Arial-BoldMT"/>
              </a:rPr>
              <a:t>Methods: </a:t>
            </a:r>
          </a:p>
          <a:p>
            <a:pPr algn="l"/>
            <a:r>
              <a:rPr lang="en-US" sz="1800" b="0" i="0" u="none" strike="noStrike" baseline="0" dirty="0">
                <a:latin typeface="ArialMT"/>
              </a:rPr>
              <a:t>Two quality registries included patients undergoing EVT. Secondary </a:t>
            </a:r>
            <a:r>
              <a:rPr lang="en-US" sz="1800" b="0" i="0" u="none" strike="noStrike" baseline="0" dirty="0" err="1">
                <a:latin typeface="ArialMT"/>
              </a:rPr>
              <a:t>MeVO</a:t>
            </a:r>
            <a:r>
              <a:rPr lang="en-US" sz="1800" b="0" i="0" u="none" strike="noStrike" baseline="0" dirty="0">
                <a:latin typeface="ArialMT"/>
              </a:rPr>
              <a:t> was defined as distal thrombus migration between baseline CT-angiography and EVT, or postoperative basal ganglia infarction in patients presenting with </a:t>
            </a:r>
            <a:r>
              <a:rPr lang="en-US" sz="1800" b="0" i="0" u="none" strike="noStrike" baseline="0" dirty="0" err="1">
                <a:latin typeface="ArialMT"/>
              </a:rPr>
              <a:t>MeVO</a:t>
            </a:r>
            <a:r>
              <a:rPr lang="en-US" sz="1800" b="0" i="0" u="none" strike="noStrike" baseline="0" dirty="0">
                <a:latin typeface="ArialMT"/>
              </a:rPr>
              <a:t> at baseline. The primary outcome was good 90-day functional outcome (modified Rankin Scale 0-2). Postoperative change in the National Institutes of Health Stroke Scale-score (NIHSS), was a secondary outcome. Successful revascularization (</a:t>
            </a:r>
            <a:r>
              <a:rPr lang="en-US" sz="1800" b="0" i="0" u="none" strike="noStrike" baseline="0" dirty="0" err="1">
                <a:latin typeface="ArialMT"/>
              </a:rPr>
              <a:t>mTICI</a:t>
            </a:r>
            <a:r>
              <a:rPr lang="en-US" sz="1800" b="0" i="0" u="none" strike="noStrike" baseline="0" dirty="0">
                <a:latin typeface="ArialMT"/>
              </a:rPr>
              <a:t> 2b-3) was compared with non-revascularization in exploratory analyzes.</a:t>
            </a:r>
          </a:p>
          <a:p>
            <a:pPr algn="l"/>
            <a:endParaRPr lang="en-US" sz="1800" b="0" i="0" u="none" strike="noStrike" baseline="0" dirty="0">
              <a:latin typeface="ArialMT"/>
              <a:cs typeface="Arial" panose="020B0604020202020204" pitchFamily="34" charset="0"/>
            </a:endParaRPr>
          </a:p>
          <a:p>
            <a:pPr algn="l"/>
            <a:r>
              <a:rPr lang="en-US" sz="1800" b="1" i="0" u="none" strike="noStrike" baseline="0" dirty="0">
                <a:latin typeface="Arial-BoldMT"/>
              </a:rPr>
              <a:t>Results: </a:t>
            </a:r>
          </a:p>
          <a:p>
            <a:pPr algn="l"/>
            <a:r>
              <a:rPr lang="en-US" sz="1800" b="0" i="0" u="none" strike="noStrike" baseline="0" dirty="0">
                <a:latin typeface="ArialMT"/>
              </a:rPr>
              <a:t>Of the 5662 EVTs performed in Sweden (2018-2022), 1118 (20%) targeted MCA territory </a:t>
            </a:r>
            <a:r>
              <a:rPr lang="en-US" sz="1800" b="0" i="0" u="none" strike="noStrike" baseline="0" dirty="0" err="1">
                <a:latin typeface="ArialMT"/>
              </a:rPr>
              <a:t>MeVOs</a:t>
            </a:r>
            <a:r>
              <a:rPr lang="en-US" sz="1800" b="0" i="0" u="none" strike="noStrike" baseline="0" dirty="0">
                <a:latin typeface="ArialMT"/>
              </a:rPr>
              <a:t>, with 819 (73%) being primary and 299 (27%) secondary. Functional outcomes did not differ between the primary and secondary </a:t>
            </a:r>
            <a:r>
              <a:rPr lang="en-US" sz="1800" b="0" i="0" u="none" strike="noStrike" baseline="0" dirty="0" err="1">
                <a:latin typeface="ArialMT"/>
              </a:rPr>
              <a:t>MeVO</a:t>
            </a:r>
            <a:r>
              <a:rPr lang="en-US" sz="1800" b="0" i="0" u="none" strike="noStrike" baseline="0" dirty="0">
                <a:latin typeface="ArialMT"/>
              </a:rPr>
              <a:t> groups (OR 0.86, CI 95% 0.65-1.14). Likewise, there was no significant difference in postoperative NIHSS scores (0.26, CI 95% -0.71 to 1.24). Successful revascularization was associated with increased chance of good functional outcome for both primary (OR 3.77, CI95% 2.28-6.24, </a:t>
            </a:r>
            <a:r>
              <a:rPr lang="en-US" sz="1800" b="0" i="0" u="none" strike="noStrike" baseline="0" dirty="0">
                <a:latin typeface="Calibri" panose="020F0502020204030204" pitchFamily="34" charset="0"/>
              </a:rPr>
              <a:t>p&lt;0.001</a:t>
            </a:r>
            <a:r>
              <a:rPr lang="en-US" sz="1800" b="0" i="0" u="none" strike="noStrike" baseline="0" dirty="0">
                <a:latin typeface="ArialMT"/>
              </a:rPr>
              <a:t>) and secondary </a:t>
            </a:r>
            <a:r>
              <a:rPr lang="en-US" sz="1800" b="0" i="0" u="none" strike="noStrike" baseline="0" dirty="0" err="1">
                <a:latin typeface="ArialMT"/>
              </a:rPr>
              <a:t>MeVOs</a:t>
            </a:r>
            <a:r>
              <a:rPr lang="en-US" sz="1800" b="0" i="0" u="none" strike="noStrike" baseline="0" dirty="0">
                <a:latin typeface="ArialMT"/>
              </a:rPr>
              <a:t> (OR 2.49, CI95% 1.21-5.14, </a:t>
            </a:r>
            <a:r>
              <a:rPr lang="en-US" sz="1800" b="0" i="0" u="none" strike="noStrike" baseline="0" dirty="0">
                <a:latin typeface="Calibri" panose="020F0502020204030204" pitchFamily="34" charset="0"/>
              </a:rPr>
              <a:t>p=0.013</a:t>
            </a:r>
            <a:r>
              <a:rPr lang="en-US" sz="1800" b="0" i="0" u="none" strike="noStrike" baseline="0" dirty="0">
                <a:latin typeface="ArialMT"/>
              </a:rPr>
              <a:t>).</a:t>
            </a:r>
          </a:p>
          <a:p>
            <a:pPr algn="l"/>
            <a:endParaRPr lang="en-US" sz="1800" b="0" i="0" u="none" strike="noStrike" baseline="0" dirty="0">
              <a:latin typeface="ArialMT"/>
            </a:endParaRPr>
          </a:p>
          <a:p>
            <a:pPr algn="l"/>
            <a:r>
              <a:rPr lang="en-US" sz="1800" b="1" i="0" u="none" strike="noStrike" baseline="0" dirty="0">
                <a:latin typeface="Arial-BoldMT"/>
              </a:rPr>
              <a:t>Conclusion: </a:t>
            </a:r>
          </a:p>
          <a:p>
            <a:pPr algn="l"/>
            <a:r>
              <a:rPr lang="en-US" sz="1800" b="0" i="0" u="none" strike="noStrike" baseline="0" dirty="0">
                <a:latin typeface="ArialMT"/>
              </a:rPr>
              <a:t>Patients with primary and secondary MCA </a:t>
            </a:r>
            <a:r>
              <a:rPr lang="en-US" sz="1800" b="0" i="0" u="none" strike="noStrike" baseline="0" dirty="0" err="1">
                <a:latin typeface="ArialMT"/>
              </a:rPr>
              <a:t>MeVOs</a:t>
            </a:r>
            <a:r>
              <a:rPr lang="en-US" sz="1800" b="0" i="0" u="none" strike="noStrike" baseline="0" dirty="0">
                <a:latin typeface="ArialMT"/>
              </a:rPr>
              <a:t> have similar EVT outcomes and recanalization is associated with better outcomes for both groups in exploratory analyses. This indicates that EVT should not be withheld based on primary/secondary </a:t>
            </a:r>
            <a:r>
              <a:rPr lang="en-US" sz="1800" b="0" i="0" u="none" strike="noStrike" baseline="0" dirty="0" err="1">
                <a:latin typeface="ArialMT"/>
              </a:rPr>
              <a:t>MeVO</a:t>
            </a:r>
            <a:r>
              <a:rPr lang="en-US" sz="1800" b="0" i="0" u="none" strike="noStrike" baseline="0" dirty="0">
                <a:latin typeface="ArialMT"/>
              </a:rPr>
              <a:t> status.</a:t>
            </a:r>
          </a:p>
          <a:p>
            <a:pPr algn="l"/>
            <a:endParaRPr lang="en-US" sz="1800" b="0" i="0" u="none" strike="noStrike" baseline="0" dirty="0">
              <a:latin typeface="ArialM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Disclosures</a:t>
            </a:r>
            <a:r>
              <a:rPr lang="en-US" dirty="0">
                <a:latin typeface="Arial" panose="020B0604020202020204" pitchFamily="34" charset="0"/>
                <a:cs typeface="Arial" panose="020B0604020202020204" pitchFamily="34" charset="0"/>
              </a:rPr>
              <a:t>: JW is a founder and shareholder of Uman Sense AB and has received speaker honoraria from Siemens </a:t>
            </a:r>
            <a:r>
              <a:rPr lang="en-US" dirty="0" err="1">
                <a:latin typeface="Arial" panose="020B0604020202020204" pitchFamily="34" charset="0"/>
                <a:cs typeface="Arial" panose="020B0604020202020204" pitchFamily="34" charset="0"/>
              </a:rPr>
              <a:t>Healthineers</a:t>
            </a:r>
            <a:r>
              <a:rPr lang="en-US" dirty="0">
                <a:latin typeface="Arial" panose="020B0604020202020204" pitchFamily="34" charset="0"/>
                <a:cs typeface="Arial" panose="020B0604020202020204" pitchFamily="34" charset="0"/>
              </a:rPr>
              <a:t>, Balt group and Medtronic Inc. TU received honoraria from Astra Zeneca for an expert group assignment, and speaker honoraria from Siemens </a:t>
            </a:r>
            <a:r>
              <a:rPr lang="en-US" dirty="0" err="1">
                <a:latin typeface="Arial" panose="020B0604020202020204" pitchFamily="34" charset="0"/>
                <a:cs typeface="Arial" panose="020B0604020202020204" pitchFamily="34" charset="0"/>
              </a:rPr>
              <a:t>Healthineers</a:t>
            </a:r>
            <a:r>
              <a:rPr lang="en-US" dirty="0">
                <a:latin typeface="Arial" panose="020B0604020202020204" pitchFamily="34" charset="0"/>
                <a:cs typeface="Arial" panose="020B0604020202020204" pitchFamily="34" charset="0"/>
              </a:rPr>
              <a:t>.</a:t>
            </a:r>
            <a:endParaRPr lang="fr-FR" dirty="0">
              <a:latin typeface="Arial" panose="020B0604020202020204" pitchFamily="34" charset="0"/>
              <a:cs typeface="Arial" panose="020B0604020202020204" pitchFamily="34" charset="0"/>
            </a:endParaRPr>
          </a:p>
          <a:p>
            <a:pPr algn="l"/>
            <a:endParaRPr lang="fr-FR"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11B690B6-FD5A-3A79-8614-0473B554E30C}"/>
              </a:ext>
            </a:extLst>
          </p:cNvPr>
          <p:cNvSpPr>
            <a:spLocks noGrp="1"/>
          </p:cNvSpPr>
          <p:nvPr>
            <p:ph type="sldNum" sz="quarter" idx="5"/>
          </p:nvPr>
        </p:nvSpPr>
        <p:spPr/>
        <p:txBody>
          <a:bodyPr/>
          <a:lstStyle/>
          <a:p>
            <a:fld id="{E3E50C83-12E4-410A-921F-A793AF7FF0FB}" type="slidenum">
              <a:rPr lang="fr-FR" smtClean="0"/>
              <a:t>11</a:t>
            </a:fld>
            <a:endParaRPr lang="fr-FR"/>
          </a:p>
        </p:txBody>
      </p:sp>
    </p:spTree>
    <p:extLst>
      <p:ext uri="{BB962C8B-B14F-4D97-AF65-F5344CB8AC3E}">
        <p14:creationId xmlns:p14="http://schemas.microsoft.com/office/powerpoint/2010/main" val="4225237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DBE1B-5D16-D68F-BDDD-D3A501512ED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A2FD32-6F0E-80DE-8D9C-89714746056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F56D8E3-E80D-08C8-F3E8-730EE7015C6C}"/>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b="0" i="0" u="none" strike="noStrike" baseline="0" dirty="0">
                <a:latin typeface="ArialMT"/>
              </a:rPr>
              <a:t>EVT</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ArialMT"/>
                <a:cs typeface="Arial" panose="020B0604020202020204" pitchFamily="34" charset="0"/>
              </a:rPr>
              <a:t>E</a:t>
            </a:r>
            <a:r>
              <a:rPr lang="en-US" sz="1200" b="0" i="0" u="none" strike="noStrike" baseline="0" dirty="0">
                <a:latin typeface="ArialMT"/>
              </a:rPr>
              <a:t>ndovascular thrombectomy</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a:latin typeface="TimesNewRomanPSMT"/>
              </a:rPr>
              <a:t>c-ICA-O</a:t>
            </a:r>
            <a:r>
              <a:rPr lang="en-GB"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TimesNewRomanPSMT"/>
                <a:cs typeface="Arial" panose="020B0604020202020204" pitchFamily="34" charset="0"/>
              </a:rPr>
              <a:t>C</a:t>
            </a:r>
            <a:r>
              <a:rPr lang="en-US" sz="1200" b="0" i="0" u="none" strike="noStrike" baseline="0" dirty="0">
                <a:latin typeface="TimesNewRomanPSMT"/>
              </a:rPr>
              <a:t>ervical internal carotid artery occlusion </a:t>
            </a:r>
            <a:r>
              <a:rPr lang="en-GB" sz="1200" i="0" dirty="0">
                <a:latin typeface="Arial" panose="020B0604020202020204" pitchFamily="34" charset="0"/>
                <a:cs typeface="Arial" panose="020B0604020202020204" pitchFamily="34" charset="0"/>
              </a:rPr>
              <a:t>; </a:t>
            </a:r>
            <a:r>
              <a:rPr lang="en-US" sz="1200" b="0" i="0" u="none" strike="noStrike" baseline="0" dirty="0">
                <a:latin typeface="ArialMT"/>
              </a:rPr>
              <a:t>CAS</a:t>
            </a:r>
            <a:r>
              <a:rPr lang="en-GB" sz="1200" i="0" dirty="0">
                <a:latin typeface="Arial" panose="020B0604020202020204" pitchFamily="34" charset="0"/>
                <a:cs typeface="Arial" panose="020B0604020202020204" pitchFamily="34" charset="0"/>
              </a:rPr>
              <a:t>, </a:t>
            </a:r>
            <a:r>
              <a:rPr lang="en-US" sz="1200" b="0" i="0" u="none" strike="noStrike" baseline="0" dirty="0">
                <a:latin typeface="TimesNewRomanPSMT"/>
              </a:rPr>
              <a:t>Carotid artery stenting </a:t>
            </a:r>
            <a:r>
              <a:rPr lang="en-US" sz="1200" b="0" i="0" u="none" strike="noStrike" baseline="0" dirty="0">
                <a:latin typeface="ArialMT"/>
              </a:rPr>
              <a:t>; VP, </a:t>
            </a:r>
            <a:r>
              <a:rPr lang="en-US" sz="1200" b="0" i="0" u="none" strike="noStrike" baseline="0" dirty="0">
                <a:latin typeface="TimesNewRomanPSMT"/>
              </a:rPr>
              <a:t>Vessel patency</a:t>
            </a:r>
            <a:r>
              <a:rPr lang="en-US" dirty="0"/>
              <a:t>; </a:t>
            </a:r>
            <a:r>
              <a:rPr lang="en-US" b="0" dirty="0" err="1"/>
              <a:t>sICH</a:t>
            </a:r>
            <a:r>
              <a:rPr lang="en-US" b="0" dirty="0"/>
              <a:t>, </a:t>
            </a:r>
            <a:r>
              <a:rPr lang="en-US" sz="1200" b="0" i="0" u="none" strike="noStrike" baseline="0" dirty="0">
                <a:latin typeface="TimesNewRomanPSMT"/>
              </a:rPr>
              <a:t>symptomatic intracerebral hemorrhage; NIHSS, </a:t>
            </a:r>
            <a:r>
              <a:rPr lang="en-US" sz="1200" b="0" i="0" u="none" strike="noStrike" baseline="0" dirty="0">
                <a:latin typeface="ArialMT"/>
              </a:rPr>
              <a:t>National Institutes of Health Stroke Scale-score; </a:t>
            </a:r>
            <a:r>
              <a:rPr lang="en-US" sz="1200" b="0" i="0" u="none" strike="noStrike" baseline="0" dirty="0" err="1">
                <a:latin typeface="TimesNewRomanPSMT"/>
              </a:rPr>
              <a:t>mRS</a:t>
            </a:r>
            <a:r>
              <a:rPr lang="en-US" sz="1200" b="0" i="0" u="none" strike="noStrike" baseline="0" dirty="0">
                <a:latin typeface="TimesNewRomanPSMT"/>
              </a:rPr>
              <a:t>,</a:t>
            </a:r>
            <a:r>
              <a:rPr lang="en-US" dirty="0"/>
              <a:t> Modified Rankin Scale</a:t>
            </a:r>
            <a:r>
              <a:rPr lang="en-US" sz="1200" b="0" i="0" u="none" strike="noStrike" baseline="0" dirty="0">
                <a:latin typeface="TimesNewRomanPSMT"/>
              </a:rPr>
              <a:t> ; </a:t>
            </a:r>
            <a:r>
              <a:rPr lang="en-US" sz="1200" b="0" i="0" u="none" strike="noStrike" baseline="0" dirty="0" err="1">
                <a:latin typeface="TimesNewRomanPSMT"/>
              </a:rPr>
              <a:t>aOR</a:t>
            </a:r>
            <a:r>
              <a:rPr lang="en-US" sz="1200" b="0" i="0" u="none" strike="noStrike" baseline="0" dirty="0">
                <a:latin typeface="TimesNewRomanPSMT"/>
              </a:rPr>
              <a:t>, </a:t>
            </a:r>
            <a:r>
              <a:rPr lang="en-US" dirty="0"/>
              <a:t>Adjusted Odds Ratio.</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en-CH" sz="1800" b="0" i="0" u="none" strike="noStrike" baseline="0" dirty="0">
                <a:latin typeface="Calibri" panose="020F0502020204030204" pitchFamily="34" charset="0"/>
              </a:rPr>
              <a:t>1514</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1800" b="1" i="0" u="none" strike="noStrike" baseline="0" dirty="0">
                <a:solidFill>
                  <a:srgbClr val="000000"/>
                </a:solidFill>
                <a:latin typeface="Arial" panose="020B0604020202020204" pitchFamily="34" charset="0"/>
                <a:cs typeface="Arial" panose="020B0604020202020204" pitchFamily="34" charset="0"/>
              </a:rPr>
              <a:t>Abstract Title: </a:t>
            </a:r>
            <a:r>
              <a:rPr lang="en-US" sz="1800" b="1" i="0" u="none" strike="noStrike" baseline="0" dirty="0">
                <a:latin typeface="Calibri-Bold"/>
              </a:rPr>
              <a:t>ENDOVASCULAR STENTING IN PATIENTS RECEIVING MECHANICAL THROMBECTOMY FOR ISOLATED CERVICAL INTERNAL CAROTID ARTERY OCCLUSION – AN ETIICA SUBSTUDY</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latin typeface="Calibri-Bold"/>
              </a:rPr>
              <a:t>Abstract Category: </a:t>
            </a:r>
            <a:r>
              <a:rPr lang="en-US" sz="1800" b="0" i="0" u="none" strike="noStrike" baseline="0" dirty="0">
                <a:latin typeface="Calibri" panose="020F0502020204030204" pitchFamily="34" charset="0"/>
              </a:rPr>
              <a:t>01.00 - ACUTE ISCHEMIC STROKE MANAGEMENT - 01.05 – NEUROINTERVENTION</a:t>
            </a:r>
          </a:p>
          <a:p>
            <a:pPr algn="l"/>
            <a:endParaRPr lang="en-US" sz="1800" b="0" i="0" u="none" strike="noStrike" baseline="0" dirty="0">
              <a:latin typeface="Calibri" panose="020F0502020204030204" pitchFamily="34" charset="0"/>
              <a:cs typeface="Arial" panose="020B0604020202020204" pitchFamily="34" charset="0"/>
            </a:endParaRPr>
          </a:p>
          <a:p>
            <a:pPr algn="l"/>
            <a:r>
              <a:rPr lang="en-US" sz="1800" b="1" i="0" u="none" strike="noStrike" baseline="0" dirty="0">
                <a:latin typeface="Arial-BoldMT"/>
              </a:rPr>
              <a:t>Background and Aims: </a:t>
            </a:r>
          </a:p>
          <a:p>
            <a:pPr algn="l"/>
            <a:r>
              <a:rPr lang="en-US" sz="1800" b="0" i="0" u="none" strike="noStrike" baseline="0" dirty="0">
                <a:latin typeface="TimesNewRomanPSMT"/>
              </a:rPr>
              <a:t>Endovascular therapy (EVT) is a treatment option for patients with acute ischemic stroke due to isolated cervical internal carotid artery occlusion (c-ICA-O). Carotid artery stenting (CAS) is frequently used to obtain vessel patency (VP). We assessed the technical and safety outcomes of CAS during EVT for isolated c-ICA-O.</a:t>
            </a:r>
          </a:p>
          <a:p>
            <a:pPr algn="l"/>
            <a:endParaRPr lang="en-US" sz="1800" b="1" i="0" u="none" strike="noStrike" baseline="0" dirty="0">
              <a:solidFill>
                <a:srgbClr val="000000"/>
              </a:solidFill>
              <a:latin typeface="Arial-BoldMT"/>
            </a:endParaRPr>
          </a:p>
          <a:p>
            <a:pPr algn="l"/>
            <a:r>
              <a:rPr lang="en-US" sz="1800" b="1" i="0" u="none" strike="noStrike" baseline="0" dirty="0">
                <a:latin typeface="Arial-BoldMT"/>
              </a:rPr>
              <a:t>Methods: </a:t>
            </a:r>
          </a:p>
          <a:p>
            <a:pPr algn="l"/>
            <a:r>
              <a:rPr lang="en-US" sz="1800" b="0" i="0" u="none" strike="noStrike" baseline="0" dirty="0">
                <a:latin typeface="TimesNewRomanPSMT"/>
              </a:rPr>
              <a:t>Retrospective multinational cohort study (42 centers) including consecutive patients receiving EVT for isolated c-ICA-O within 24-hours from last-seen-well between 2018 and 2022. We compared patients who received CAS to patients who did not (NO-CAS). The coprimary outcomes were c-ICA vessel patency (VP) at 24 hours and symptomatic intracerebral hemorrhage (</a:t>
            </a:r>
            <a:r>
              <a:rPr lang="en-US" sz="1800" b="0" i="0" u="none" strike="noStrike" baseline="0" dirty="0" err="1">
                <a:latin typeface="TimesNewRomanPSMT"/>
              </a:rPr>
              <a:t>sICH</a:t>
            </a:r>
            <a:r>
              <a:rPr lang="en-US" sz="1800" b="0" i="0" u="none" strike="noStrike" baseline="0" dirty="0">
                <a:latin typeface="TimesNewRomanPSMT"/>
              </a:rPr>
              <a:t>). Secondary outcomes were any ICH and disability at three months (modified Rankin scale (</a:t>
            </a:r>
            <a:r>
              <a:rPr lang="en-US" sz="1800" b="0" i="0" u="none" strike="noStrike" baseline="0" dirty="0" err="1">
                <a:latin typeface="TimesNewRomanPSMT"/>
              </a:rPr>
              <a:t>mRS</a:t>
            </a:r>
            <a:r>
              <a:rPr lang="en-US" sz="1800" b="0" i="0" u="none" strike="noStrike" baseline="0" dirty="0">
                <a:latin typeface="TimesNewRomanPSMT"/>
              </a:rPr>
              <a:t>) shift). Inverse probability of treatment weighting and multivariable regression were performed.</a:t>
            </a:r>
          </a:p>
          <a:p>
            <a:pPr algn="l"/>
            <a:endParaRPr lang="en-US" sz="1800" b="0" i="0" u="none" strike="noStrike" baseline="0" dirty="0">
              <a:latin typeface="ArialMT"/>
              <a:cs typeface="Arial" panose="020B0604020202020204" pitchFamily="34" charset="0"/>
            </a:endParaRPr>
          </a:p>
          <a:p>
            <a:pPr algn="l"/>
            <a:r>
              <a:rPr lang="en-US" sz="1800" b="1" i="0" u="none" strike="noStrike" baseline="0" dirty="0">
                <a:latin typeface="Arial-BoldMT"/>
              </a:rPr>
              <a:t>Results: </a:t>
            </a:r>
          </a:p>
          <a:p>
            <a:pPr algn="l"/>
            <a:r>
              <a:rPr lang="en-US" sz="1800" b="0" i="0" u="none" strike="noStrike" baseline="0" dirty="0">
                <a:latin typeface="TimesNewRomanPSMT"/>
              </a:rPr>
              <a:t>Of 454 patients receiving EVT for isolated c-ICA-O, 235 (51.8%) patients underwent CAS whereas 219 (48.2%) did not. Mean age was 71 (SD 13.5) years, median NIHSS 13 [IQR 7–18], 162 (35.7%) patients were female. At 24 hours, 81.6% of CAS patients and 56.5% of NO-CAS patients reached c-ICA-VP (</a:t>
            </a:r>
            <a:r>
              <a:rPr lang="en-US" sz="1800" b="0" i="0" u="none" strike="noStrike" baseline="0" dirty="0" err="1">
                <a:latin typeface="TimesNewRomanPSMT"/>
              </a:rPr>
              <a:t>aOR</a:t>
            </a:r>
            <a:r>
              <a:rPr lang="en-US" sz="1800" b="0" i="0" u="none" strike="noStrike" baseline="0" dirty="0">
                <a:latin typeface="TimesNewRomanPSMT"/>
              </a:rPr>
              <a:t> 4.57 [2.33 – 8.96]). Rates of </a:t>
            </a:r>
            <a:r>
              <a:rPr lang="en-US" sz="1800" b="0" i="0" u="none" strike="noStrike" baseline="0" dirty="0" err="1">
                <a:latin typeface="TimesNewRomanPSMT"/>
              </a:rPr>
              <a:t>sICH</a:t>
            </a:r>
            <a:r>
              <a:rPr lang="en-US" sz="1800" b="0" i="0" u="none" strike="noStrike" baseline="0" dirty="0">
                <a:latin typeface="TimesNewRomanPSMT"/>
              </a:rPr>
              <a:t> were similar between CAS (n=6; 2.8%) and NO-CAS (n= 5; 2.1%; </a:t>
            </a:r>
            <a:r>
              <a:rPr lang="en-US" sz="1800" b="0" i="0" u="none" strike="noStrike" baseline="0" dirty="0" err="1">
                <a:latin typeface="TimesNewRomanPSMT"/>
              </a:rPr>
              <a:t>aOR</a:t>
            </a:r>
            <a:r>
              <a:rPr lang="en-US" sz="1800" b="0" i="0" u="none" strike="noStrike" baseline="0" dirty="0">
                <a:latin typeface="TimesNewRomanPSMT"/>
              </a:rPr>
              <a:t> 0.65 [0.16 – 2.63]). Any ICH was more common in CAS (19.2% vs. 11.0%, </a:t>
            </a:r>
            <a:r>
              <a:rPr lang="en-US" sz="1800" b="0" i="0" u="none" strike="noStrike" baseline="0" dirty="0" err="1">
                <a:latin typeface="TimesNewRomanPSMT"/>
              </a:rPr>
              <a:t>aOR</a:t>
            </a:r>
            <a:r>
              <a:rPr lang="en-US" sz="1800" b="0" i="0" u="none" strike="noStrike" baseline="0" dirty="0">
                <a:latin typeface="TimesNewRomanPSMT"/>
              </a:rPr>
              <a:t> 2.08 [1.04 – 4.16], but 3-month </a:t>
            </a:r>
            <a:r>
              <a:rPr lang="en-US" sz="1800" b="0" i="0" u="none" strike="noStrike" baseline="0" dirty="0" err="1">
                <a:latin typeface="TimesNewRomanPSMT"/>
              </a:rPr>
              <a:t>mRS</a:t>
            </a:r>
            <a:r>
              <a:rPr lang="en-US" sz="1800" b="0" i="0" u="none" strike="noStrike" baseline="0" dirty="0">
                <a:latin typeface="TimesNewRomanPSMT"/>
              </a:rPr>
              <a:t> did not differ between groups (</a:t>
            </a:r>
            <a:r>
              <a:rPr lang="en-US" sz="1800" b="0" i="0" u="none" strike="noStrike" baseline="0" dirty="0" err="1">
                <a:latin typeface="TimesNewRomanPSMT"/>
              </a:rPr>
              <a:t>aOR</a:t>
            </a:r>
            <a:r>
              <a:rPr lang="en-US" sz="1800" b="0" i="0" u="none" strike="noStrike" baseline="0" dirty="0">
                <a:latin typeface="TimesNewRomanPSMT"/>
              </a:rPr>
              <a:t> 0.98 [0.63 – 1.53]).</a:t>
            </a:r>
          </a:p>
          <a:p>
            <a:pPr algn="l"/>
            <a:endParaRPr lang="en-US" sz="1800" b="1" i="0" u="none" strike="noStrike" baseline="0" dirty="0">
              <a:latin typeface="Arial-BoldMT"/>
            </a:endParaRPr>
          </a:p>
          <a:p>
            <a:pPr algn="l"/>
            <a:r>
              <a:rPr lang="en-US" sz="1800" b="1" i="0" u="none" strike="noStrike" baseline="0" dirty="0">
                <a:latin typeface="Arial-BoldMT"/>
              </a:rPr>
              <a:t>Conclusion: </a:t>
            </a:r>
            <a:r>
              <a:rPr lang="en-US" sz="1800" b="0" i="0" u="none" strike="noStrike" baseline="0" dirty="0">
                <a:latin typeface="TimesNewRomanPSMT"/>
              </a:rPr>
              <a:t>In patients receiving EVT for isolated c-ICA-O, CAS seems to be technically effective and reasonably safe. CAS was not associated with improved clinical outcome.</a:t>
            </a:r>
          </a:p>
          <a:p>
            <a:pPr algn="l"/>
            <a:endParaRPr lang="en-US" sz="1800" b="0" i="0" u="none" strike="noStrike" baseline="0" dirty="0">
              <a:latin typeface="TimesNewRomanPSMT"/>
              <a:cs typeface="Arial" panose="020B0604020202020204" pitchFamily="34" charset="0"/>
            </a:endParaRPr>
          </a:p>
          <a:p>
            <a:pPr algn="l"/>
            <a:r>
              <a:rPr lang="en-US" b="1" dirty="0">
                <a:latin typeface="Arial" panose="020B0604020202020204" pitchFamily="34" charset="0"/>
                <a:cs typeface="Arial" panose="020B0604020202020204" pitchFamily="34" charset="0"/>
              </a:rPr>
              <a:t>Disclosures</a:t>
            </a:r>
            <a:r>
              <a:rPr lang="en-US" dirty="0">
                <a:latin typeface="Arial" panose="020B0604020202020204" pitchFamily="34" charset="0"/>
                <a:cs typeface="Arial" panose="020B0604020202020204" pitchFamily="34" charset="0"/>
              </a:rPr>
              <a:t>: Riegler: received travel grants from ACTICOR Biotech outside the presented study. Marto: Nothing to disclose. Gebert: Nothing to disclose. Reiff: Nothing to disclose. </a:t>
            </a:r>
            <a:r>
              <a:rPr lang="en-US" dirty="0" err="1">
                <a:latin typeface="Arial" panose="020B0604020202020204" pitchFamily="34" charset="0"/>
                <a:cs typeface="Arial" panose="020B0604020202020204" pitchFamily="34" charset="0"/>
              </a:rPr>
              <a:t>Pakizer</a:t>
            </a:r>
            <a:r>
              <a:rPr lang="en-US" dirty="0">
                <a:latin typeface="Arial" panose="020B0604020202020204" pitchFamily="34" charset="0"/>
                <a:cs typeface="Arial" panose="020B0604020202020204" pitchFamily="34" charset="0"/>
              </a:rPr>
              <a:t>: Nothing to disclose. Ter </a:t>
            </a:r>
            <a:r>
              <a:rPr lang="en-US" dirty="0" err="1">
                <a:latin typeface="Arial" panose="020B0604020202020204" pitchFamily="34" charset="0"/>
                <a:cs typeface="Arial" panose="020B0604020202020204" pitchFamily="34" charset="0"/>
              </a:rPr>
              <a:t>Schiphorst</a:t>
            </a:r>
            <a:r>
              <a:rPr lang="en-US" dirty="0">
                <a:latin typeface="Arial" panose="020B0604020202020204" pitchFamily="34" charset="0"/>
                <a:cs typeface="Arial" panose="020B0604020202020204" pitchFamily="34" charset="0"/>
              </a:rPr>
              <a:t>: Nothing to disclose. Sykora: Nothing to disclose. Araújo: Nothing to disclose, Sousa: Nothing to disclose. Christian H Nolte received compensation for lectures and/or speaker’s bureau from AstraZeneca, BMS, Novartis, Pfizer outside the presented study.</a:t>
            </a:r>
            <a:endParaRPr lang="fr-FR"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EAC5ECBD-C1AF-424E-0478-5D3570C0BB69}"/>
              </a:ext>
            </a:extLst>
          </p:cNvPr>
          <p:cNvSpPr>
            <a:spLocks noGrp="1"/>
          </p:cNvSpPr>
          <p:nvPr>
            <p:ph type="sldNum" sz="quarter" idx="5"/>
          </p:nvPr>
        </p:nvSpPr>
        <p:spPr/>
        <p:txBody>
          <a:bodyPr/>
          <a:lstStyle/>
          <a:p>
            <a:fld id="{E3E50C83-12E4-410A-921F-A793AF7FF0FB}" type="slidenum">
              <a:rPr lang="fr-FR" smtClean="0"/>
              <a:t>12</a:t>
            </a:fld>
            <a:endParaRPr lang="fr-FR"/>
          </a:p>
        </p:txBody>
      </p:sp>
    </p:spTree>
    <p:extLst>
      <p:ext uri="{BB962C8B-B14F-4D97-AF65-F5344CB8AC3E}">
        <p14:creationId xmlns:p14="http://schemas.microsoft.com/office/powerpoint/2010/main" val="3103834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00BB4-8467-EC20-9B1F-83931268A8B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6B8DE24-3935-3246-0411-E8341F82AEE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84221D4-CAC5-A6A0-DB30-C900002380B1}"/>
              </a:ext>
            </a:extLst>
          </p:cNvPr>
          <p:cNvSpPr>
            <a:spLocks noGrp="1"/>
          </p:cNvSpPr>
          <p:nvPr>
            <p:ph type="body" idx="1"/>
          </p:nvPr>
        </p:nvSpPr>
        <p:spPr/>
        <p:txBody>
          <a:bodyPr/>
          <a:lstStyle/>
          <a:p>
            <a:pPr algn="l"/>
            <a:r>
              <a:rPr lang="en-GB" sz="1200" b="1" i="0" u="none" strike="noStrike" baseline="0" dirty="0">
                <a:solidFill>
                  <a:srgbClr val="000000"/>
                </a:solidFill>
                <a:latin typeface="Arial" panose="020B0604020202020204" pitchFamily="34" charset="0"/>
                <a:cs typeface="Arial" panose="020B0604020202020204" pitchFamily="34" charset="0"/>
              </a:rPr>
              <a:t>Abbreviations: </a:t>
            </a:r>
            <a:r>
              <a:rPr lang="en-US" sz="1200" b="0" i="0" u="none" strike="noStrike" baseline="0" dirty="0">
                <a:latin typeface="ArialMT"/>
              </a:rPr>
              <a:t>EVT</a:t>
            </a: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ArialMT"/>
                <a:cs typeface="Arial" panose="020B0604020202020204" pitchFamily="34" charset="0"/>
              </a:rPr>
              <a:t>E</a:t>
            </a:r>
            <a:r>
              <a:rPr lang="en-US" sz="1200" b="0" i="0" u="none" strike="noStrike" baseline="0" dirty="0">
                <a:latin typeface="ArialMT"/>
              </a:rPr>
              <a:t>ndovascular thrombectomy</a:t>
            </a:r>
            <a:r>
              <a:rPr lang="fr-CH" sz="1200" b="0" i="0" dirty="0">
                <a:solidFill>
                  <a:srgbClr val="4D5156"/>
                </a:solidFill>
                <a:effectLst/>
                <a:latin typeface="Arial" panose="020B0604020202020204" pitchFamily="34" charset="0"/>
                <a:cs typeface="Arial" panose="020B0604020202020204" pitchFamily="34" charset="0"/>
              </a:rPr>
              <a:t>; </a:t>
            </a:r>
            <a:r>
              <a:rPr lang="en-US" sz="1200" b="0" i="0" u="none" strike="noStrike" baseline="0" dirty="0">
                <a:latin typeface="TimesNewRomanPSMT"/>
              </a:rPr>
              <a:t>c-ICA-O</a:t>
            </a:r>
            <a:r>
              <a:rPr lang="en-GB" sz="1200" b="0" i="0" u="none" strike="noStrike" baseline="0" dirty="0">
                <a:solidFill>
                  <a:srgbClr val="000000"/>
                </a:solidFill>
                <a:latin typeface="Arial" panose="020B0604020202020204" pitchFamily="34" charset="0"/>
                <a:cs typeface="Arial" panose="020B0604020202020204" pitchFamily="34" charset="0"/>
              </a:rPr>
              <a:t>, </a:t>
            </a:r>
            <a:r>
              <a:rPr lang="en-US" sz="1200" b="0" i="0" u="none" strike="noStrike" baseline="0" dirty="0">
                <a:solidFill>
                  <a:srgbClr val="000000"/>
                </a:solidFill>
                <a:latin typeface="TimesNewRomanPSMT"/>
                <a:cs typeface="Arial" panose="020B0604020202020204" pitchFamily="34" charset="0"/>
              </a:rPr>
              <a:t>C</a:t>
            </a:r>
            <a:r>
              <a:rPr lang="en-US" sz="1200" b="0" i="0" u="none" strike="noStrike" baseline="0" dirty="0">
                <a:latin typeface="TimesNewRomanPSMT"/>
              </a:rPr>
              <a:t>ervical internal carotid artery occlusion </a:t>
            </a:r>
            <a:r>
              <a:rPr lang="en-GB" sz="1200" i="0" dirty="0">
                <a:latin typeface="Arial" panose="020B0604020202020204" pitchFamily="34" charset="0"/>
                <a:cs typeface="Arial" panose="020B0604020202020204" pitchFamily="34" charset="0"/>
              </a:rPr>
              <a:t>; </a:t>
            </a:r>
            <a:r>
              <a:rPr lang="en-US" sz="1200" b="0" i="0" u="none" strike="noStrike" baseline="0" dirty="0">
                <a:latin typeface="ArialMT"/>
              </a:rPr>
              <a:t>CAS</a:t>
            </a:r>
            <a:r>
              <a:rPr lang="en-GB" sz="1200" i="0" dirty="0">
                <a:latin typeface="Arial" panose="020B0604020202020204" pitchFamily="34" charset="0"/>
                <a:cs typeface="Arial" panose="020B0604020202020204" pitchFamily="34" charset="0"/>
              </a:rPr>
              <a:t>, </a:t>
            </a:r>
            <a:r>
              <a:rPr lang="en-US" sz="1200" b="0" i="0" u="none" strike="noStrike" baseline="0" dirty="0">
                <a:latin typeface="TimesNewRomanPSMT"/>
              </a:rPr>
              <a:t>Carotid artery stenting </a:t>
            </a:r>
            <a:r>
              <a:rPr lang="en-US" sz="1200" b="0" i="0" u="none" strike="noStrike" baseline="0" dirty="0">
                <a:latin typeface="ArialMT"/>
              </a:rPr>
              <a:t>; VP, </a:t>
            </a:r>
            <a:r>
              <a:rPr lang="en-US" sz="1200" b="0" i="0" u="none" strike="noStrike" baseline="0" dirty="0">
                <a:latin typeface="TimesNewRomanPSMT"/>
              </a:rPr>
              <a:t>Vessel patency</a:t>
            </a:r>
            <a:r>
              <a:rPr lang="en-US" dirty="0"/>
              <a:t>; </a:t>
            </a:r>
            <a:r>
              <a:rPr lang="en-US" b="0" dirty="0" err="1"/>
              <a:t>sICH</a:t>
            </a:r>
            <a:r>
              <a:rPr lang="en-US" b="0" dirty="0"/>
              <a:t>, </a:t>
            </a:r>
            <a:r>
              <a:rPr lang="en-US" sz="1200" b="0" i="0" u="none" strike="noStrike" baseline="0" dirty="0">
                <a:latin typeface="TimesNewRomanPSMT"/>
              </a:rPr>
              <a:t>symptomatic intracerebral hemorrhage; NIHSS, </a:t>
            </a:r>
            <a:r>
              <a:rPr lang="en-US" sz="1200" b="0" i="0" u="none" strike="noStrike" baseline="0" dirty="0">
                <a:latin typeface="ArialMT"/>
              </a:rPr>
              <a:t>National Institutes of Health Stroke Scale-score; </a:t>
            </a:r>
            <a:r>
              <a:rPr lang="en-US" sz="1200" b="0" i="0" u="none" strike="noStrike" baseline="0" dirty="0" err="1">
                <a:latin typeface="TimesNewRomanPSMT"/>
              </a:rPr>
              <a:t>mRS</a:t>
            </a:r>
            <a:r>
              <a:rPr lang="en-US" sz="1200" b="0" i="0" u="none" strike="noStrike" baseline="0" dirty="0">
                <a:latin typeface="TimesNewRomanPSMT"/>
              </a:rPr>
              <a:t>,</a:t>
            </a:r>
            <a:r>
              <a:rPr lang="en-US" dirty="0"/>
              <a:t> Modified Rankin Scale</a:t>
            </a:r>
            <a:r>
              <a:rPr lang="en-US" sz="1200" b="0" i="0" u="none" strike="noStrike" baseline="0" dirty="0">
                <a:latin typeface="TimesNewRomanPSMT"/>
              </a:rPr>
              <a:t> ; </a:t>
            </a:r>
            <a:r>
              <a:rPr lang="en-US" sz="1200" b="0" i="0" u="none" strike="noStrike" baseline="0" dirty="0" err="1">
                <a:latin typeface="TimesNewRomanPSMT"/>
              </a:rPr>
              <a:t>aOR</a:t>
            </a:r>
            <a:r>
              <a:rPr lang="en-US" sz="1200" b="0" i="0" u="none" strike="noStrike" baseline="0" dirty="0">
                <a:latin typeface="TimesNewRomanPSMT"/>
              </a:rPr>
              <a:t>, </a:t>
            </a:r>
            <a:r>
              <a:rPr lang="en-US" dirty="0"/>
              <a:t>Adjusted Odds Ratio.</a:t>
            </a:r>
            <a:endParaRPr lang="en-GB"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cs typeface="Arial" panose="020B0604020202020204" pitchFamily="34" charset="0"/>
            </a:endParaRPr>
          </a:p>
          <a:p>
            <a:r>
              <a:rPr lang="en-US" sz="1800" b="1" i="0" u="none" strike="noStrike" baseline="0" dirty="0">
                <a:solidFill>
                  <a:srgbClr val="000000"/>
                </a:solidFill>
                <a:latin typeface="Arial" panose="020B0604020202020204" pitchFamily="34" charset="0"/>
                <a:cs typeface="Arial" panose="020B0604020202020204" pitchFamily="34" charset="0"/>
              </a:rPr>
              <a:t>Abstract Number: </a:t>
            </a:r>
            <a:r>
              <a:rPr lang="en-US" sz="1800" b="0" i="0" u="none" strike="noStrike" baseline="0" dirty="0">
                <a:solidFill>
                  <a:srgbClr val="000000"/>
                </a:solidFill>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ESOC25-</a:t>
            </a:r>
            <a:r>
              <a:rPr lang="en-CH" sz="1800" b="0" i="0" u="none" strike="noStrike" baseline="0" dirty="0">
                <a:latin typeface="Calibri" panose="020F0502020204030204" pitchFamily="34" charset="0"/>
              </a:rPr>
              <a:t>1514</a:t>
            </a:r>
            <a:r>
              <a:rPr lang="en-US" sz="1800" b="0" i="0" u="none" strike="noStrike" baseline="0" dirty="0">
                <a:solidFill>
                  <a:srgbClr val="000000"/>
                </a:solidFill>
                <a:latin typeface="Arial" panose="020B0604020202020204" pitchFamily="34" charset="0"/>
                <a:cs typeface="Arial" panose="020B0604020202020204" pitchFamily="34" charset="0"/>
              </a:rPr>
              <a:t>] </a:t>
            </a:r>
          </a:p>
          <a:p>
            <a:endParaRPr lang="en-US" sz="1800" b="0" i="0" u="none" strike="noStrike" baseline="0" dirty="0">
              <a:solidFill>
                <a:srgbClr val="000000"/>
              </a:solidFill>
              <a:latin typeface="Arial" panose="020B0604020202020204" pitchFamily="34" charset="0"/>
              <a:cs typeface="Arial" panose="020B0604020202020204" pitchFamily="34" charset="0"/>
            </a:endParaRPr>
          </a:p>
          <a:p>
            <a:pPr algn="l"/>
            <a:r>
              <a:rPr lang="en-US" sz="1800" b="1" i="0" u="none" strike="noStrike" baseline="0" dirty="0">
                <a:solidFill>
                  <a:srgbClr val="000000"/>
                </a:solidFill>
                <a:latin typeface="Arial" panose="020B0604020202020204" pitchFamily="34" charset="0"/>
                <a:cs typeface="Arial" panose="020B0604020202020204" pitchFamily="34" charset="0"/>
              </a:rPr>
              <a:t>Abstract Title: </a:t>
            </a:r>
            <a:r>
              <a:rPr lang="en-US" sz="1800" b="1" i="0" u="none" strike="noStrike" baseline="0" dirty="0">
                <a:latin typeface="Calibri-Bold"/>
              </a:rPr>
              <a:t>ENDOVASCULAR STENTING IN PATIENTS RECEIVING MECHANICAL THROMBECTOMY FOR ISOLATED CERVICAL INTERNAL CAROTID ARTERY OCCLUSION – AN ETIICA SUBSTUDY</a:t>
            </a:r>
          </a:p>
          <a:p>
            <a:pPr algn="l"/>
            <a:endParaRPr lang="en-US" sz="1800" b="1" i="0" u="none" strike="noStrike" baseline="0" dirty="0">
              <a:solidFill>
                <a:srgbClr val="000000"/>
              </a:solidFill>
              <a:latin typeface="Calibri-Bold"/>
              <a:cs typeface="Arial" panose="020B0604020202020204" pitchFamily="34" charset="0"/>
            </a:endParaRPr>
          </a:p>
          <a:p>
            <a:pPr algn="l"/>
            <a:r>
              <a:rPr lang="en-US" sz="1800" b="1" i="0" u="none" strike="noStrike" baseline="0" dirty="0">
                <a:latin typeface="Calibri-Bold"/>
              </a:rPr>
              <a:t>Abstract Category: </a:t>
            </a:r>
            <a:r>
              <a:rPr lang="en-US" sz="1800" b="0" i="0" u="none" strike="noStrike" baseline="0" dirty="0">
                <a:latin typeface="Calibri" panose="020F0502020204030204" pitchFamily="34" charset="0"/>
              </a:rPr>
              <a:t>01.00 - ACUTE ISCHEMIC STROKE MANAGEMENT - 01.05 – NEUROINTERVENTION</a:t>
            </a:r>
          </a:p>
          <a:p>
            <a:pPr algn="l"/>
            <a:endParaRPr lang="en-US" sz="1800" b="0" i="0" u="none" strike="noStrike" baseline="0" dirty="0">
              <a:latin typeface="Calibri" panose="020F0502020204030204" pitchFamily="34" charset="0"/>
              <a:cs typeface="Arial" panose="020B0604020202020204" pitchFamily="34" charset="0"/>
            </a:endParaRPr>
          </a:p>
          <a:p>
            <a:pPr algn="l"/>
            <a:r>
              <a:rPr lang="en-US" sz="1800" b="1" i="0" u="none" strike="noStrike" baseline="0" dirty="0">
                <a:latin typeface="Arial-BoldMT"/>
              </a:rPr>
              <a:t>Background and Aims: </a:t>
            </a:r>
          </a:p>
          <a:p>
            <a:pPr algn="l"/>
            <a:r>
              <a:rPr lang="en-US" sz="1800" b="0" i="0" u="none" strike="noStrike" baseline="0" dirty="0">
                <a:latin typeface="TimesNewRomanPSMT"/>
              </a:rPr>
              <a:t>Endovascular therapy (EVT) is a treatment option for patients with acute ischemic stroke due to isolated cervical internal carotid artery occlusion (c-ICA-O). Carotid artery stenting (CAS) is frequently used to obtain vessel patency (VP). We assessed the technical and safety outcomes of CAS during EVT for isolated c-ICA-O.</a:t>
            </a:r>
          </a:p>
          <a:p>
            <a:pPr algn="l"/>
            <a:endParaRPr lang="en-US" sz="1800" b="1" i="0" u="none" strike="noStrike" baseline="0" dirty="0">
              <a:solidFill>
                <a:srgbClr val="000000"/>
              </a:solidFill>
              <a:latin typeface="Arial-BoldMT"/>
            </a:endParaRPr>
          </a:p>
          <a:p>
            <a:pPr algn="l"/>
            <a:r>
              <a:rPr lang="en-US" sz="1800" b="1" i="0" u="none" strike="noStrike" baseline="0" dirty="0">
                <a:latin typeface="Arial-BoldMT"/>
              </a:rPr>
              <a:t>Methods: </a:t>
            </a:r>
          </a:p>
          <a:p>
            <a:pPr algn="l"/>
            <a:r>
              <a:rPr lang="en-US" sz="1800" b="0" i="0" u="none" strike="noStrike" baseline="0" dirty="0">
                <a:latin typeface="TimesNewRomanPSMT"/>
              </a:rPr>
              <a:t>Retrospective multinational cohort study (42 centers) including consecutive patients receiving EVT for isolated c-ICA-O within 24-hours from last-seen-well between 2018 and 2022. We compared patients who received CAS to patients who did not (NO-CAS). The coprimary outcomes were c-ICA vessel patency (VP) at 24 hours and symptomatic intracerebral hemorrhage (</a:t>
            </a:r>
            <a:r>
              <a:rPr lang="en-US" sz="1800" b="0" i="0" u="none" strike="noStrike" baseline="0" dirty="0" err="1">
                <a:latin typeface="TimesNewRomanPSMT"/>
              </a:rPr>
              <a:t>sICH</a:t>
            </a:r>
            <a:r>
              <a:rPr lang="en-US" sz="1800" b="0" i="0" u="none" strike="noStrike" baseline="0" dirty="0">
                <a:latin typeface="TimesNewRomanPSMT"/>
              </a:rPr>
              <a:t>). Secondary outcomes were any ICH and disability at three months (modified Rankin scale (</a:t>
            </a:r>
            <a:r>
              <a:rPr lang="en-US" sz="1800" b="0" i="0" u="none" strike="noStrike" baseline="0" dirty="0" err="1">
                <a:latin typeface="TimesNewRomanPSMT"/>
              </a:rPr>
              <a:t>mRS</a:t>
            </a:r>
            <a:r>
              <a:rPr lang="en-US" sz="1800" b="0" i="0" u="none" strike="noStrike" baseline="0" dirty="0">
                <a:latin typeface="TimesNewRomanPSMT"/>
              </a:rPr>
              <a:t>) shift). Inverse probability of treatment weighting and multivariable regression were performed.</a:t>
            </a:r>
          </a:p>
          <a:p>
            <a:pPr algn="l"/>
            <a:endParaRPr lang="en-US" sz="1800" b="0" i="0" u="none" strike="noStrike" baseline="0" dirty="0">
              <a:latin typeface="ArialMT"/>
              <a:cs typeface="Arial" panose="020B0604020202020204" pitchFamily="34" charset="0"/>
            </a:endParaRPr>
          </a:p>
          <a:p>
            <a:pPr algn="l"/>
            <a:r>
              <a:rPr lang="en-US" sz="1800" b="1" i="0" u="none" strike="noStrike" baseline="0" dirty="0">
                <a:latin typeface="Arial-BoldMT"/>
              </a:rPr>
              <a:t>Results: </a:t>
            </a:r>
          </a:p>
          <a:p>
            <a:pPr algn="l"/>
            <a:r>
              <a:rPr lang="en-US" sz="1800" b="0" i="0" u="none" strike="noStrike" baseline="0" dirty="0">
                <a:latin typeface="TimesNewRomanPSMT"/>
              </a:rPr>
              <a:t>Of 454 patients receiving EVT for isolated c-ICA-O, 235 (51.8%) patients underwent CAS whereas 219 (48.2%) did not. Mean age was 71 (SD 13.5) years, median NIHSS 13 [IQR 7–18], 162 (35.7%) patients were female. At 24 hours, 81.6% of CAS patients and 56.5% of NO-CAS patients reached c-ICA-VP (</a:t>
            </a:r>
            <a:r>
              <a:rPr lang="en-US" sz="1800" b="0" i="0" u="none" strike="noStrike" baseline="0" dirty="0" err="1">
                <a:latin typeface="TimesNewRomanPSMT"/>
              </a:rPr>
              <a:t>aOR</a:t>
            </a:r>
            <a:r>
              <a:rPr lang="en-US" sz="1800" b="0" i="0" u="none" strike="noStrike" baseline="0" dirty="0">
                <a:latin typeface="TimesNewRomanPSMT"/>
              </a:rPr>
              <a:t> 4.57 [2.33 – 8.96]). Rates of </a:t>
            </a:r>
            <a:r>
              <a:rPr lang="en-US" sz="1800" b="0" i="0" u="none" strike="noStrike" baseline="0" dirty="0" err="1">
                <a:latin typeface="TimesNewRomanPSMT"/>
              </a:rPr>
              <a:t>sICH</a:t>
            </a:r>
            <a:r>
              <a:rPr lang="en-US" sz="1800" b="0" i="0" u="none" strike="noStrike" baseline="0" dirty="0">
                <a:latin typeface="TimesNewRomanPSMT"/>
              </a:rPr>
              <a:t> were similar between CAS (n=6; 2.8%) and NO-CAS (n= 5; 2.1%; </a:t>
            </a:r>
            <a:r>
              <a:rPr lang="en-US" sz="1800" b="0" i="0" u="none" strike="noStrike" baseline="0" dirty="0" err="1">
                <a:latin typeface="TimesNewRomanPSMT"/>
              </a:rPr>
              <a:t>aOR</a:t>
            </a:r>
            <a:r>
              <a:rPr lang="en-US" sz="1800" b="0" i="0" u="none" strike="noStrike" baseline="0" dirty="0">
                <a:latin typeface="TimesNewRomanPSMT"/>
              </a:rPr>
              <a:t> 0.65 [0.16 – 2.63]). Any ICH was more common in CAS (19.2% vs. 11.0%, </a:t>
            </a:r>
            <a:r>
              <a:rPr lang="en-US" sz="1800" b="0" i="0" u="none" strike="noStrike" baseline="0" dirty="0" err="1">
                <a:latin typeface="TimesNewRomanPSMT"/>
              </a:rPr>
              <a:t>aOR</a:t>
            </a:r>
            <a:r>
              <a:rPr lang="en-US" sz="1800" b="0" i="0" u="none" strike="noStrike" baseline="0" dirty="0">
                <a:latin typeface="TimesNewRomanPSMT"/>
              </a:rPr>
              <a:t> 2.08 [1.04 – 4.16], but 3-month </a:t>
            </a:r>
            <a:r>
              <a:rPr lang="en-US" sz="1800" b="0" i="0" u="none" strike="noStrike" baseline="0" dirty="0" err="1">
                <a:latin typeface="TimesNewRomanPSMT"/>
              </a:rPr>
              <a:t>mRS</a:t>
            </a:r>
            <a:r>
              <a:rPr lang="en-US" sz="1800" b="0" i="0" u="none" strike="noStrike" baseline="0" dirty="0">
                <a:latin typeface="TimesNewRomanPSMT"/>
              </a:rPr>
              <a:t> did not differ between groups (</a:t>
            </a:r>
            <a:r>
              <a:rPr lang="en-US" sz="1800" b="0" i="0" u="none" strike="noStrike" baseline="0" dirty="0" err="1">
                <a:latin typeface="TimesNewRomanPSMT"/>
              </a:rPr>
              <a:t>aOR</a:t>
            </a:r>
            <a:r>
              <a:rPr lang="en-US" sz="1800" b="0" i="0" u="none" strike="noStrike" baseline="0" dirty="0">
                <a:latin typeface="TimesNewRomanPSMT"/>
              </a:rPr>
              <a:t> 0.98 [0.63 – 1.53]).</a:t>
            </a:r>
          </a:p>
          <a:p>
            <a:pPr algn="l"/>
            <a:endParaRPr lang="en-US" sz="1800" b="1" i="0" u="none" strike="noStrike" baseline="0" dirty="0">
              <a:latin typeface="Arial-BoldMT"/>
            </a:endParaRPr>
          </a:p>
          <a:p>
            <a:pPr algn="l"/>
            <a:r>
              <a:rPr lang="en-US" sz="1800" b="1" i="0" u="none" strike="noStrike" baseline="0" dirty="0">
                <a:latin typeface="Arial-BoldMT"/>
              </a:rPr>
              <a:t>Conclusion: </a:t>
            </a:r>
            <a:r>
              <a:rPr lang="en-US" sz="1800" b="0" i="0" u="none" strike="noStrike" baseline="0" dirty="0">
                <a:latin typeface="TimesNewRomanPSMT"/>
              </a:rPr>
              <a:t>In patients receiving EVT for isolated c-ICA-O, CAS seems to be technically effective and reasonably safe. CAS was not associated with improved clinical outcome.</a:t>
            </a:r>
          </a:p>
          <a:p>
            <a:pPr algn="l"/>
            <a:endParaRPr lang="en-US" sz="1800" b="0" i="0" u="none" strike="noStrike" baseline="0" dirty="0">
              <a:latin typeface="TimesNewRomanPSM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Disclosures</a:t>
            </a:r>
            <a:r>
              <a:rPr lang="en-US" dirty="0">
                <a:latin typeface="Arial" panose="020B0604020202020204" pitchFamily="34" charset="0"/>
                <a:cs typeface="Arial" panose="020B0604020202020204" pitchFamily="34" charset="0"/>
              </a:rPr>
              <a:t>: Riegler: received travel grants from ACTICOR Biotech outside the presented study. Marto: Nothing to disclose. Gebert: Nothing to disclose. Reiff: Nothing to disclose. </a:t>
            </a:r>
            <a:r>
              <a:rPr lang="en-US" dirty="0" err="1">
                <a:latin typeface="Arial" panose="020B0604020202020204" pitchFamily="34" charset="0"/>
                <a:cs typeface="Arial" panose="020B0604020202020204" pitchFamily="34" charset="0"/>
              </a:rPr>
              <a:t>Pakizer</a:t>
            </a:r>
            <a:r>
              <a:rPr lang="en-US" dirty="0">
                <a:latin typeface="Arial" panose="020B0604020202020204" pitchFamily="34" charset="0"/>
                <a:cs typeface="Arial" panose="020B0604020202020204" pitchFamily="34" charset="0"/>
              </a:rPr>
              <a:t>: Nothing to disclose. Ter </a:t>
            </a:r>
            <a:r>
              <a:rPr lang="en-US" dirty="0" err="1">
                <a:latin typeface="Arial" panose="020B0604020202020204" pitchFamily="34" charset="0"/>
                <a:cs typeface="Arial" panose="020B0604020202020204" pitchFamily="34" charset="0"/>
              </a:rPr>
              <a:t>Schiphorst</a:t>
            </a:r>
            <a:r>
              <a:rPr lang="en-US" dirty="0">
                <a:latin typeface="Arial" panose="020B0604020202020204" pitchFamily="34" charset="0"/>
                <a:cs typeface="Arial" panose="020B0604020202020204" pitchFamily="34" charset="0"/>
              </a:rPr>
              <a:t>: Nothing to disclose. Sykora: Nothing to disclose. Araújo: Nothing to disclose, Sousa: Nothing to disclose. Christian H Nolte received compensation for lectures and/or speaker’s bureau from AstraZeneca, BMS, Novartis, Pfizer outside the presented study.</a:t>
            </a:r>
            <a:endParaRPr lang="fr-FR" dirty="0">
              <a:latin typeface="Arial" panose="020B0604020202020204" pitchFamily="34" charset="0"/>
              <a:cs typeface="Arial" panose="020B0604020202020204" pitchFamily="34" charset="0"/>
            </a:endParaRPr>
          </a:p>
          <a:p>
            <a:pPr algn="l"/>
            <a:endParaRPr lang="fr-FR"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0C14BF28-51C4-7C62-EC2C-24A3E969755E}"/>
              </a:ext>
            </a:extLst>
          </p:cNvPr>
          <p:cNvSpPr>
            <a:spLocks noGrp="1"/>
          </p:cNvSpPr>
          <p:nvPr>
            <p:ph type="sldNum" sz="quarter" idx="5"/>
          </p:nvPr>
        </p:nvSpPr>
        <p:spPr/>
        <p:txBody>
          <a:bodyPr/>
          <a:lstStyle/>
          <a:p>
            <a:fld id="{E3E50C83-12E4-410A-921F-A793AF7FF0FB}" type="slidenum">
              <a:rPr lang="fr-FR" smtClean="0"/>
              <a:t>13</a:t>
            </a:fld>
            <a:endParaRPr lang="fr-FR"/>
          </a:p>
        </p:txBody>
      </p:sp>
    </p:spTree>
    <p:extLst>
      <p:ext uri="{BB962C8B-B14F-4D97-AF65-F5344CB8AC3E}">
        <p14:creationId xmlns:p14="http://schemas.microsoft.com/office/powerpoint/2010/main" val="135616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A2DEA8-8AD7-621A-E95C-69890B60E66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562CA26-ABEA-2772-D7A4-00A498BDA1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45095FE-A546-86EA-6C8B-0BD1ED34A8A5}"/>
              </a:ext>
            </a:extLst>
          </p:cNvPr>
          <p:cNvSpPr>
            <a:spLocks noGrp="1"/>
          </p:cNvSpPr>
          <p:nvPr>
            <p:ph type="dt" sz="half" idx="10"/>
          </p:nvPr>
        </p:nvSpPr>
        <p:spPr/>
        <p:txBody>
          <a:bodyPr/>
          <a:lstStyle/>
          <a:p>
            <a:fld id="{A92232C1-FE53-4004-B218-3B138B5D5224}" type="datetimeFigureOut">
              <a:rPr lang="fr-FR" smtClean="0"/>
              <a:t>22/05/2025</a:t>
            </a:fld>
            <a:endParaRPr lang="fr-FR"/>
          </a:p>
        </p:txBody>
      </p:sp>
      <p:sp>
        <p:nvSpPr>
          <p:cNvPr id="5" name="Espace réservé du pied de page 4">
            <a:extLst>
              <a:ext uri="{FF2B5EF4-FFF2-40B4-BE49-F238E27FC236}">
                <a16:creationId xmlns:a16="http://schemas.microsoft.com/office/drawing/2014/main" id="{E3A0A3EC-57DE-1D2D-0DE1-CF92D2CA13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69AAB7-6521-3FCA-B3EC-22A94B0678D8}"/>
              </a:ext>
            </a:extLst>
          </p:cNvPr>
          <p:cNvSpPr>
            <a:spLocks noGrp="1"/>
          </p:cNvSpPr>
          <p:nvPr>
            <p:ph type="sldNum" sz="quarter" idx="12"/>
          </p:nvPr>
        </p:nvSpPr>
        <p:spPr/>
        <p:txBody>
          <a:bodyPr/>
          <a:lstStyle/>
          <a:p>
            <a:fld id="{7ADB6D51-B6AB-4654-853A-BC3F711EDA8D}" type="slidenum">
              <a:rPr lang="fr-FR" smtClean="0"/>
              <a:t>‹N°›</a:t>
            </a:fld>
            <a:endParaRPr lang="fr-FR"/>
          </a:p>
        </p:txBody>
      </p:sp>
    </p:spTree>
    <p:extLst>
      <p:ext uri="{BB962C8B-B14F-4D97-AF65-F5344CB8AC3E}">
        <p14:creationId xmlns:p14="http://schemas.microsoft.com/office/powerpoint/2010/main" val="188310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45602D-7026-2CE6-AA4D-4734E8C2E37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79B69AF-4844-1E20-3B53-812CA8A9FFB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AEF740-40F8-0C52-E8FA-337218C07EAB}"/>
              </a:ext>
            </a:extLst>
          </p:cNvPr>
          <p:cNvSpPr>
            <a:spLocks noGrp="1"/>
          </p:cNvSpPr>
          <p:nvPr>
            <p:ph type="dt" sz="half" idx="10"/>
          </p:nvPr>
        </p:nvSpPr>
        <p:spPr/>
        <p:txBody>
          <a:bodyPr/>
          <a:lstStyle/>
          <a:p>
            <a:fld id="{A92232C1-FE53-4004-B218-3B138B5D5224}" type="datetimeFigureOut">
              <a:rPr lang="fr-FR" smtClean="0"/>
              <a:t>22/05/2025</a:t>
            </a:fld>
            <a:endParaRPr lang="fr-FR"/>
          </a:p>
        </p:txBody>
      </p:sp>
      <p:sp>
        <p:nvSpPr>
          <p:cNvPr id="5" name="Espace réservé du pied de page 4">
            <a:extLst>
              <a:ext uri="{FF2B5EF4-FFF2-40B4-BE49-F238E27FC236}">
                <a16:creationId xmlns:a16="http://schemas.microsoft.com/office/drawing/2014/main" id="{DCE9663E-629A-54EE-A475-2B3D000D0E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D4F0C06-0C29-A6D8-A785-2D4F5E04703B}"/>
              </a:ext>
            </a:extLst>
          </p:cNvPr>
          <p:cNvSpPr>
            <a:spLocks noGrp="1"/>
          </p:cNvSpPr>
          <p:nvPr>
            <p:ph type="sldNum" sz="quarter" idx="12"/>
          </p:nvPr>
        </p:nvSpPr>
        <p:spPr/>
        <p:txBody>
          <a:bodyPr/>
          <a:lstStyle/>
          <a:p>
            <a:fld id="{7ADB6D51-B6AB-4654-853A-BC3F711EDA8D}" type="slidenum">
              <a:rPr lang="fr-FR" smtClean="0"/>
              <a:t>‹N°›</a:t>
            </a:fld>
            <a:endParaRPr lang="fr-FR"/>
          </a:p>
        </p:txBody>
      </p:sp>
    </p:spTree>
    <p:extLst>
      <p:ext uri="{BB962C8B-B14F-4D97-AF65-F5344CB8AC3E}">
        <p14:creationId xmlns:p14="http://schemas.microsoft.com/office/powerpoint/2010/main" val="349004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4A30DAA-B0B6-741A-A695-CB154164B6A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6426A19-2A9A-C320-DD05-91CE0A84F2A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8E48A0-EF5C-9B10-25D2-ECFAA46AA549}"/>
              </a:ext>
            </a:extLst>
          </p:cNvPr>
          <p:cNvSpPr>
            <a:spLocks noGrp="1"/>
          </p:cNvSpPr>
          <p:nvPr>
            <p:ph type="dt" sz="half" idx="10"/>
          </p:nvPr>
        </p:nvSpPr>
        <p:spPr/>
        <p:txBody>
          <a:bodyPr/>
          <a:lstStyle/>
          <a:p>
            <a:fld id="{A92232C1-FE53-4004-B218-3B138B5D5224}" type="datetimeFigureOut">
              <a:rPr lang="fr-FR" smtClean="0"/>
              <a:t>22/05/2025</a:t>
            </a:fld>
            <a:endParaRPr lang="fr-FR"/>
          </a:p>
        </p:txBody>
      </p:sp>
      <p:sp>
        <p:nvSpPr>
          <p:cNvPr id="5" name="Espace réservé du pied de page 4">
            <a:extLst>
              <a:ext uri="{FF2B5EF4-FFF2-40B4-BE49-F238E27FC236}">
                <a16:creationId xmlns:a16="http://schemas.microsoft.com/office/drawing/2014/main" id="{B3DE2BF3-2389-1DF7-25D7-4E4579F7CBC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CC9C62F-E884-E287-FB5A-52815642C768}"/>
              </a:ext>
            </a:extLst>
          </p:cNvPr>
          <p:cNvSpPr>
            <a:spLocks noGrp="1"/>
          </p:cNvSpPr>
          <p:nvPr>
            <p:ph type="sldNum" sz="quarter" idx="12"/>
          </p:nvPr>
        </p:nvSpPr>
        <p:spPr/>
        <p:txBody>
          <a:bodyPr/>
          <a:lstStyle/>
          <a:p>
            <a:fld id="{7ADB6D51-B6AB-4654-853A-BC3F711EDA8D}" type="slidenum">
              <a:rPr lang="fr-FR" smtClean="0"/>
              <a:t>‹N°›</a:t>
            </a:fld>
            <a:endParaRPr lang="fr-FR"/>
          </a:p>
        </p:txBody>
      </p:sp>
    </p:spTree>
    <p:extLst>
      <p:ext uri="{BB962C8B-B14F-4D97-AF65-F5344CB8AC3E}">
        <p14:creationId xmlns:p14="http://schemas.microsoft.com/office/powerpoint/2010/main" val="154563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7314A3-A168-536D-0474-55425463A5E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C0CBCD0-D207-4563-C3D9-DA0F29E51A5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E1668D-3759-4F75-E822-CF5905E21BB0}"/>
              </a:ext>
            </a:extLst>
          </p:cNvPr>
          <p:cNvSpPr>
            <a:spLocks noGrp="1"/>
          </p:cNvSpPr>
          <p:nvPr>
            <p:ph type="dt" sz="half" idx="10"/>
          </p:nvPr>
        </p:nvSpPr>
        <p:spPr/>
        <p:txBody>
          <a:bodyPr/>
          <a:lstStyle/>
          <a:p>
            <a:fld id="{A92232C1-FE53-4004-B218-3B138B5D5224}" type="datetimeFigureOut">
              <a:rPr lang="fr-FR" smtClean="0"/>
              <a:t>22/05/2025</a:t>
            </a:fld>
            <a:endParaRPr lang="fr-FR"/>
          </a:p>
        </p:txBody>
      </p:sp>
      <p:sp>
        <p:nvSpPr>
          <p:cNvPr id="5" name="Espace réservé du pied de page 4">
            <a:extLst>
              <a:ext uri="{FF2B5EF4-FFF2-40B4-BE49-F238E27FC236}">
                <a16:creationId xmlns:a16="http://schemas.microsoft.com/office/drawing/2014/main" id="{66505C84-57B6-7A90-41E6-E6665E40E2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044446-1F0D-C808-7A84-3A779D6B599B}"/>
              </a:ext>
            </a:extLst>
          </p:cNvPr>
          <p:cNvSpPr>
            <a:spLocks noGrp="1"/>
          </p:cNvSpPr>
          <p:nvPr>
            <p:ph type="sldNum" sz="quarter" idx="12"/>
          </p:nvPr>
        </p:nvSpPr>
        <p:spPr/>
        <p:txBody>
          <a:bodyPr/>
          <a:lstStyle/>
          <a:p>
            <a:fld id="{7ADB6D51-B6AB-4654-853A-BC3F711EDA8D}" type="slidenum">
              <a:rPr lang="fr-FR" smtClean="0"/>
              <a:t>‹N°›</a:t>
            </a:fld>
            <a:endParaRPr lang="fr-FR"/>
          </a:p>
        </p:txBody>
      </p:sp>
    </p:spTree>
    <p:extLst>
      <p:ext uri="{BB962C8B-B14F-4D97-AF65-F5344CB8AC3E}">
        <p14:creationId xmlns:p14="http://schemas.microsoft.com/office/powerpoint/2010/main" val="17938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69B3B-0717-8048-5587-53723AF4635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25C713E-B79B-7EE3-3B3F-4763ACD8B22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3422CC9-EF27-6097-ABC5-ED6707E7E74F}"/>
              </a:ext>
            </a:extLst>
          </p:cNvPr>
          <p:cNvSpPr>
            <a:spLocks noGrp="1"/>
          </p:cNvSpPr>
          <p:nvPr>
            <p:ph type="dt" sz="half" idx="10"/>
          </p:nvPr>
        </p:nvSpPr>
        <p:spPr/>
        <p:txBody>
          <a:bodyPr/>
          <a:lstStyle/>
          <a:p>
            <a:fld id="{A92232C1-FE53-4004-B218-3B138B5D5224}" type="datetimeFigureOut">
              <a:rPr lang="fr-FR" smtClean="0"/>
              <a:t>22/05/2025</a:t>
            </a:fld>
            <a:endParaRPr lang="fr-FR"/>
          </a:p>
        </p:txBody>
      </p:sp>
      <p:sp>
        <p:nvSpPr>
          <p:cNvPr id="5" name="Espace réservé du pied de page 4">
            <a:extLst>
              <a:ext uri="{FF2B5EF4-FFF2-40B4-BE49-F238E27FC236}">
                <a16:creationId xmlns:a16="http://schemas.microsoft.com/office/drawing/2014/main" id="{FD898145-F584-B8CB-E2A4-E8F98B0C0A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7B098D1-2402-C762-0411-ADA8F3E7F034}"/>
              </a:ext>
            </a:extLst>
          </p:cNvPr>
          <p:cNvSpPr>
            <a:spLocks noGrp="1"/>
          </p:cNvSpPr>
          <p:nvPr>
            <p:ph type="sldNum" sz="quarter" idx="12"/>
          </p:nvPr>
        </p:nvSpPr>
        <p:spPr/>
        <p:txBody>
          <a:bodyPr/>
          <a:lstStyle/>
          <a:p>
            <a:fld id="{7ADB6D51-B6AB-4654-853A-BC3F711EDA8D}" type="slidenum">
              <a:rPr lang="fr-FR" smtClean="0"/>
              <a:t>‹N°›</a:t>
            </a:fld>
            <a:endParaRPr lang="fr-FR"/>
          </a:p>
        </p:txBody>
      </p:sp>
    </p:spTree>
    <p:extLst>
      <p:ext uri="{BB962C8B-B14F-4D97-AF65-F5344CB8AC3E}">
        <p14:creationId xmlns:p14="http://schemas.microsoft.com/office/powerpoint/2010/main" val="316218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98D84-4977-C3C9-0A9F-0D342E37BF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DC9931A-C05F-DC7F-4FB8-E763D9AAA5E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C825BE7-DDCA-AC4F-736F-AF6C440E412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BBF15A9-CF9C-40C1-9F81-499A3413BA77}"/>
              </a:ext>
            </a:extLst>
          </p:cNvPr>
          <p:cNvSpPr>
            <a:spLocks noGrp="1"/>
          </p:cNvSpPr>
          <p:nvPr>
            <p:ph type="dt" sz="half" idx="10"/>
          </p:nvPr>
        </p:nvSpPr>
        <p:spPr/>
        <p:txBody>
          <a:bodyPr/>
          <a:lstStyle/>
          <a:p>
            <a:fld id="{A92232C1-FE53-4004-B218-3B138B5D5224}" type="datetimeFigureOut">
              <a:rPr lang="fr-FR" smtClean="0"/>
              <a:t>22/05/2025</a:t>
            </a:fld>
            <a:endParaRPr lang="fr-FR"/>
          </a:p>
        </p:txBody>
      </p:sp>
      <p:sp>
        <p:nvSpPr>
          <p:cNvPr id="6" name="Espace réservé du pied de page 5">
            <a:extLst>
              <a:ext uri="{FF2B5EF4-FFF2-40B4-BE49-F238E27FC236}">
                <a16:creationId xmlns:a16="http://schemas.microsoft.com/office/drawing/2014/main" id="{D227FB5E-B6E8-8FCA-DE25-C4E19312FE1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5D1E4E3-F215-DC8E-F19C-2CD0EB8F1326}"/>
              </a:ext>
            </a:extLst>
          </p:cNvPr>
          <p:cNvSpPr>
            <a:spLocks noGrp="1"/>
          </p:cNvSpPr>
          <p:nvPr>
            <p:ph type="sldNum" sz="quarter" idx="12"/>
          </p:nvPr>
        </p:nvSpPr>
        <p:spPr/>
        <p:txBody>
          <a:bodyPr/>
          <a:lstStyle/>
          <a:p>
            <a:fld id="{7ADB6D51-B6AB-4654-853A-BC3F711EDA8D}" type="slidenum">
              <a:rPr lang="fr-FR" smtClean="0"/>
              <a:t>‹N°›</a:t>
            </a:fld>
            <a:endParaRPr lang="fr-FR"/>
          </a:p>
        </p:txBody>
      </p:sp>
    </p:spTree>
    <p:extLst>
      <p:ext uri="{BB962C8B-B14F-4D97-AF65-F5344CB8AC3E}">
        <p14:creationId xmlns:p14="http://schemas.microsoft.com/office/powerpoint/2010/main" val="4142126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B418D-2876-2C2B-3734-222666212F7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61E3DF4-BEFC-1770-5923-657410607A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2D82724-8A5C-F4C7-467C-929E3D043C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30AED86-3FD4-F017-C4F4-1B25EF2971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29F4FF7-D9F9-82DE-8229-308DB85DD92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C60837D-F851-9164-C1B0-21FDB8B84727}"/>
              </a:ext>
            </a:extLst>
          </p:cNvPr>
          <p:cNvSpPr>
            <a:spLocks noGrp="1"/>
          </p:cNvSpPr>
          <p:nvPr>
            <p:ph type="dt" sz="half" idx="10"/>
          </p:nvPr>
        </p:nvSpPr>
        <p:spPr/>
        <p:txBody>
          <a:bodyPr/>
          <a:lstStyle/>
          <a:p>
            <a:fld id="{A92232C1-FE53-4004-B218-3B138B5D5224}" type="datetimeFigureOut">
              <a:rPr lang="fr-FR" smtClean="0"/>
              <a:t>22/05/2025</a:t>
            </a:fld>
            <a:endParaRPr lang="fr-FR"/>
          </a:p>
        </p:txBody>
      </p:sp>
      <p:sp>
        <p:nvSpPr>
          <p:cNvPr id="8" name="Espace réservé du pied de page 7">
            <a:extLst>
              <a:ext uri="{FF2B5EF4-FFF2-40B4-BE49-F238E27FC236}">
                <a16:creationId xmlns:a16="http://schemas.microsoft.com/office/drawing/2014/main" id="{D01DB076-9946-7F51-45AC-60AACA76DA8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9767EAA-B06C-E0B2-B847-69A1DF9D551C}"/>
              </a:ext>
            </a:extLst>
          </p:cNvPr>
          <p:cNvSpPr>
            <a:spLocks noGrp="1"/>
          </p:cNvSpPr>
          <p:nvPr>
            <p:ph type="sldNum" sz="quarter" idx="12"/>
          </p:nvPr>
        </p:nvSpPr>
        <p:spPr/>
        <p:txBody>
          <a:bodyPr/>
          <a:lstStyle/>
          <a:p>
            <a:fld id="{7ADB6D51-B6AB-4654-853A-BC3F711EDA8D}" type="slidenum">
              <a:rPr lang="fr-FR" smtClean="0"/>
              <a:t>‹N°›</a:t>
            </a:fld>
            <a:endParaRPr lang="fr-FR"/>
          </a:p>
        </p:txBody>
      </p:sp>
    </p:spTree>
    <p:extLst>
      <p:ext uri="{BB962C8B-B14F-4D97-AF65-F5344CB8AC3E}">
        <p14:creationId xmlns:p14="http://schemas.microsoft.com/office/powerpoint/2010/main" val="2324704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703C6-5FA3-2F67-74E9-0C7B8FF4581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D0C4013-BFFB-1C72-8C05-7B7158005374}"/>
              </a:ext>
            </a:extLst>
          </p:cNvPr>
          <p:cNvSpPr>
            <a:spLocks noGrp="1"/>
          </p:cNvSpPr>
          <p:nvPr>
            <p:ph type="dt" sz="half" idx="10"/>
          </p:nvPr>
        </p:nvSpPr>
        <p:spPr/>
        <p:txBody>
          <a:bodyPr/>
          <a:lstStyle/>
          <a:p>
            <a:fld id="{A92232C1-FE53-4004-B218-3B138B5D5224}" type="datetimeFigureOut">
              <a:rPr lang="fr-FR" smtClean="0"/>
              <a:t>22/05/2025</a:t>
            </a:fld>
            <a:endParaRPr lang="fr-FR"/>
          </a:p>
        </p:txBody>
      </p:sp>
      <p:sp>
        <p:nvSpPr>
          <p:cNvPr id="4" name="Espace réservé du pied de page 3">
            <a:extLst>
              <a:ext uri="{FF2B5EF4-FFF2-40B4-BE49-F238E27FC236}">
                <a16:creationId xmlns:a16="http://schemas.microsoft.com/office/drawing/2014/main" id="{2856BFD5-51AB-0546-4A82-D1CA7563F7F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8DA8BE3-CB69-6873-F74D-9E499F82B836}"/>
              </a:ext>
            </a:extLst>
          </p:cNvPr>
          <p:cNvSpPr>
            <a:spLocks noGrp="1"/>
          </p:cNvSpPr>
          <p:nvPr>
            <p:ph type="sldNum" sz="quarter" idx="12"/>
          </p:nvPr>
        </p:nvSpPr>
        <p:spPr/>
        <p:txBody>
          <a:bodyPr/>
          <a:lstStyle/>
          <a:p>
            <a:fld id="{7ADB6D51-B6AB-4654-853A-BC3F711EDA8D}" type="slidenum">
              <a:rPr lang="fr-FR" smtClean="0"/>
              <a:t>‹N°›</a:t>
            </a:fld>
            <a:endParaRPr lang="fr-FR"/>
          </a:p>
        </p:txBody>
      </p:sp>
    </p:spTree>
    <p:extLst>
      <p:ext uri="{BB962C8B-B14F-4D97-AF65-F5344CB8AC3E}">
        <p14:creationId xmlns:p14="http://schemas.microsoft.com/office/powerpoint/2010/main" val="325944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71EB5F5-131F-D78A-9BF9-02AABB97D7AF}"/>
              </a:ext>
            </a:extLst>
          </p:cNvPr>
          <p:cNvSpPr>
            <a:spLocks noGrp="1"/>
          </p:cNvSpPr>
          <p:nvPr>
            <p:ph type="dt" sz="half" idx="10"/>
          </p:nvPr>
        </p:nvSpPr>
        <p:spPr/>
        <p:txBody>
          <a:bodyPr/>
          <a:lstStyle/>
          <a:p>
            <a:fld id="{A92232C1-FE53-4004-B218-3B138B5D5224}" type="datetimeFigureOut">
              <a:rPr lang="fr-FR" smtClean="0"/>
              <a:t>22/05/2025</a:t>
            </a:fld>
            <a:endParaRPr lang="fr-FR"/>
          </a:p>
        </p:txBody>
      </p:sp>
      <p:sp>
        <p:nvSpPr>
          <p:cNvPr id="3" name="Espace réservé du pied de page 2">
            <a:extLst>
              <a:ext uri="{FF2B5EF4-FFF2-40B4-BE49-F238E27FC236}">
                <a16:creationId xmlns:a16="http://schemas.microsoft.com/office/drawing/2014/main" id="{3B757A7E-0B26-F8AE-1940-27AB0D7105E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DF04BD6-4E53-FC3A-1066-7180D35EC310}"/>
              </a:ext>
            </a:extLst>
          </p:cNvPr>
          <p:cNvSpPr>
            <a:spLocks noGrp="1"/>
          </p:cNvSpPr>
          <p:nvPr>
            <p:ph type="sldNum" sz="quarter" idx="12"/>
          </p:nvPr>
        </p:nvSpPr>
        <p:spPr/>
        <p:txBody>
          <a:bodyPr/>
          <a:lstStyle/>
          <a:p>
            <a:fld id="{7ADB6D51-B6AB-4654-853A-BC3F711EDA8D}" type="slidenum">
              <a:rPr lang="fr-FR" smtClean="0"/>
              <a:t>‹N°›</a:t>
            </a:fld>
            <a:endParaRPr lang="fr-FR"/>
          </a:p>
        </p:txBody>
      </p:sp>
    </p:spTree>
    <p:extLst>
      <p:ext uri="{BB962C8B-B14F-4D97-AF65-F5344CB8AC3E}">
        <p14:creationId xmlns:p14="http://schemas.microsoft.com/office/powerpoint/2010/main" val="2694087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FE763-C6FC-72B3-52DB-20508EC774F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CFC8739-EEEC-78FB-747E-AF7FDA9968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1A3024E-7AAD-F0D2-12F0-DCF176CDE4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10B30BB-97AE-A2EA-1412-5175E6DECEE6}"/>
              </a:ext>
            </a:extLst>
          </p:cNvPr>
          <p:cNvSpPr>
            <a:spLocks noGrp="1"/>
          </p:cNvSpPr>
          <p:nvPr>
            <p:ph type="dt" sz="half" idx="10"/>
          </p:nvPr>
        </p:nvSpPr>
        <p:spPr/>
        <p:txBody>
          <a:bodyPr/>
          <a:lstStyle/>
          <a:p>
            <a:fld id="{A92232C1-FE53-4004-B218-3B138B5D5224}" type="datetimeFigureOut">
              <a:rPr lang="fr-FR" smtClean="0"/>
              <a:t>22/05/2025</a:t>
            </a:fld>
            <a:endParaRPr lang="fr-FR"/>
          </a:p>
        </p:txBody>
      </p:sp>
      <p:sp>
        <p:nvSpPr>
          <p:cNvPr id="6" name="Espace réservé du pied de page 5">
            <a:extLst>
              <a:ext uri="{FF2B5EF4-FFF2-40B4-BE49-F238E27FC236}">
                <a16:creationId xmlns:a16="http://schemas.microsoft.com/office/drawing/2014/main" id="{1F1D4736-79E3-8D38-63BB-5CA239B5DBF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A108F3D-D6C6-DD61-A87B-4D5986898BCD}"/>
              </a:ext>
            </a:extLst>
          </p:cNvPr>
          <p:cNvSpPr>
            <a:spLocks noGrp="1"/>
          </p:cNvSpPr>
          <p:nvPr>
            <p:ph type="sldNum" sz="quarter" idx="12"/>
          </p:nvPr>
        </p:nvSpPr>
        <p:spPr/>
        <p:txBody>
          <a:bodyPr/>
          <a:lstStyle/>
          <a:p>
            <a:fld id="{7ADB6D51-B6AB-4654-853A-BC3F711EDA8D}" type="slidenum">
              <a:rPr lang="fr-FR" smtClean="0"/>
              <a:t>‹N°›</a:t>
            </a:fld>
            <a:endParaRPr lang="fr-FR"/>
          </a:p>
        </p:txBody>
      </p:sp>
    </p:spTree>
    <p:extLst>
      <p:ext uri="{BB962C8B-B14F-4D97-AF65-F5344CB8AC3E}">
        <p14:creationId xmlns:p14="http://schemas.microsoft.com/office/powerpoint/2010/main" val="128745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D1FA1B-D8C3-7FDD-86D5-AF106C4AB34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8382D79-1D9B-A799-F1C1-10800BE8B3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54CFFA1-3D99-D96D-BBA0-1BFA15470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D472231-CEED-D29C-E393-F13F9E5C104B}"/>
              </a:ext>
            </a:extLst>
          </p:cNvPr>
          <p:cNvSpPr>
            <a:spLocks noGrp="1"/>
          </p:cNvSpPr>
          <p:nvPr>
            <p:ph type="dt" sz="half" idx="10"/>
          </p:nvPr>
        </p:nvSpPr>
        <p:spPr/>
        <p:txBody>
          <a:bodyPr/>
          <a:lstStyle/>
          <a:p>
            <a:fld id="{A92232C1-FE53-4004-B218-3B138B5D5224}" type="datetimeFigureOut">
              <a:rPr lang="fr-FR" smtClean="0"/>
              <a:t>22/05/2025</a:t>
            </a:fld>
            <a:endParaRPr lang="fr-FR"/>
          </a:p>
        </p:txBody>
      </p:sp>
      <p:sp>
        <p:nvSpPr>
          <p:cNvPr id="6" name="Espace réservé du pied de page 5">
            <a:extLst>
              <a:ext uri="{FF2B5EF4-FFF2-40B4-BE49-F238E27FC236}">
                <a16:creationId xmlns:a16="http://schemas.microsoft.com/office/drawing/2014/main" id="{389D5962-3BA2-303A-F187-9EB5039E3D6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0706D87-CD5E-CB67-C380-4CD27F1AB1E6}"/>
              </a:ext>
            </a:extLst>
          </p:cNvPr>
          <p:cNvSpPr>
            <a:spLocks noGrp="1"/>
          </p:cNvSpPr>
          <p:nvPr>
            <p:ph type="sldNum" sz="quarter" idx="12"/>
          </p:nvPr>
        </p:nvSpPr>
        <p:spPr/>
        <p:txBody>
          <a:bodyPr/>
          <a:lstStyle/>
          <a:p>
            <a:fld id="{7ADB6D51-B6AB-4654-853A-BC3F711EDA8D}" type="slidenum">
              <a:rPr lang="fr-FR" smtClean="0"/>
              <a:t>‹N°›</a:t>
            </a:fld>
            <a:endParaRPr lang="fr-FR"/>
          </a:p>
        </p:txBody>
      </p:sp>
    </p:spTree>
    <p:extLst>
      <p:ext uri="{BB962C8B-B14F-4D97-AF65-F5344CB8AC3E}">
        <p14:creationId xmlns:p14="http://schemas.microsoft.com/office/powerpoint/2010/main" val="285105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F72EC93-1673-C7A3-D641-7416125AA5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D1794C7-D317-3284-736C-87729D1CBD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697DBE-F43E-A13C-C9A5-C07A1AD94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2232C1-FE53-4004-B218-3B138B5D5224}" type="datetimeFigureOut">
              <a:rPr lang="fr-FR" smtClean="0"/>
              <a:t>22/05/2025</a:t>
            </a:fld>
            <a:endParaRPr lang="fr-FR"/>
          </a:p>
        </p:txBody>
      </p:sp>
      <p:sp>
        <p:nvSpPr>
          <p:cNvPr id="5" name="Espace réservé du pied de page 4">
            <a:extLst>
              <a:ext uri="{FF2B5EF4-FFF2-40B4-BE49-F238E27FC236}">
                <a16:creationId xmlns:a16="http://schemas.microsoft.com/office/drawing/2014/main" id="{F21BE85F-6CD9-C2B1-3C67-1F40574F4F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0CB0E07-09A6-1BDA-76C8-52847E2058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DB6D51-B6AB-4654-853A-BC3F711EDA8D}" type="slidenum">
              <a:rPr lang="fr-FR" smtClean="0"/>
              <a:t>‹N°›</a:t>
            </a:fld>
            <a:endParaRPr lang="fr-FR"/>
          </a:p>
        </p:txBody>
      </p:sp>
    </p:spTree>
    <p:extLst>
      <p:ext uri="{BB962C8B-B14F-4D97-AF65-F5344CB8AC3E}">
        <p14:creationId xmlns:p14="http://schemas.microsoft.com/office/powerpoint/2010/main" val="3280344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hart" Target="../charts/chart9.xml"/><Relationship Id="rId11" Type="http://schemas.openxmlformats.org/officeDocument/2006/relationships/image" Target="../media/image3.png"/><Relationship Id="rId5" Type="http://schemas.openxmlformats.org/officeDocument/2006/relationships/chart" Target="../charts/chart8.xml"/><Relationship Id="rId10" Type="http://schemas.openxmlformats.org/officeDocument/2006/relationships/slide" Target="slide4.xml"/><Relationship Id="rId4" Type="http://schemas.openxmlformats.org/officeDocument/2006/relationships/chart" Target="../charts/chart7.xml"/><Relationship Id="rId9"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11.xml"/><Relationship Id="rId7"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chart" Target="../charts/chart13.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5.xml"/><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chart" Target="../charts/chart16.xml"/><Relationship Id="rId4" Type="http://schemas.openxmlformats.org/officeDocument/2006/relationships/chart" Target="../charts/chart15.xml"/></Relationships>
</file>

<file path=ppt/slides/_rels/slide2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8.xml"/><Relationship Id="rId7" Type="http://schemas.openxmlformats.org/officeDocument/2006/relationships/slide" Target="slide16.xml"/><Relationship Id="rId2"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10.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20.xml"/><Relationship Id="rId7" Type="http://schemas.openxmlformats.org/officeDocument/2006/relationships/slide" Target="slide28.xml"/><Relationship Id="rId2" Type="http://schemas.openxmlformats.org/officeDocument/2006/relationships/slide" Target="slide18.xml"/><Relationship Id="rId1" Type="http://schemas.openxmlformats.org/officeDocument/2006/relationships/slideLayout" Target="../slideLayouts/slideLayout1.xml"/><Relationship Id="rId6" Type="http://schemas.openxmlformats.org/officeDocument/2006/relationships/slide" Target="slide26.xml"/><Relationship Id="rId5" Type="http://schemas.openxmlformats.org/officeDocument/2006/relationships/slide" Target="slide22.xml"/><Relationship Id="rId4" Type="http://schemas.openxmlformats.org/officeDocument/2006/relationships/slide" Target="slide24.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4.png"/><Relationship Id="rId7"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5.sv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4.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4.xml"/><Relationship Id="rId7"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building with flags in front of it&#10;&#10;AI-generated content may be incorrect.">
            <a:extLst>
              <a:ext uri="{FF2B5EF4-FFF2-40B4-BE49-F238E27FC236}">
                <a16:creationId xmlns:a16="http://schemas.microsoft.com/office/drawing/2014/main" id="{A986051E-1A93-1438-C1CE-48C46D7395BC}"/>
              </a:ext>
            </a:extLst>
          </p:cNvPr>
          <p:cNvPicPr>
            <a:picLocks noChangeAspect="1"/>
          </p:cNvPicPr>
          <p:nvPr/>
        </p:nvPicPr>
        <p:blipFill>
          <a:blip r:embed="rId3">
            <a:extLst>
              <a:ext uri="{28A0092B-C50C-407E-A947-70E740481C1C}">
                <a14:useLocalDpi xmlns:a14="http://schemas.microsoft.com/office/drawing/2010/main" val="0"/>
              </a:ext>
            </a:extLst>
          </a:blip>
          <a:srcRect t="10535" r="7108"/>
          <a:stretch/>
        </p:blipFill>
        <p:spPr>
          <a:xfrm>
            <a:off x="6662729" y="3045858"/>
            <a:ext cx="5529271" cy="3835291"/>
          </a:xfrm>
          <a:prstGeom prst="rect">
            <a:avLst/>
          </a:prstGeom>
        </p:spPr>
      </p:pic>
      <p:pic>
        <p:nvPicPr>
          <p:cNvPr id="5" name="Image 4">
            <a:extLst>
              <a:ext uri="{FF2B5EF4-FFF2-40B4-BE49-F238E27FC236}">
                <a16:creationId xmlns:a16="http://schemas.microsoft.com/office/drawing/2014/main" id="{E81BE6C8-5255-EB99-8306-A90884E4069A}"/>
              </a:ext>
            </a:extLst>
          </p:cNvPr>
          <p:cNvPicPr>
            <a:picLocks noChangeAspect="1"/>
          </p:cNvPicPr>
          <p:nvPr/>
        </p:nvPicPr>
        <p:blipFill>
          <a:blip r:embed="rId4"/>
          <a:stretch>
            <a:fillRect/>
          </a:stretch>
        </p:blipFill>
        <p:spPr>
          <a:xfrm>
            <a:off x="0" y="0"/>
            <a:ext cx="2528047" cy="1255869"/>
          </a:xfrm>
          <a:prstGeom prst="rect">
            <a:avLst/>
          </a:prstGeom>
        </p:spPr>
      </p:pic>
      <p:sp>
        <p:nvSpPr>
          <p:cNvPr id="7" name="ZoneTexte 6">
            <a:extLst>
              <a:ext uri="{FF2B5EF4-FFF2-40B4-BE49-F238E27FC236}">
                <a16:creationId xmlns:a16="http://schemas.microsoft.com/office/drawing/2014/main" id="{74DA324B-7E4C-74D8-C571-0548FEC6B3D2}"/>
              </a:ext>
            </a:extLst>
          </p:cNvPr>
          <p:cNvSpPr txBox="1"/>
          <p:nvPr/>
        </p:nvSpPr>
        <p:spPr>
          <a:xfrm>
            <a:off x="276560" y="1967779"/>
            <a:ext cx="9014909" cy="1631216"/>
          </a:xfrm>
          <a:prstGeom prst="rect">
            <a:avLst/>
          </a:prstGeom>
          <a:noFill/>
        </p:spPr>
        <p:txBody>
          <a:bodyPr wrap="square">
            <a:spAutoFit/>
          </a:bodyPr>
          <a:lstStyle/>
          <a:p>
            <a:r>
              <a:rPr lang="en-US" sz="4000" b="1" dirty="0">
                <a:solidFill>
                  <a:srgbClr val="171E54"/>
                </a:solidFill>
                <a:effectLst/>
                <a:latin typeface="Overpass" pitchFamily="2" charset="0"/>
              </a:rPr>
              <a:t>ESOC </a:t>
            </a:r>
            <a:r>
              <a:rPr lang="en-US" sz="4100" b="1" dirty="0">
                <a:solidFill>
                  <a:srgbClr val="171E54"/>
                </a:solidFill>
                <a:effectLst/>
                <a:latin typeface="Overpass" pitchFamily="2" charset="0"/>
              </a:rPr>
              <a:t>2025</a:t>
            </a:r>
            <a:r>
              <a:rPr lang="en-US" sz="4000" b="1" dirty="0">
                <a:solidFill>
                  <a:srgbClr val="171E54"/>
                </a:solidFill>
                <a:effectLst/>
                <a:latin typeface="Overpass" pitchFamily="2" charset="0"/>
              </a:rPr>
              <a:t> </a:t>
            </a:r>
          </a:p>
          <a:p>
            <a:endParaRPr lang="en-US" sz="2000" b="1" dirty="0">
              <a:solidFill>
                <a:srgbClr val="171E54"/>
              </a:solidFill>
              <a:effectLst/>
              <a:latin typeface="Overpass" pitchFamily="2" charset="0"/>
            </a:endParaRPr>
          </a:p>
          <a:p>
            <a:r>
              <a:rPr lang="en-US" sz="4000" b="1" dirty="0">
                <a:solidFill>
                  <a:srgbClr val="171E54"/>
                </a:solidFill>
                <a:effectLst/>
                <a:latin typeface="Overpass" pitchFamily="2" charset="0"/>
              </a:rPr>
              <a:t>Best of </a:t>
            </a:r>
            <a:r>
              <a:rPr lang="en-US" sz="4000" b="1" dirty="0" err="1">
                <a:solidFill>
                  <a:srgbClr val="171E54"/>
                </a:solidFill>
                <a:effectLst/>
                <a:latin typeface="Overpass" pitchFamily="2" charset="0"/>
              </a:rPr>
              <a:t>Neurointervention</a:t>
            </a:r>
            <a:endParaRPr lang="fr-FR" sz="5400" b="1" dirty="0">
              <a:solidFill>
                <a:srgbClr val="171E54"/>
              </a:solidFill>
              <a:latin typeface="Overpass" pitchFamily="2" charset="0"/>
            </a:endParaRPr>
          </a:p>
        </p:txBody>
      </p:sp>
      <p:sp>
        <p:nvSpPr>
          <p:cNvPr id="3" name="Triangle isocèle 2">
            <a:extLst>
              <a:ext uri="{FF2B5EF4-FFF2-40B4-BE49-F238E27FC236}">
                <a16:creationId xmlns:a16="http://schemas.microsoft.com/office/drawing/2014/main" id="{309BCD89-DDA1-6842-7D2B-D0630F602CF8}"/>
              </a:ext>
            </a:extLst>
          </p:cNvPr>
          <p:cNvSpPr/>
          <p:nvPr/>
        </p:nvSpPr>
        <p:spPr>
          <a:xfrm rot="16200000">
            <a:off x="6959749" y="-462131"/>
            <a:ext cx="4770121" cy="5694381"/>
          </a:xfrm>
          <a:prstGeom prst="triangle">
            <a:avLst>
              <a:gd name="adj" fmla="val 100000"/>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88771E48-A21D-AD52-7D17-D71B4E5CB910}"/>
              </a:ext>
            </a:extLst>
          </p:cNvPr>
          <p:cNvCxnSpPr>
            <a:cxnSpLocks/>
          </p:cNvCxnSpPr>
          <p:nvPr/>
        </p:nvCxnSpPr>
        <p:spPr>
          <a:xfrm>
            <a:off x="401408" y="3509516"/>
            <a:ext cx="6070512" cy="0"/>
          </a:xfrm>
          <a:prstGeom prst="line">
            <a:avLst/>
          </a:prstGeom>
          <a:ln w="50800">
            <a:solidFill>
              <a:srgbClr val="AF1112"/>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F9F6CEFB-71A2-F312-8D3D-5D3698F72A68}"/>
              </a:ext>
            </a:extLst>
          </p:cNvPr>
          <p:cNvCxnSpPr>
            <a:cxnSpLocks/>
          </p:cNvCxnSpPr>
          <p:nvPr/>
        </p:nvCxnSpPr>
        <p:spPr>
          <a:xfrm>
            <a:off x="411568" y="2594076"/>
            <a:ext cx="2656117" cy="0"/>
          </a:xfrm>
          <a:prstGeom prst="line">
            <a:avLst/>
          </a:prstGeom>
          <a:ln w="50800">
            <a:solidFill>
              <a:srgbClr val="AF1112"/>
            </a:solidFill>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4ABCCDEB-5D40-72FA-6A7E-EF4D0F8664A5}"/>
              </a:ext>
            </a:extLst>
          </p:cNvPr>
          <p:cNvSpPr/>
          <p:nvPr/>
        </p:nvSpPr>
        <p:spPr>
          <a:xfrm>
            <a:off x="6662729" y="3022708"/>
            <a:ext cx="637231" cy="5762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 forme 11">
            <a:extLst>
              <a:ext uri="{FF2B5EF4-FFF2-40B4-BE49-F238E27FC236}">
                <a16:creationId xmlns:a16="http://schemas.microsoft.com/office/drawing/2014/main" id="{70A5CF8E-8938-CD06-DEE4-A23B0AD33E7C}"/>
              </a:ext>
            </a:extLst>
          </p:cNvPr>
          <p:cNvSpPr/>
          <p:nvPr/>
        </p:nvSpPr>
        <p:spPr>
          <a:xfrm>
            <a:off x="3513238" y="-35645"/>
            <a:ext cx="9519856" cy="6916794"/>
          </a:xfrm>
          <a:custGeom>
            <a:avLst/>
            <a:gdLst>
              <a:gd name="connsiteX0" fmla="*/ 5123850 w 7596948"/>
              <a:gd name="connsiteY0" fmla="*/ 0 h 6858002"/>
              <a:gd name="connsiteX1" fmla="*/ 7596948 w 7596948"/>
              <a:gd name="connsiteY1" fmla="*/ 0 h 6858002"/>
              <a:gd name="connsiteX2" fmla="*/ 2473098 w 7596948"/>
              <a:gd name="connsiteY2" fmla="*/ 6858002 h 6858002"/>
              <a:gd name="connsiteX3" fmla="*/ 0 w 7596948"/>
              <a:gd name="connsiteY3" fmla="*/ 6858002 h 6858002"/>
              <a:gd name="connsiteX4" fmla="*/ 5123850 w 7596948"/>
              <a:gd name="connsiteY4" fmla="*/ 0 h 6858002"/>
              <a:gd name="connsiteX0" fmla="*/ 5123850 w 7633710"/>
              <a:gd name="connsiteY0" fmla="*/ 23149 h 6881151"/>
              <a:gd name="connsiteX1" fmla="*/ 7633710 w 7633710"/>
              <a:gd name="connsiteY1" fmla="*/ 0 h 6881151"/>
              <a:gd name="connsiteX2" fmla="*/ 2473098 w 7633710"/>
              <a:gd name="connsiteY2" fmla="*/ 6881151 h 6881151"/>
              <a:gd name="connsiteX3" fmla="*/ 0 w 7633710"/>
              <a:gd name="connsiteY3" fmla="*/ 6881151 h 6881151"/>
              <a:gd name="connsiteX4" fmla="*/ 5123850 w 7633710"/>
              <a:gd name="connsiteY4" fmla="*/ 23149 h 6881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3710" h="6881151">
                <a:moveTo>
                  <a:pt x="5123850" y="23149"/>
                </a:moveTo>
                <a:lnTo>
                  <a:pt x="7633710" y="0"/>
                </a:lnTo>
                <a:lnTo>
                  <a:pt x="2473098" y="6881151"/>
                </a:lnTo>
                <a:lnTo>
                  <a:pt x="0" y="6881151"/>
                </a:lnTo>
                <a:lnTo>
                  <a:pt x="5123850" y="23149"/>
                </a:lnTo>
                <a:close/>
              </a:path>
            </a:pathLst>
          </a:custGeom>
          <a:solidFill>
            <a:srgbClr val="171E5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307124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CFEA6-77A2-0044-B814-1F09DD7B37F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4B9871B-35B4-5292-1CDA-3017F6D06CB5}"/>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785E9992-4730-2020-70F6-4E293D091527}"/>
              </a:ext>
            </a:extLst>
          </p:cNvPr>
          <p:cNvSpPr txBox="1"/>
          <p:nvPr/>
        </p:nvSpPr>
        <p:spPr>
          <a:xfrm>
            <a:off x="225336" y="0"/>
            <a:ext cx="10955808" cy="1200329"/>
          </a:xfrm>
          <a:prstGeom prst="rect">
            <a:avLst/>
          </a:prstGeom>
          <a:noFill/>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Outcomes after thrombectomy for primary and secondary medium vessel MCA</a:t>
            </a:r>
          </a:p>
          <a:p>
            <a:pPr algn="just"/>
            <a:r>
              <a:rPr lang="en-US" sz="2400" dirty="0">
                <a:solidFill>
                  <a:schemeClr val="bg1"/>
                </a:solidFill>
                <a:latin typeface="Arial" panose="020B0604020202020204" pitchFamily="34" charset="0"/>
                <a:cs typeface="Arial" panose="020B0604020202020204" pitchFamily="34" charset="0"/>
              </a:rPr>
              <a:t>occlusions: A prospective nationwide registry study</a:t>
            </a:r>
          </a:p>
          <a:p>
            <a:endParaRPr lang="fr-FR" sz="2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73951366-E5DF-6BE4-D714-D6E4791BAC8B}"/>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7789CFCB-74A1-F2C6-0CE6-540DC87BBCD5}"/>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9479B442-5A8C-40A7-E36D-F34161AACB46}"/>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D7FC2909-E9B1-AF0C-E3DC-7D391A58DF39}"/>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3BBAB2C5-5323-5569-0489-9ACACA0D4027}"/>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39507A7A-EAE9-36BE-48AF-02A77D23C372}"/>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8" name="ZoneTexte 7">
            <a:extLst>
              <a:ext uri="{FF2B5EF4-FFF2-40B4-BE49-F238E27FC236}">
                <a16:creationId xmlns:a16="http://schemas.microsoft.com/office/drawing/2014/main" id="{13411E6F-034E-DBA1-D4CF-04B655276761}"/>
              </a:ext>
            </a:extLst>
          </p:cNvPr>
          <p:cNvSpPr txBox="1"/>
          <p:nvPr/>
        </p:nvSpPr>
        <p:spPr>
          <a:xfrm>
            <a:off x="225335" y="1519931"/>
            <a:ext cx="4935375" cy="3600986"/>
          </a:xfrm>
          <a:prstGeom prst="rect">
            <a:avLst/>
          </a:prstGeom>
          <a:noFill/>
        </p:spPr>
        <p:txBody>
          <a:bodyPr wrap="square">
            <a:spAutoFit/>
          </a:bodyPr>
          <a:lstStyle/>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Medium vessel occlusions (</a:t>
            </a:r>
            <a:r>
              <a:rPr lang="en-US" sz="1400" dirty="0" err="1">
                <a:latin typeface="Arial" panose="020B0604020202020204" pitchFamily="34" charset="0"/>
                <a:cs typeface="Arial" panose="020B0604020202020204" pitchFamily="34" charset="0"/>
              </a:rPr>
              <a:t>MeVO</a:t>
            </a:r>
            <a:r>
              <a:rPr lang="en-US" sz="1400" dirty="0">
                <a:latin typeface="Arial" panose="020B0604020202020204" pitchFamily="34" charset="0"/>
                <a:cs typeface="Arial" panose="020B0604020202020204" pitchFamily="34" charset="0"/>
              </a:rPr>
              <a:t>) can be either isolated events (primary), or secondary to thrombus migration from a large vessel occlusion to a medium-sized vessel</a:t>
            </a: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Outcomes following endovascular thrombectomy (EVT) in the middle cerebral artery (MCA) may differ between primary and secondary </a:t>
            </a:r>
            <a:r>
              <a:rPr lang="en-US" sz="1400" dirty="0" err="1">
                <a:latin typeface="Arial" panose="020B0604020202020204" pitchFamily="34" charset="0"/>
                <a:cs typeface="Arial" panose="020B0604020202020204" pitchFamily="34" charset="0"/>
              </a:rPr>
              <a:t>MeVOs</a:t>
            </a:r>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algn="just"/>
            <a:endParaRPr lang="en-US" sz="1400" b="1"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To assess the association between primary/secondary </a:t>
            </a:r>
            <a:r>
              <a:rPr lang="en-US" sz="1400" b="0" i="0" u="none" strike="noStrike" baseline="0" dirty="0">
                <a:latin typeface="ArialMT"/>
              </a:rPr>
              <a:t>medium vessel occlusions</a:t>
            </a:r>
            <a:r>
              <a:rPr lang="en-US" sz="1400" dirty="0">
                <a:latin typeface="Arial" panose="020B0604020202020204" pitchFamily="34" charset="0"/>
                <a:cs typeface="Arial" panose="020B0604020202020204" pitchFamily="34" charset="0"/>
              </a:rPr>
              <a:t> and clinical outcomes following EVT</a:t>
            </a:r>
            <a:endParaRPr lang="fr-FR" sz="1400" dirty="0">
              <a:latin typeface="Arial" panose="020B060402020202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91FB78ED-2D59-165A-464A-2B7F03906AB5}"/>
              </a:ext>
            </a:extLst>
          </p:cNvPr>
          <p:cNvSpPr txBox="1"/>
          <p:nvPr/>
        </p:nvSpPr>
        <p:spPr>
          <a:xfrm>
            <a:off x="6124712" y="1714415"/>
            <a:ext cx="5566904" cy="1384995"/>
          </a:xfrm>
          <a:prstGeom prst="rect">
            <a:avLst/>
          </a:prstGeom>
          <a:noFill/>
        </p:spPr>
        <p:txBody>
          <a:bodyPr wrap="square">
            <a:spAutoFit/>
          </a:bodyPr>
          <a:lstStyle/>
          <a:p>
            <a:pPr algn="ct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Quality registries with patients undergoing EVT </a:t>
            </a:r>
          </a:p>
          <a:p>
            <a:endParaRPr lang="en-US" sz="1400" dirty="0">
              <a:solidFill>
                <a:prstClr val="black"/>
              </a:solidFill>
              <a:latin typeface="Arial" panose="020B0604020202020204" pitchFamily="34" charset="0"/>
              <a:cs typeface="Arial" panose="020B0604020202020204" pitchFamily="34" charset="0"/>
            </a:endParaRPr>
          </a:p>
          <a:p>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Secondary </a:t>
            </a:r>
            <a:r>
              <a:rPr kumimoji="0" lang="en-US" sz="1400" b="0" i="0"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MeVO</a:t>
            </a: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definition</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indent="-285750" algn="just">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Distal thrombus migration between baseline CT-angiography and EVT, or postoperative basal ganglia infarction in patients presenting with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MeVO</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baseline</a:t>
            </a:r>
          </a:p>
        </p:txBody>
      </p:sp>
      <p:sp>
        <p:nvSpPr>
          <p:cNvPr id="18" name="Rectangle : coins arrondis 17">
            <a:extLst>
              <a:ext uri="{FF2B5EF4-FFF2-40B4-BE49-F238E27FC236}">
                <a16:creationId xmlns:a16="http://schemas.microsoft.com/office/drawing/2014/main" id="{6806A88F-8E28-22F8-910E-86C8A6C969FE}"/>
              </a:ext>
            </a:extLst>
          </p:cNvPr>
          <p:cNvSpPr/>
          <p:nvPr/>
        </p:nvSpPr>
        <p:spPr>
          <a:xfrm>
            <a:off x="6096000" y="1732560"/>
            <a:ext cx="5728306" cy="1403471"/>
          </a:xfrm>
          <a:prstGeom prst="roundRect">
            <a:avLst>
              <a:gd name="adj" fmla="val 6187"/>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 coins arrondis 19">
            <a:extLst>
              <a:ext uri="{FF2B5EF4-FFF2-40B4-BE49-F238E27FC236}">
                <a16:creationId xmlns:a16="http://schemas.microsoft.com/office/drawing/2014/main" id="{96C5FD18-3A20-E346-21A6-7A42B9492253}"/>
              </a:ext>
            </a:extLst>
          </p:cNvPr>
          <p:cNvSpPr/>
          <p:nvPr/>
        </p:nvSpPr>
        <p:spPr>
          <a:xfrm>
            <a:off x="6095998" y="3434218"/>
            <a:ext cx="5728307" cy="581881"/>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u="sng" dirty="0">
                <a:solidFill>
                  <a:prstClr val="black"/>
                </a:solidFill>
                <a:latin typeface="Arial" panose="020B0604020202020204" pitchFamily="34" charset="0"/>
                <a:cs typeface="Arial" panose="020B0604020202020204" pitchFamily="34" charset="0"/>
              </a:rPr>
              <a:t>P</a:t>
            </a:r>
            <a:r>
              <a:rPr kumimoji="0" lang="en-US" sz="1400" b="0" i="0"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rimary</a:t>
            </a: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outcome:</a:t>
            </a:r>
          </a:p>
          <a:p>
            <a:pPr marL="285750" indent="-285750">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Good 90-day functional outcome (modified Rankin Scale 0-2)</a:t>
            </a:r>
          </a:p>
        </p:txBody>
      </p:sp>
      <p:sp>
        <p:nvSpPr>
          <p:cNvPr id="21" name="Rectangle : coins arrondis 20">
            <a:extLst>
              <a:ext uri="{FF2B5EF4-FFF2-40B4-BE49-F238E27FC236}">
                <a16:creationId xmlns:a16="http://schemas.microsoft.com/office/drawing/2014/main" id="{383172A5-9070-A1E2-1EE5-673C3845959C}"/>
              </a:ext>
            </a:extLst>
          </p:cNvPr>
          <p:cNvSpPr/>
          <p:nvPr/>
        </p:nvSpPr>
        <p:spPr>
          <a:xfrm>
            <a:off x="6083585" y="4293906"/>
            <a:ext cx="5740716" cy="790998"/>
          </a:xfrm>
          <a:prstGeom prst="roundRect">
            <a:avLst>
              <a:gd name="adj" fmla="val 11412"/>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23867FB0-096C-93D0-E904-1DEC6E192734}"/>
              </a:ext>
            </a:extLst>
          </p:cNvPr>
          <p:cNvSpPr txBox="1"/>
          <p:nvPr/>
        </p:nvSpPr>
        <p:spPr>
          <a:xfrm>
            <a:off x="6142057" y="5362711"/>
            <a:ext cx="539453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Exploratory analyses: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Arial" panose="020B0604020202020204" pitchFamily="34" charset="0"/>
                <a:cs typeface="Arial" panose="020B0604020202020204" pitchFamily="34" charset="0"/>
              </a:rPr>
              <a:t>To compare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successful revascularization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mTICI</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2b-3) with non-revascularization</a:t>
            </a: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6" name="Rectangle : coins arrondis 25">
            <a:extLst>
              <a:ext uri="{FF2B5EF4-FFF2-40B4-BE49-F238E27FC236}">
                <a16:creationId xmlns:a16="http://schemas.microsoft.com/office/drawing/2014/main" id="{EDA7BA97-7E66-C37C-F39D-8CEB06393CCE}"/>
              </a:ext>
            </a:extLst>
          </p:cNvPr>
          <p:cNvSpPr/>
          <p:nvPr/>
        </p:nvSpPr>
        <p:spPr>
          <a:xfrm>
            <a:off x="6095998" y="5362711"/>
            <a:ext cx="5728304" cy="739260"/>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A70A9079-A092-88F5-9DCC-F9330D9E1386}"/>
              </a:ext>
            </a:extLst>
          </p:cNvPr>
          <p:cNvSpPr txBox="1"/>
          <p:nvPr/>
        </p:nvSpPr>
        <p:spPr>
          <a:xfrm>
            <a:off x="6142057" y="4300879"/>
            <a:ext cx="5489597"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Secondary outcome: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Postoperative change in the National Institutes of Health Stroke Scale-score (NIHSS)</a:t>
            </a:r>
          </a:p>
        </p:txBody>
      </p:sp>
      <p:cxnSp>
        <p:nvCxnSpPr>
          <p:cNvPr id="31" name="Connecteur droit avec flèche 30">
            <a:extLst>
              <a:ext uri="{FF2B5EF4-FFF2-40B4-BE49-F238E27FC236}">
                <a16:creationId xmlns:a16="http://schemas.microsoft.com/office/drawing/2014/main" id="{DD7D84DB-37FB-109B-91E1-F17911F25D89}"/>
              </a:ext>
            </a:extLst>
          </p:cNvPr>
          <p:cNvCxnSpPr>
            <a:cxnSpLocks/>
          </p:cNvCxnSpPr>
          <p:nvPr/>
        </p:nvCxnSpPr>
        <p:spPr>
          <a:xfrm>
            <a:off x="8972853" y="3136031"/>
            <a:ext cx="0" cy="279305"/>
          </a:xfrm>
          <a:prstGeom prst="straightConnector1">
            <a:avLst/>
          </a:prstGeom>
          <a:ln w="28575">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Connecteur droit avec flèche 32">
            <a:extLst>
              <a:ext uri="{FF2B5EF4-FFF2-40B4-BE49-F238E27FC236}">
                <a16:creationId xmlns:a16="http://schemas.microsoft.com/office/drawing/2014/main" id="{8CBB77FB-3453-D6D2-11BE-97D370AD6022}"/>
              </a:ext>
            </a:extLst>
          </p:cNvPr>
          <p:cNvCxnSpPr>
            <a:cxnSpLocks/>
          </p:cNvCxnSpPr>
          <p:nvPr/>
        </p:nvCxnSpPr>
        <p:spPr>
          <a:xfrm>
            <a:off x="8984586" y="4024515"/>
            <a:ext cx="0" cy="279305"/>
          </a:xfrm>
          <a:prstGeom prst="straightConnector1">
            <a:avLst/>
          </a:prstGeom>
          <a:ln w="28575">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Connecteur droit avec flèche 33">
            <a:extLst>
              <a:ext uri="{FF2B5EF4-FFF2-40B4-BE49-F238E27FC236}">
                <a16:creationId xmlns:a16="http://schemas.microsoft.com/office/drawing/2014/main" id="{F169674F-CB70-D13D-CA0E-940D293B47BD}"/>
              </a:ext>
            </a:extLst>
          </p:cNvPr>
          <p:cNvCxnSpPr>
            <a:cxnSpLocks/>
          </p:cNvCxnSpPr>
          <p:nvPr/>
        </p:nvCxnSpPr>
        <p:spPr>
          <a:xfrm>
            <a:off x="8961726" y="5084904"/>
            <a:ext cx="0" cy="279305"/>
          </a:xfrm>
          <a:prstGeom prst="straightConnector1">
            <a:avLst/>
          </a:prstGeom>
          <a:ln w="28575">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27" name="Group 26">
            <a:extLst>
              <a:ext uri="{FF2B5EF4-FFF2-40B4-BE49-F238E27FC236}">
                <a16:creationId xmlns:a16="http://schemas.microsoft.com/office/drawing/2014/main" id="{931E14FB-40D3-F90E-247B-AE085425634E}"/>
              </a:ext>
            </a:extLst>
          </p:cNvPr>
          <p:cNvGrpSpPr/>
          <p:nvPr/>
        </p:nvGrpSpPr>
        <p:grpSpPr>
          <a:xfrm>
            <a:off x="355600" y="1236139"/>
            <a:ext cx="1689100" cy="369332"/>
            <a:chOff x="355600" y="1236139"/>
            <a:chExt cx="1689100" cy="369332"/>
          </a:xfrm>
        </p:grpSpPr>
        <p:sp>
          <p:nvSpPr>
            <p:cNvPr id="2" name="Rectangle: Rounded Corners 1">
              <a:extLst>
                <a:ext uri="{FF2B5EF4-FFF2-40B4-BE49-F238E27FC236}">
                  <a16:creationId xmlns:a16="http://schemas.microsoft.com/office/drawing/2014/main" id="{03C363F0-9F79-E8B0-1099-4BF50FA25BFA}"/>
                </a:ext>
              </a:extLst>
            </p:cNvPr>
            <p:cNvSpPr/>
            <p:nvPr/>
          </p:nvSpPr>
          <p:spPr>
            <a:xfrm>
              <a:off x="355600" y="1294656"/>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68908706-D176-10BF-6800-51E419F0F8C5}"/>
                </a:ext>
              </a:extLst>
            </p:cNvPr>
            <p:cNvSpPr txBox="1"/>
            <p:nvPr/>
          </p:nvSpPr>
          <p:spPr>
            <a:xfrm>
              <a:off x="403828" y="1236139"/>
              <a:ext cx="1592644"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Background</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CB3A9958-7FAA-D3EB-3D87-0A1020A509FB}"/>
              </a:ext>
            </a:extLst>
          </p:cNvPr>
          <p:cNvGrpSpPr/>
          <p:nvPr/>
        </p:nvGrpSpPr>
        <p:grpSpPr>
          <a:xfrm>
            <a:off x="355600" y="3804435"/>
            <a:ext cx="1689100" cy="369332"/>
            <a:chOff x="355600" y="3804435"/>
            <a:chExt cx="1689100" cy="369332"/>
          </a:xfrm>
        </p:grpSpPr>
        <p:sp>
          <p:nvSpPr>
            <p:cNvPr id="35" name="Rectangle: Rounded Corners 34">
              <a:extLst>
                <a:ext uri="{FF2B5EF4-FFF2-40B4-BE49-F238E27FC236}">
                  <a16:creationId xmlns:a16="http://schemas.microsoft.com/office/drawing/2014/main" id="{9BBFB548-056C-6269-5BC8-E6A31ECC5342}"/>
                </a:ext>
              </a:extLst>
            </p:cNvPr>
            <p:cNvSpPr/>
            <p:nvPr/>
          </p:nvSpPr>
          <p:spPr>
            <a:xfrm>
              <a:off x="355600" y="3847367"/>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TextBox 35">
              <a:extLst>
                <a:ext uri="{FF2B5EF4-FFF2-40B4-BE49-F238E27FC236}">
                  <a16:creationId xmlns:a16="http://schemas.microsoft.com/office/drawing/2014/main" id="{F701D211-24E8-D07E-13F3-00DDC0933849}"/>
                </a:ext>
              </a:extLst>
            </p:cNvPr>
            <p:cNvSpPr txBox="1"/>
            <p:nvPr/>
          </p:nvSpPr>
          <p:spPr>
            <a:xfrm>
              <a:off x="403828" y="3804435"/>
              <a:ext cx="1186513"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Aim</a:t>
              </a:r>
              <a:endParaRPr lang="en-CH" dirty="0">
                <a:solidFill>
                  <a:schemeClr val="bg1"/>
                </a:solidFill>
              </a:endParaRPr>
            </a:p>
          </p:txBody>
        </p:sp>
      </p:grpSp>
      <p:grpSp>
        <p:nvGrpSpPr>
          <p:cNvPr id="41" name="Group 40">
            <a:extLst>
              <a:ext uri="{FF2B5EF4-FFF2-40B4-BE49-F238E27FC236}">
                <a16:creationId xmlns:a16="http://schemas.microsoft.com/office/drawing/2014/main" id="{52B40223-9A18-E595-F8B0-CD0FFA074CD3}"/>
              </a:ext>
            </a:extLst>
          </p:cNvPr>
          <p:cNvGrpSpPr/>
          <p:nvPr/>
        </p:nvGrpSpPr>
        <p:grpSpPr>
          <a:xfrm>
            <a:off x="6096000" y="1246050"/>
            <a:ext cx="1689100" cy="369332"/>
            <a:chOff x="6096000" y="1246050"/>
            <a:chExt cx="1689100" cy="369332"/>
          </a:xfrm>
        </p:grpSpPr>
        <p:sp>
          <p:nvSpPr>
            <p:cNvPr id="42" name="Rectangle: Rounded Corners 41">
              <a:extLst>
                <a:ext uri="{FF2B5EF4-FFF2-40B4-BE49-F238E27FC236}">
                  <a16:creationId xmlns:a16="http://schemas.microsoft.com/office/drawing/2014/main" id="{7B15A0C3-ABBD-2720-0E68-69FB384FA7C0}"/>
                </a:ext>
              </a:extLst>
            </p:cNvPr>
            <p:cNvSpPr/>
            <p:nvPr/>
          </p:nvSpPr>
          <p:spPr>
            <a:xfrm>
              <a:off x="6096000" y="1284772"/>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TextBox 42">
              <a:extLst>
                <a:ext uri="{FF2B5EF4-FFF2-40B4-BE49-F238E27FC236}">
                  <a16:creationId xmlns:a16="http://schemas.microsoft.com/office/drawing/2014/main" id="{15987D74-7317-2BC2-448C-7A8F7F154B00}"/>
                </a:ext>
              </a:extLst>
            </p:cNvPr>
            <p:cNvSpPr txBox="1"/>
            <p:nvPr/>
          </p:nvSpPr>
          <p:spPr>
            <a:xfrm>
              <a:off x="6142057" y="1246050"/>
              <a:ext cx="1327580" cy="369332"/>
            </a:xfrm>
            <a:prstGeom prst="rect">
              <a:avLst/>
            </a:prstGeom>
            <a:noFill/>
          </p:spPr>
          <p:txBody>
            <a:bodyPr wrap="square">
              <a:spAutoFit/>
            </a:bodyPr>
            <a:lstStyle/>
            <a:p>
              <a:r>
                <a:rPr kumimoji="0" lang="en-US"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Methods</a:t>
              </a:r>
              <a:endParaRPr lang="en-CH" dirty="0">
                <a:solidFill>
                  <a:schemeClr val="bg1"/>
                </a:solidFill>
              </a:endParaRPr>
            </a:p>
          </p:txBody>
        </p:sp>
      </p:grpSp>
      <p:sp>
        <p:nvSpPr>
          <p:cNvPr id="3" name="Rectangle 2">
            <a:hlinkClick r:id="rId3" action="ppaction://hlinksldjump"/>
            <a:extLst>
              <a:ext uri="{FF2B5EF4-FFF2-40B4-BE49-F238E27FC236}">
                <a16:creationId xmlns:a16="http://schemas.microsoft.com/office/drawing/2014/main" id="{540C5657-53FB-11B3-A3A9-70071CE633A7}"/>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Picture 3" descr="A red and blue letters on a black background&#10;&#10;AI-generated content may be incorrect.">
            <a:extLst>
              <a:ext uri="{FF2B5EF4-FFF2-40B4-BE49-F238E27FC236}">
                <a16:creationId xmlns:a16="http://schemas.microsoft.com/office/drawing/2014/main" id="{E78DBDAE-7AED-1283-7402-E80794233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3362620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F9401-E430-933A-A794-38DCB01485C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33C651B-6CF2-1EA5-33DC-C5EDFDC9EAB3}"/>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1" name="ZoneTexte 10">
            <a:extLst>
              <a:ext uri="{FF2B5EF4-FFF2-40B4-BE49-F238E27FC236}">
                <a16:creationId xmlns:a16="http://schemas.microsoft.com/office/drawing/2014/main" id="{E0DE757A-FF2B-0A6E-38F2-82D4B761DE29}"/>
              </a:ext>
            </a:extLst>
          </p:cNvPr>
          <p:cNvSpPr txBox="1"/>
          <p:nvPr/>
        </p:nvSpPr>
        <p:spPr>
          <a:xfrm>
            <a:off x="225336" y="0"/>
            <a:ext cx="10955808" cy="1200329"/>
          </a:xfrm>
          <a:prstGeom prst="rect">
            <a:avLst/>
          </a:prstGeom>
          <a:noFill/>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Outcomes after thrombectomy for primary and secondary medium vessel MCA</a:t>
            </a:r>
          </a:p>
          <a:p>
            <a:r>
              <a:rPr lang="en-US" sz="2400" dirty="0">
                <a:solidFill>
                  <a:schemeClr val="bg1"/>
                </a:solidFill>
                <a:latin typeface="Arial" panose="020B0604020202020204" pitchFamily="34" charset="0"/>
                <a:cs typeface="Arial" panose="020B0604020202020204" pitchFamily="34" charset="0"/>
              </a:rPr>
              <a:t>occlusions: A prospective nationwide registry study</a:t>
            </a:r>
          </a:p>
          <a:p>
            <a:endParaRPr lang="fr-FR" sz="2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434FC30B-F167-8EF8-6936-9DAEAAAEF907}"/>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80362DA8-065B-7012-46EF-092D2A1E627A}"/>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68DEFB63-1F7C-A82F-2625-9F3B7ECF49DA}"/>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F2AF2671-10A0-2C04-ADC5-620842EF3700}"/>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8E71A1AC-7AD3-3B53-3512-3806900CC2EF}"/>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5DA99AE5-1844-3349-FD96-FA3F747C7914}"/>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3" name="ZoneTexte 2">
            <a:extLst>
              <a:ext uri="{FF2B5EF4-FFF2-40B4-BE49-F238E27FC236}">
                <a16:creationId xmlns:a16="http://schemas.microsoft.com/office/drawing/2014/main" id="{F03F2752-25AD-5F1A-07CD-675682A79946}"/>
              </a:ext>
            </a:extLst>
          </p:cNvPr>
          <p:cNvSpPr txBox="1"/>
          <p:nvPr/>
        </p:nvSpPr>
        <p:spPr>
          <a:xfrm>
            <a:off x="225336" y="1124699"/>
            <a:ext cx="5870664" cy="1138773"/>
          </a:xfrm>
          <a:prstGeom prst="rect">
            <a:avLst/>
          </a:prstGeom>
          <a:noFill/>
        </p:spPr>
        <p:txBody>
          <a:bodyPr wrap="square">
            <a:spAutoFit/>
          </a:bodyPr>
          <a:lstStyle/>
          <a:p>
            <a:pPr algn="l"/>
            <a:endParaRPr lang="en-US" sz="1800" b="1" i="0" u="none" strike="noStrike" baseline="0" dirty="0">
              <a:latin typeface="Arial" panose="020B0604020202020204" pitchFamily="34" charset="0"/>
              <a:cs typeface="Arial" panose="020B0604020202020204" pitchFamily="34" charset="0"/>
            </a:endParaRPr>
          </a:p>
          <a:p>
            <a:pPr algn="l"/>
            <a:endParaRPr lang="en-US" sz="1800" b="1" i="0" u="none" strike="noStrike" baseline="0"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n</a:t>
            </a:r>
            <a:r>
              <a:rPr lang="en-US" sz="1400" b="1" i="0" u="none" strike="noStrike" baseline="0" dirty="0">
                <a:latin typeface="Arial" panose="020B0604020202020204" pitchFamily="34" charset="0"/>
                <a:cs typeface="Arial" panose="020B0604020202020204" pitchFamily="34" charset="0"/>
              </a:rPr>
              <a:t>=5662 </a:t>
            </a:r>
            <a:r>
              <a:rPr lang="en-US" sz="1400" b="0" i="0" u="none" strike="noStrike" baseline="0" dirty="0">
                <a:latin typeface="Arial" panose="020B0604020202020204" pitchFamily="34" charset="0"/>
                <a:cs typeface="Arial" panose="020B0604020202020204" pitchFamily="34" charset="0"/>
              </a:rPr>
              <a:t>EVTs performed in Sweden (2018-2022)</a:t>
            </a:r>
            <a:endParaRPr lang="en-US" sz="1400" dirty="0">
              <a:latin typeface="Arial" panose="020B0604020202020204" pitchFamily="34" charset="0"/>
              <a:cs typeface="Arial" panose="020B0604020202020204" pitchFamily="34" charset="0"/>
            </a:endParaRPr>
          </a:p>
          <a:p>
            <a:pPr algn="l"/>
            <a:endParaRPr lang="en-US" sz="1800" b="0" i="0" u="none" strike="noStrike" baseline="0" dirty="0">
              <a:latin typeface="ArialMT"/>
            </a:endParaRPr>
          </a:p>
        </p:txBody>
      </p:sp>
      <p:sp>
        <p:nvSpPr>
          <p:cNvPr id="8" name="ZoneTexte 7">
            <a:extLst>
              <a:ext uri="{FF2B5EF4-FFF2-40B4-BE49-F238E27FC236}">
                <a16:creationId xmlns:a16="http://schemas.microsoft.com/office/drawing/2014/main" id="{17F346F3-17C4-799D-97B3-D192DBDFC14D}"/>
              </a:ext>
            </a:extLst>
          </p:cNvPr>
          <p:cNvSpPr txBox="1"/>
          <p:nvPr/>
        </p:nvSpPr>
        <p:spPr>
          <a:xfrm>
            <a:off x="6732984" y="3371578"/>
            <a:ext cx="5009341" cy="2154436"/>
          </a:xfrm>
          <a:prstGeom prst="rect">
            <a:avLst/>
          </a:prstGeom>
          <a:noFill/>
        </p:spPr>
        <p:txBody>
          <a:bodyPr wrap="square">
            <a:spAutoFit/>
          </a:bodyPr>
          <a:lstStyle/>
          <a:p>
            <a:pPr algn="just"/>
            <a:endParaRPr lang="en-US" sz="1800" b="1" i="0" u="none" strike="noStrike" baseline="0" dirty="0">
              <a:latin typeface="Arial" panose="020B0604020202020204" pitchFamily="34" charset="0"/>
              <a:cs typeface="Arial" panose="020B0604020202020204" pitchFamily="34" charset="0"/>
            </a:endParaRPr>
          </a:p>
          <a:p>
            <a:pPr algn="just"/>
            <a:endParaRPr lang="en-US" sz="1800" b="1" i="0" u="none" strike="noStrike" baseline="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b="0" i="0" u="none" strike="noStrike" baseline="0" dirty="0">
                <a:latin typeface="Arial" panose="020B0604020202020204" pitchFamily="34" charset="0"/>
                <a:cs typeface="Arial" panose="020B0604020202020204" pitchFamily="34" charset="0"/>
              </a:rPr>
              <a:t>Patients with primary and secondary MCA </a:t>
            </a:r>
            <a:r>
              <a:rPr lang="en-US" sz="1400" b="0" i="0" u="none" strike="noStrike" baseline="0" dirty="0" err="1">
                <a:latin typeface="Arial" panose="020B0604020202020204" pitchFamily="34" charset="0"/>
                <a:cs typeface="Arial" panose="020B0604020202020204" pitchFamily="34" charset="0"/>
              </a:rPr>
              <a:t>MeVOs</a:t>
            </a:r>
            <a:r>
              <a:rPr lang="en-US" sz="1400" b="0" i="0" u="none" strike="noStrike" baseline="0" dirty="0">
                <a:latin typeface="Arial" panose="020B0604020202020204" pitchFamily="34" charset="0"/>
                <a:cs typeface="Arial" panose="020B0604020202020204" pitchFamily="34" charset="0"/>
              </a:rPr>
              <a:t> have similar EVT outcomes and recanalization is associated with better outcomes for both groups in exploratory analyses</a:t>
            </a: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b="0" i="0" u="none" strike="noStrike" baseline="0" dirty="0">
                <a:latin typeface="Arial" panose="020B0604020202020204" pitchFamily="34" charset="0"/>
                <a:cs typeface="Arial" panose="020B0604020202020204" pitchFamily="34" charset="0"/>
              </a:rPr>
              <a:t> This indicates that EVT should not be withheld based on primary/secondary </a:t>
            </a:r>
            <a:r>
              <a:rPr lang="en-US" sz="1400" b="0" i="0" u="none" strike="noStrike" baseline="0" dirty="0" err="1">
                <a:latin typeface="Arial" panose="020B0604020202020204" pitchFamily="34" charset="0"/>
                <a:cs typeface="Arial" panose="020B0604020202020204" pitchFamily="34" charset="0"/>
              </a:rPr>
              <a:t>MeVO</a:t>
            </a:r>
            <a:r>
              <a:rPr lang="en-US" sz="1400" b="0" i="0" u="none" strike="noStrike" baseline="0" dirty="0">
                <a:latin typeface="Arial" panose="020B0604020202020204" pitchFamily="34" charset="0"/>
                <a:cs typeface="Arial" panose="020B0604020202020204" pitchFamily="34" charset="0"/>
              </a:rPr>
              <a:t> status</a:t>
            </a:r>
            <a:endParaRPr lang="fr-FR" sz="1400" dirty="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A9C0CB5E-772A-11B2-3450-E71A85DC2456}"/>
              </a:ext>
            </a:extLst>
          </p:cNvPr>
          <p:cNvSpPr txBox="1"/>
          <p:nvPr/>
        </p:nvSpPr>
        <p:spPr>
          <a:xfrm>
            <a:off x="4424230" y="3283115"/>
            <a:ext cx="1103703" cy="307777"/>
          </a:xfrm>
          <a:prstGeom prst="rect">
            <a:avLst/>
          </a:prstGeom>
          <a:noFill/>
        </p:spPr>
        <p:txBody>
          <a:bodyPr wrap="square">
            <a:spAutoFit/>
          </a:bodyPr>
          <a:lstStyle/>
          <a:p>
            <a:r>
              <a:rPr lang="en-US" sz="1400" b="1" i="0" u="none" strike="noStrike" baseline="0" dirty="0">
                <a:solidFill>
                  <a:schemeClr val="bg1"/>
                </a:solidFill>
                <a:latin typeface="Arial" panose="020B0604020202020204" pitchFamily="34" charset="0"/>
                <a:cs typeface="Arial" panose="020B0604020202020204" pitchFamily="34" charset="0"/>
              </a:rPr>
              <a:t>73%</a:t>
            </a:r>
            <a:endParaRPr lang="fr-FR" sz="1400" b="1" dirty="0">
              <a:solidFill>
                <a:schemeClr val="bg1"/>
              </a:solidFill>
            </a:endParaRPr>
          </a:p>
        </p:txBody>
      </p:sp>
      <p:sp>
        <p:nvSpPr>
          <p:cNvPr id="18" name="ZoneTexte 17">
            <a:extLst>
              <a:ext uri="{FF2B5EF4-FFF2-40B4-BE49-F238E27FC236}">
                <a16:creationId xmlns:a16="http://schemas.microsoft.com/office/drawing/2014/main" id="{3DD37666-6FA6-EBA5-EA01-B99C5E00020E}"/>
              </a:ext>
            </a:extLst>
          </p:cNvPr>
          <p:cNvSpPr txBox="1"/>
          <p:nvPr/>
        </p:nvSpPr>
        <p:spPr>
          <a:xfrm>
            <a:off x="3852715" y="2861104"/>
            <a:ext cx="1021465" cy="307777"/>
          </a:xfrm>
          <a:prstGeom prst="rect">
            <a:avLst/>
          </a:prstGeom>
          <a:noFill/>
        </p:spPr>
        <p:txBody>
          <a:bodyPr wrap="square">
            <a:spAutoFit/>
          </a:bodyPr>
          <a:lstStyle/>
          <a:p>
            <a:r>
              <a:rPr lang="en-US" sz="1400" b="1" i="0" u="none" strike="noStrike" baseline="0" dirty="0">
                <a:solidFill>
                  <a:schemeClr val="bg1"/>
                </a:solidFill>
                <a:latin typeface="Arial" panose="020B0604020202020204" pitchFamily="34" charset="0"/>
                <a:cs typeface="Arial" panose="020B0604020202020204" pitchFamily="34" charset="0"/>
              </a:rPr>
              <a:t>27%</a:t>
            </a:r>
            <a:endParaRPr lang="fr-FR" sz="1400" b="1" dirty="0">
              <a:solidFill>
                <a:schemeClr val="bg1"/>
              </a:solidFill>
            </a:endParaRPr>
          </a:p>
        </p:txBody>
      </p:sp>
      <p:sp>
        <p:nvSpPr>
          <p:cNvPr id="21" name="ZoneTexte 20">
            <a:extLst>
              <a:ext uri="{FF2B5EF4-FFF2-40B4-BE49-F238E27FC236}">
                <a16:creationId xmlns:a16="http://schemas.microsoft.com/office/drawing/2014/main" id="{045F102F-1D40-0EA4-DB2F-961C33C48D18}"/>
              </a:ext>
            </a:extLst>
          </p:cNvPr>
          <p:cNvSpPr txBox="1"/>
          <p:nvPr/>
        </p:nvSpPr>
        <p:spPr>
          <a:xfrm>
            <a:off x="855115" y="3693637"/>
            <a:ext cx="1378420" cy="523220"/>
          </a:xfrm>
          <a:prstGeom prst="rect">
            <a:avLst/>
          </a:prstGeom>
          <a:noFill/>
        </p:spPr>
        <p:txBody>
          <a:bodyPr wrap="square">
            <a:spAutoFit/>
          </a:bodyPr>
          <a:lstStyle/>
          <a:p>
            <a:pPr algn="ctr"/>
            <a:r>
              <a:rPr lang="en-US" sz="1400" i="0" u="none" strike="noStrike" baseline="0" dirty="0">
                <a:latin typeface="Arial" panose="020B0604020202020204" pitchFamily="34" charset="0"/>
                <a:cs typeface="Arial" panose="020B0604020202020204" pitchFamily="34" charset="0"/>
              </a:rPr>
              <a:t>Primary </a:t>
            </a:r>
            <a:r>
              <a:rPr lang="en-US" sz="1400" b="0" i="0" u="none" strike="noStrike" baseline="0" dirty="0" err="1">
                <a:latin typeface="ArialMT"/>
              </a:rPr>
              <a:t>MeVO</a:t>
            </a:r>
            <a:endParaRPr lang="en-US" sz="1400" b="0" i="0" u="none" strike="noStrike" baseline="0" dirty="0">
              <a:latin typeface="ArialMT"/>
            </a:endParaRPr>
          </a:p>
          <a:p>
            <a:pPr algn="ctr"/>
            <a:r>
              <a:rPr lang="en-US" sz="1400" b="1" dirty="0">
                <a:latin typeface="Arial" panose="020B0604020202020204" pitchFamily="34" charset="0"/>
                <a:cs typeface="Arial" panose="020B0604020202020204" pitchFamily="34" charset="0"/>
              </a:rPr>
              <a:t>n=819 </a:t>
            </a:r>
            <a:r>
              <a:rPr lang="en-US" sz="1400" dirty="0">
                <a:latin typeface="Arial" panose="020B0604020202020204" pitchFamily="34" charset="0"/>
                <a:cs typeface="Arial" panose="020B0604020202020204" pitchFamily="34" charset="0"/>
              </a:rPr>
              <a:t>(73%)</a:t>
            </a:r>
            <a:endParaRPr lang="fr-FR" dirty="0"/>
          </a:p>
        </p:txBody>
      </p:sp>
      <p:sp>
        <p:nvSpPr>
          <p:cNvPr id="25" name="ZoneTexte 24">
            <a:extLst>
              <a:ext uri="{FF2B5EF4-FFF2-40B4-BE49-F238E27FC236}">
                <a16:creationId xmlns:a16="http://schemas.microsoft.com/office/drawing/2014/main" id="{7140BA8C-44E0-CCC3-59CB-304D67EAD5C6}"/>
              </a:ext>
            </a:extLst>
          </p:cNvPr>
          <p:cNvSpPr txBox="1"/>
          <p:nvPr/>
        </p:nvSpPr>
        <p:spPr>
          <a:xfrm>
            <a:off x="3286343" y="3682382"/>
            <a:ext cx="2131087" cy="523220"/>
          </a:xfrm>
          <a:prstGeom prst="rect">
            <a:avLst/>
          </a:prstGeom>
          <a:noFill/>
        </p:spPr>
        <p:txBody>
          <a:bodyPr wrap="square">
            <a:spAutoFit/>
          </a:bodyPr>
          <a:lstStyle/>
          <a:p>
            <a:pPr algn="ct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Secondary </a:t>
            </a:r>
            <a:r>
              <a:rPr lang="en-US" sz="1400" b="0" i="0" u="none" strike="noStrike" baseline="0" dirty="0" err="1">
                <a:latin typeface="ArialMT"/>
              </a:rPr>
              <a:t>MeVO</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gn="ctr"/>
            <a:r>
              <a:rPr lang="en-US" sz="1400" b="1" dirty="0">
                <a:solidFill>
                  <a:prstClr val="black"/>
                </a:solidFill>
                <a:latin typeface="Arial" panose="020B0604020202020204" pitchFamily="34" charset="0"/>
                <a:cs typeface="Arial" panose="020B0604020202020204" pitchFamily="34" charset="0"/>
              </a:rPr>
              <a:t>n=299 </a:t>
            </a:r>
            <a:r>
              <a:rPr lang="en-US" sz="1400" dirty="0">
                <a:solidFill>
                  <a:prstClr val="black"/>
                </a:solidFill>
                <a:latin typeface="Arial" panose="020B0604020202020204" pitchFamily="34" charset="0"/>
                <a:cs typeface="Arial" panose="020B0604020202020204" pitchFamily="34" charset="0"/>
              </a:rPr>
              <a:t>(27%)</a:t>
            </a:r>
            <a:endParaRPr lang="fr-FR" dirty="0"/>
          </a:p>
        </p:txBody>
      </p:sp>
      <p:sp>
        <p:nvSpPr>
          <p:cNvPr id="29" name="ZoneTexte 28">
            <a:extLst>
              <a:ext uri="{FF2B5EF4-FFF2-40B4-BE49-F238E27FC236}">
                <a16:creationId xmlns:a16="http://schemas.microsoft.com/office/drawing/2014/main" id="{7350009F-A0C0-FFD5-77C4-538904BCA9AA}"/>
              </a:ext>
            </a:extLst>
          </p:cNvPr>
          <p:cNvSpPr txBox="1"/>
          <p:nvPr/>
        </p:nvSpPr>
        <p:spPr>
          <a:xfrm>
            <a:off x="2265285" y="2257226"/>
            <a:ext cx="1790765"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n=1118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Targeting  MCA territory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MeVOs</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ZoneTexte 32">
            <a:extLst>
              <a:ext uri="{FF2B5EF4-FFF2-40B4-BE49-F238E27FC236}">
                <a16:creationId xmlns:a16="http://schemas.microsoft.com/office/drawing/2014/main" id="{00401ACF-45DE-5DE8-6872-AF177F7700E5}"/>
              </a:ext>
            </a:extLst>
          </p:cNvPr>
          <p:cNvSpPr txBox="1"/>
          <p:nvPr/>
        </p:nvSpPr>
        <p:spPr>
          <a:xfrm>
            <a:off x="351826" y="4717638"/>
            <a:ext cx="5509712" cy="224676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difference </a:t>
            </a:r>
            <a:r>
              <a:rPr lang="en-US" sz="1400" dirty="0">
                <a:solidFill>
                  <a:prstClr val="black"/>
                </a:solidFill>
                <a:latin typeface="Arial" panose="020B0604020202020204" pitchFamily="34" charset="0"/>
                <a:cs typeface="Arial" panose="020B0604020202020204" pitchFamily="34" charset="0"/>
              </a:rPr>
              <a:t>in f</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unctional</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outcomes between the primary and secondary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MeVO</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groups: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AE1112"/>
                </a:solidFill>
                <a:effectLst/>
                <a:uLnTx/>
                <a:uFillTx/>
                <a:latin typeface="Arial" panose="020B0604020202020204" pitchFamily="34" charset="0"/>
                <a:ea typeface="+mn-ea"/>
                <a:cs typeface="Arial" panose="020B0604020202020204" pitchFamily="34" charset="0"/>
              </a:rPr>
              <a:t>OR=0.86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 95% 0.65-1.14]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significant difference in postoperative NIHSS scores: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AE1112"/>
                </a:solidFill>
                <a:effectLst/>
                <a:uLnTx/>
                <a:uFillTx/>
                <a:latin typeface="Arial" panose="020B0604020202020204" pitchFamily="34" charset="0"/>
                <a:ea typeface="+mn-ea"/>
                <a:cs typeface="Arial" panose="020B0604020202020204" pitchFamily="34" charset="0"/>
              </a:rPr>
              <a:t>0.26</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[CI 95% -0.71 to 1.24</a:t>
            </a:r>
            <a:r>
              <a:rPr lang="en-US" sz="1400" dirty="0">
                <a:solidFill>
                  <a:prstClr val="black"/>
                </a:solidFill>
                <a:latin typeface="Arial" panose="020B0604020202020204" pitchFamily="34" charset="0"/>
                <a:cs typeface="Arial" panose="020B0604020202020204" pitchFamily="34" charset="0"/>
              </a:rPr>
              <a:t>]</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ZoneTexte 36">
            <a:extLst>
              <a:ext uri="{FF2B5EF4-FFF2-40B4-BE49-F238E27FC236}">
                <a16:creationId xmlns:a16="http://schemas.microsoft.com/office/drawing/2014/main" id="{959CBD8E-79F3-A00A-4549-7D1E14A6903C}"/>
              </a:ext>
            </a:extLst>
          </p:cNvPr>
          <p:cNvSpPr txBox="1"/>
          <p:nvPr/>
        </p:nvSpPr>
        <p:spPr>
          <a:xfrm>
            <a:off x="6750307" y="1350660"/>
            <a:ext cx="499201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rial" panose="020B0604020202020204" pitchFamily="34" charset="0"/>
                <a:cs typeface="Arial" panose="020B0604020202020204" pitchFamily="34" charset="0"/>
              </a:rPr>
              <a:t>S</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uccessful</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revascularization associated with increased chance of good functional outcome for both: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MeVOs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AE1112"/>
                </a:solidFill>
                <a:effectLst/>
                <a:uLnTx/>
                <a:uFillTx/>
                <a:latin typeface="Arial" panose="020B0604020202020204" pitchFamily="34" charset="0"/>
                <a:ea typeface="+mn-ea"/>
                <a:cs typeface="Arial" panose="020B0604020202020204" pitchFamily="34" charset="0"/>
              </a:rPr>
              <a:t>OR=3.77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[CI95% 2.28-6.24] p&lt;0.001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Secondary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MeVOs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AE1112"/>
                </a:solidFill>
                <a:effectLst/>
                <a:uLnTx/>
                <a:uFillTx/>
                <a:latin typeface="Arial" panose="020B0604020202020204" pitchFamily="34" charset="0"/>
                <a:ea typeface="+mn-ea"/>
                <a:cs typeface="Arial" panose="020B0604020202020204" pitchFamily="34" charset="0"/>
              </a:rPr>
              <a:t>OR=2.49 </a:t>
            </a:r>
            <a:r>
              <a:rPr lang="en-US" sz="1400" dirty="0">
                <a:solidFill>
                  <a:prstClr val="black"/>
                </a:solidFill>
                <a:latin typeface="Arial" panose="020B0604020202020204" pitchFamily="34" charset="0"/>
                <a:cs typeface="Arial" panose="020B0604020202020204" pitchFamily="34" charset="0"/>
              </a:rPr>
              <a: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CI95% 1.21-5.14] p=0.013</a:t>
            </a:r>
          </a:p>
        </p:txBody>
      </p:sp>
      <p:cxnSp>
        <p:nvCxnSpPr>
          <p:cNvPr id="39" name="Connecteur droit avec flèche 38">
            <a:extLst>
              <a:ext uri="{FF2B5EF4-FFF2-40B4-BE49-F238E27FC236}">
                <a16:creationId xmlns:a16="http://schemas.microsoft.com/office/drawing/2014/main" id="{F9CF2C09-4BC6-132D-BA8C-C0F722D297D2}"/>
              </a:ext>
            </a:extLst>
          </p:cNvPr>
          <p:cNvCxnSpPr>
            <a:cxnSpLocks/>
          </p:cNvCxnSpPr>
          <p:nvPr/>
        </p:nvCxnSpPr>
        <p:spPr>
          <a:xfrm>
            <a:off x="2929922" y="1963479"/>
            <a:ext cx="0" cy="239971"/>
          </a:xfrm>
          <a:prstGeom prst="straightConnector1">
            <a:avLst/>
          </a:prstGeom>
          <a:ln>
            <a:solidFill>
              <a:srgbClr val="171E54"/>
            </a:solidFill>
            <a:tailEnd type="triangle"/>
          </a:ln>
        </p:spPr>
        <p:style>
          <a:lnRef idx="2">
            <a:schemeClr val="accent1"/>
          </a:lnRef>
          <a:fillRef idx="0">
            <a:schemeClr val="accent1"/>
          </a:fillRef>
          <a:effectRef idx="1">
            <a:schemeClr val="accent1"/>
          </a:effectRef>
          <a:fontRef idx="minor">
            <a:schemeClr val="tx1"/>
          </a:fontRef>
        </p:style>
      </p:cxnSp>
      <p:grpSp>
        <p:nvGrpSpPr>
          <p:cNvPr id="46" name="Group 45">
            <a:extLst>
              <a:ext uri="{FF2B5EF4-FFF2-40B4-BE49-F238E27FC236}">
                <a16:creationId xmlns:a16="http://schemas.microsoft.com/office/drawing/2014/main" id="{4422F2CE-E560-ECF7-8B3D-18DD4BD1D138}"/>
              </a:ext>
            </a:extLst>
          </p:cNvPr>
          <p:cNvGrpSpPr/>
          <p:nvPr/>
        </p:nvGrpSpPr>
        <p:grpSpPr>
          <a:xfrm>
            <a:off x="326714" y="1227529"/>
            <a:ext cx="1689100" cy="369332"/>
            <a:chOff x="326714" y="1227529"/>
            <a:chExt cx="1689100" cy="369332"/>
          </a:xfrm>
        </p:grpSpPr>
        <p:sp>
          <p:nvSpPr>
            <p:cNvPr id="2" name="Rectangle: Rounded Corners 1">
              <a:extLst>
                <a:ext uri="{FF2B5EF4-FFF2-40B4-BE49-F238E27FC236}">
                  <a16:creationId xmlns:a16="http://schemas.microsoft.com/office/drawing/2014/main" id="{F21860E8-1760-4548-EAE2-5149024D955C}"/>
                </a:ext>
              </a:extLst>
            </p:cNvPr>
            <p:cNvSpPr/>
            <p:nvPr/>
          </p:nvSpPr>
          <p:spPr>
            <a:xfrm>
              <a:off x="326714" y="1270461"/>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TextBox 19">
              <a:extLst>
                <a:ext uri="{FF2B5EF4-FFF2-40B4-BE49-F238E27FC236}">
                  <a16:creationId xmlns:a16="http://schemas.microsoft.com/office/drawing/2014/main" id="{27B42EAB-4A29-F3C3-0205-216A511A0247}"/>
                </a:ext>
              </a:extLst>
            </p:cNvPr>
            <p:cNvSpPr txBox="1"/>
            <p:nvPr/>
          </p:nvSpPr>
          <p:spPr>
            <a:xfrm>
              <a:off x="365802" y="1227529"/>
              <a:ext cx="1269852" cy="369332"/>
            </a:xfrm>
            <a:prstGeom prst="rect">
              <a:avLst/>
            </a:prstGeom>
            <a:noFill/>
          </p:spPr>
          <p:txBody>
            <a:bodyPr wrap="square">
              <a:spAutoFit/>
            </a:bodyPr>
            <a:lstStyle/>
            <a:p>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Results</a:t>
              </a:r>
              <a:endParaRPr lang="en-CH" dirty="0">
                <a:solidFill>
                  <a:schemeClr val="bg1"/>
                </a:solidFill>
              </a:endParaRPr>
            </a:p>
          </p:txBody>
        </p:sp>
      </p:grpSp>
      <p:sp>
        <p:nvSpPr>
          <p:cNvPr id="22" name="Rectangle: Rounded Corners 21">
            <a:extLst>
              <a:ext uri="{FF2B5EF4-FFF2-40B4-BE49-F238E27FC236}">
                <a16:creationId xmlns:a16="http://schemas.microsoft.com/office/drawing/2014/main" id="{CC6BA8FF-3A86-5130-0E81-F8B15F4CF7DF}"/>
              </a:ext>
            </a:extLst>
          </p:cNvPr>
          <p:cNvSpPr/>
          <p:nvPr/>
        </p:nvSpPr>
        <p:spPr>
          <a:xfrm>
            <a:off x="6813709" y="3424910"/>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0" u="none" strike="noStrike" baseline="0" dirty="0">
                <a:latin typeface="Arial" panose="020B0604020202020204" pitchFamily="34" charset="0"/>
                <a:cs typeface="Arial" panose="020B0604020202020204" pitchFamily="34" charset="0"/>
              </a:rPr>
              <a:t>Conclusion</a:t>
            </a:r>
            <a:endParaRPr lang="en-CH" dirty="0"/>
          </a:p>
        </p:txBody>
      </p:sp>
      <p:sp>
        <p:nvSpPr>
          <p:cNvPr id="24" name="Rectangle: Rounded Corners 23">
            <a:extLst>
              <a:ext uri="{FF2B5EF4-FFF2-40B4-BE49-F238E27FC236}">
                <a16:creationId xmlns:a16="http://schemas.microsoft.com/office/drawing/2014/main" id="{3D9E275B-23F0-8F16-7D49-28F46AEF6BD4}"/>
              </a:ext>
            </a:extLst>
          </p:cNvPr>
          <p:cNvSpPr/>
          <p:nvPr/>
        </p:nvSpPr>
        <p:spPr>
          <a:xfrm>
            <a:off x="2163708" y="2240785"/>
            <a:ext cx="1532428" cy="783416"/>
          </a:xfrm>
          <a:prstGeom prst="round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7" name="Rectangle: Rounded Corners 26">
            <a:extLst>
              <a:ext uri="{FF2B5EF4-FFF2-40B4-BE49-F238E27FC236}">
                <a16:creationId xmlns:a16="http://schemas.microsoft.com/office/drawing/2014/main" id="{9444FE4B-DABD-C6D2-E6C5-E06A271E01D0}"/>
              </a:ext>
            </a:extLst>
          </p:cNvPr>
          <p:cNvSpPr/>
          <p:nvPr/>
        </p:nvSpPr>
        <p:spPr>
          <a:xfrm>
            <a:off x="778111" y="3563539"/>
            <a:ext cx="1532428" cy="783416"/>
          </a:xfrm>
          <a:prstGeom prst="round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8" name="Rectangle: Rounded Corners 27">
            <a:extLst>
              <a:ext uri="{FF2B5EF4-FFF2-40B4-BE49-F238E27FC236}">
                <a16:creationId xmlns:a16="http://schemas.microsoft.com/office/drawing/2014/main" id="{0C9F8C05-B3D6-9665-15A9-AAC4A69832CE}"/>
              </a:ext>
            </a:extLst>
          </p:cNvPr>
          <p:cNvSpPr/>
          <p:nvPr/>
        </p:nvSpPr>
        <p:spPr>
          <a:xfrm>
            <a:off x="3597233" y="3552284"/>
            <a:ext cx="1532428" cy="783416"/>
          </a:xfrm>
          <a:prstGeom prst="round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32" name="Connecteur droit avec flèche 38">
            <a:extLst>
              <a:ext uri="{FF2B5EF4-FFF2-40B4-BE49-F238E27FC236}">
                <a16:creationId xmlns:a16="http://schemas.microsoft.com/office/drawing/2014/main" id="{B0F661AF-ABF5-05EA-E93E-969BCDD3A309}"/>
              </a:ext>
            </a:extLst>
          </p:cNvPr>
          <p:cNvCxnSpPr>
            <a:cxnSpLocks/>
          </p:cNvCxnSpPr>
          <p:nvPr/>
        </p:nvCxnSpPr>
        <p:spPr>
          <a:xfrm>
            <a:off x="2929922" y="3014992"/>
            <a:ext cx="0" cy="266102"/>
          </a:xfrm>
          <a:prstGeom prst="straightConnector1">
            <a:avLst/>
          </a:prstGeom>
          <a:ln>
            <a:solidFill>
              <a:srgbClr val="171E54"/>
            </a:solidFill>
            <a:tailEnd type="triangle"/>
          </a:ln>
        </p:spPr>
        <p:style>
          <a:lnRef idx="2">
            <a:schemeClr val="accent1"/>
          </a:lnRef>
          <a:fillRef idx="0">
            <a:schemeClr val="accent1"/>
          </a:fillRef>
          <a:effectRef idx="1">
            <a:schemeClr val="accent1"/>
          </a:effectRef>
          <a:fontRef idx="minor">
            <a:schemeClr val="tx1"/>
          </a:fontRef>
        </p:style>
      </p:cxnSp>
      <p:cxnSp>
        <p:nvCxnSpPr>
          <p:cNvPr id="34" name="Connecteur droit avec flèche 38">
            <a:extLst>
              <a:ext uri="{FF2B5EF4-FFF2-40B4-BE49-F238E27FC236}">
                <a16:creationId xmlns:a16="http://schemas.microsoft.com/office/drawing/2014/main" id="{F6B4F5EA-4E84-1E03-0A54-A4B5BE501B5E}"/>
              </a:ext>
            </a:extLst>
          </p:cNvPr>
          <p:cNvCxnSpPr>
            <a:cxnSpLocks/>
          </p:cNvCxnSpPr>
          <p:nvPr/>
        </p:nvCxnSpPr>
        <p:spPr>
          <a:xfrm>
            <a:off x="4363447" y="3283115"/>
            <a:ext cx="0" cy="269169"/>
          </a:xfrm>
          <a:prstGeom prst="straightConnector1">
            <a:avLst/>
          </a:prstGeom>
          <a:ln>
            <a:solidFill>
              <a:srgbClr val="171E54"/>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A14CF72-A673-8A41-B72A-FE3FB460A642}"/>
              </a:ext>
            </a:extLst>
          </p:cNvPr>
          <p:cNvCxnSpPr>
            <a:cxnSpLocks/>
          </p:cNvCxnSpPr>
          <p:nvPr/>
        </p:nvCxnSpPr>
        <p:spPr>
          <a:xfrm>
            <a:off x="1544325" y="3281094"/>
            <a:ext cx="2819123" cy="0"/>
          </a:xfrm>
          <a:prstGeom prst="line">
            <a:avLst/>
          </a:prstGeom>
          <a:ln>
            <a:solidFill>
              <a:srgbClr val="171E54"/>
            </a:solidFill>
          </a:ln>
        </p:spPr>
        <p:style>
          <a:lnRef idx="2">
            <a:schemeClr val="accent1"/>
          </a:lnRef>
          <a:fillRef idx="0">
            <a:schemeClr val="accent1"/>
          </a:fillRef>
          <a:effectRef idx="1">
            <a:schemeClr val="accent1"/>
          </a:effectRef>
          <a:fontRef idx="minor">
            <a:schemeClr val="tx1"/>
          </a:fontRef>
        </p:style>
      </p:cxnSp>
      <p:cxnSp>
        <p:nvCxnSpPr>
          <p:cNvPr id="44" name="Connecteur droit avec flèche 38">
            <a:extLst>
              <a:ext uri="{FF2B5EF4-FFF2-40B4-BE49-F238E27FC236}">
                <a16:creationId xmlns:a16="http://schemas.microsoft.com/office/drawing/2014/main" id="{DC8E050F-F9C3-3931-5606-DDF164778299}"/>
              </a:ext>
            </a:extLst>
          </p:cNvPr>
          <p:cNvCxnSpPr>
            <a:cxnSpLocks/>
          </p:cNvCxnSpPr>
          <p:nvPr/>
        </p:nvCxnSpPr>
        <p:spPr>
          <a:xfrm>
            <a:off x="1544325" y="3283115"/>
            <a:ext cx="0" cy="269169"/>
          </a:xfrm>
          <a:prstGeom prst="straightConnector1">
            <a:avLst/>
          </a:prstGeom>
          <a:ln>
            <a:solidFill>
              <a:srgbClr val="171E54"/>
            </a:solidFill>
            <a:tailEnd type="triangle"/>
          </a:ln>
        </p:spPr>
        <p:style>
          <a:lnRef idx="2">
            <a:schemeClr val="accent1"/>
          </a:lnRef>
          <a:fillRef idx="0">
            <a:schemeClr val="accent1"/>
          </a:fillRef>
          <a:effectRef idx="1">
            <a:schemeClr val="accent1"/>
          </a:effectRef>
          <a:fontRef idx="minor">
            <a:schemeClr val="tx1"/>
          </a:fontRef>
        </p:style>
      </p:cxnSp>
      <p:sp>
        <p:nvSpPr>
          <p:cNvPr id="7" name="Rectangle 6">
            <a:hlinkClick r:id="rId3" action="ppaction://hlinksldjump"/>
            <a:extLst>
              <a:ext uri="{FF2B5EF4-FFF2-40B4-BE49-F238E27FC236}">
                <a16:creationId xmlns:a16="http://schemas.microsoft.com/office/drawing/2014/main" id="{281EFC10-767A-444A-B6C5-D7EA40EFA84B}"/>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Picture 3" descr="A red and blue letters on a black background&#10;&#10;AI-generated content may be incorrect.">
            <a:extLst>
              <a:ext uri="{FF2B5EF4-FFF2-40B4-BE49-F238E27FC236}">
                <a16:creationId xmlns:a16="http://schemas.microsoft.com/office/drawing/2014/main" id="{3A5C3B34-364C-0249-9CD6-357B1376AB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2744482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68F4D-7135-5C2E-DAFA-760BC2D9A0B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3371112-A7A8-D38F-6BBA-4D3F7F526C55}"/>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D6E48BA9-83EA-2A89-740E-C6382F55516C}"/>
              </a:ext>
            </a:extLst>
          </p:cNvPr>
          <p:cNvSpPr txBox="1"/>
          <p:nvPr/>
        </p:nvSpPr>
        <p:spPr>
          <a:xfrm>
            <a:off x="225336" y="0"/>
            <a:ext cx="10955808" cy="1200329"/>
          </a:xfrm>
          <a:prstGeom prst="rect">
            <a:avLst/>
          </a:prstGeom>
          <a:noFill/>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Endovascular stenting in patients receiving mechanical thrombectomy for isolated cervical internal carotid artery occlusion: An ETIICA sub-study</a:t>
            </a:r>
          </a:p>
          <a:p>
            <a:endParaRPr lang="fr-FR" sz="2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C11B808-3242-2463-C7D4-FB3111F3A015}"/>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ED229465-59E0-151F-897B-191A0CD6DF42}"/>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02E7EF00-27C9-4E4D-5374-4FC32220B5A5}"/>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7E9365DB-1A2E-781F-E4DA-A3512880E398}"/>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6D3FFBD6-ECBF-1943-B9FC-AB84C5139318}"/>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B2217E1-A69D-AC30-1BC1-00FE77FBE4DF}"/>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3" name="ZoneTexte 2">
            <a:extLst>
              <a:ext uri="{FF2B5EF4-FFF2-40B4-BE49-F238E27FC236}">
                <a16:creationId xmlns:a16="http://schemas.microsoft.com/office/drawing/2014/main" id="{86C6E225-3BF4-5B07-62A6-463CE95AFBF5}"/>
              </a:ext>
            </a:extLst>
          </p:cNvPr>
          <p:cNvSpPr txBox="1"/>
          <p:nvPr/>
        </p:nvSpPr>
        <p:spPr>
          <a:xfrm>
            <a:off x="244749" y="1124699"/>
            <a:ext cx="4214584" cy="3693319"/>
          </a:xfrm>
          <a:prstGeom prst="rect">
            <a:avLst/>
          </a:prstGeom>
          <a:noFill/>
        </p:spPr>
        <p:txBody>
          <a:bodyPr wrap="square">
            <a:spAutoFit/>
          </a:bodyPr>
          <a:lstStyle/>
          <a:p>
            <a:pPr algn="just"/>
            <a:endParaRPr lang="en-US" b="1"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Endovascular therapy (EVT) is a treatment option for patients with acute ischemic stroke due to isolated cervical internal carotid artery occlusion (c-ICA-O)</a:t>
            </a: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Carotid artery stenting (CAS) is frequently used to obtain vessel patency (VP)</a:t>
            </a: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 </a:t>
            </a:r>
          </a:p>
          <a:p>
            <a:pPr algn="just"/>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To assess the technical and safety outcomes of CAS during EVT for isolated c-ICA-O</a:t>
            </a:r>
            <a:endParaRPr lang="fr-FR" sz="1400"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7AAA1CFD-DA14-9ACA-CE88-6155B72285BE}"/>
              </a:ext>
            </a:extLst>
          </p:cNvPr>
          <p:cNvSpPr txBox="1"/>
          <p:nvPr/>
        </p:nvSpPr>
        <p:spPr>
          <a:xfrm>
            <a:off x="6009640" y="1196855"/>
            <a:ext cx="4617720"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Methods</a:t>
            </a:r>
          </a:p>
        </p:txBody>
      </p:sp>
      <p:sp>
        <p:nvSpPr>
          <p:cNvPr id="13" name="Rectangle : coins arrondis 12">
            <a:extLst>
              <a:ext uri="{FF2B5EF4-FFF2-40B4-BE49-F238E27FC236}">
                <a16:creationId xmlns:a16="http://schemas.microsoft.com/office/drawing/2014/main" id="{4A762F59-D0B3-03CC-D109-595AFBC000A2}"/>
              </a:ext>
            </a:extLst>
          </p:cNvPr>
          <p:cNvSpPr/>
          <p:nvPr/>
        </p:nvSpPr>
        <p:spPr>
          <a:xfrm>
            <a:off x="6095999" y="1651142"/>
            <a:ext cx="5740399" cy="1017458"/>
          </a:xfrm>
          <a:prstGeom prst="roundRect">
            <a:avLst>
              <a:gd name="adj" fmla="val 7135"/>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0B10B368-9F5A-9102-B8FB-14B3A949124E}"/>
              </a:ext>
            </a:extLst>
          </p:cNvPr>
          <p:cNvSpPr txBox="1"/>
          <p:nvPr/>
        </p:nvSpPr>
        <p:spPr>
          <a:xfrm>
            <a:off x="6158769" y="1687972"/>
            <a:ext cx="5232400" cy="954107"/>
          </a:xfrm>
          <a:prstGeom prst="rect">
            <a:avLst/>
          </a:prstGeom>
          <a:noFill/>
          <a:ln w="2857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Study</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Retrospective multinational cohort study (42 centers)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Consecutive patients receiving EVT for isolated c-ICA-O within 24-hours from last-seen-well between 2018 and 2022</a:t>
            </a:r>
          </a:p>
        </p:txBody>
      </p:sp>
      <p:sp>
        <p:nvSpPr>
          <p:cNvPr id="22" name="Rectangle : coins arrondis 21">
            <a:extLst>
              <a:ext uri="{FF2B5EF4-FFF2-40B4-BE49-F238E27FC236}">
                <a16:creationId xmlns:a16="http://schemas.microsoft.com/office/drawing/2014/main" id="{47170860-65D6-907B-35FC-D1DFA7C9C42F}"/>
              </a:ext>
            </a:extLst>
          </p:cNvPr>
          <p:cNvSpPr/>
          <p:nvPr/>
        </p:nvSpPr>
        <p:spPr>
          <a:xfrm>
            <a:off x="6113898" y="5577436"/>
            <a:ext cx="5722500" cy="552437"/>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6D279EB6-EFAD-B2C4-9B31-C388237D857D}"/>
              </a:ext>
            </a:extLst>
          </p:cNvPr>
          <p:cNvSpPr txBox="1"/>
          <p:nvPr/>
        </p:nvSpPr>
        <p:spPr>
          <a:xfrm>
            <a:off x="6158769" y="3870165"/>
            <a:ext cx="5777297" cy="1384995"/>
          </a:xfrm>
          <a:prstGeom prst="rect">
            <a:avLst/>
          </a:prstGeom>
          <a:noFill/>
        </p:spPr>
        <p:txBody>
          <a:bodyPr wrap="square">
            <a:spAutoFit/>
          </a:bodyPr>
          <a:lstStyle/>
          <a:p>
            <a:pPr algn="just"/>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 primary outcomes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indent="-285750" algn="just">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c-ICA vessel patency (VP) at 24 hours</a:t>
            </a:r>
          </a:p>
          <a:p>
            <a:pPr marL="285750" indent="-285750" algn="jus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S</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ymptomatic</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intracerebral hemorrhage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sICH</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lgn="just"/>
            <a:endParaRPr lang="en-US" sz="1400" dirty="0">
              <a:solidFill>
                <a:prstClr val="black"/>
              </a:solidFill>
              <a:latin typeface="Arial" panose="020B0604020202020204" pitchFamily="34" charset="0"/>
              <a:cs typeface="Arial" panose="020B0604020202020204" pitchFamily="34" charset="0"/>
            </a:endParaRPr>
          </a:p>
          <a:p>
            <a:pPr algn="just"/>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Secondary outcomes:</a:t>
            </a:r>
          </a:p>
          <a:p>
            <a:pPr marL="285750" indent="-285750" algn="just">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A</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ny</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ICH and disability at three months (modified Rankin scale shift)</a:t>
            </a:r>
            <a:endParaRPr lang="fr-FR" dirty="0"/>
          </a:p>
        </p:txBody>
      </p:sp>
      <p:sp>
        <p:nvSpPr>
          <p:cNvPr id="31" name="Rectangle : coins arrondis 30">
            <a:extLst>
              <a:ext uri="{FF2B5EF4-FFF2-40B4-BE49-F238E27FC236}">
                <a16:creationId xmlns:a16="http://schemas.microsoft.com/office/drawing/2014/main" id="{9CB9A7CC-9855-11F3-EE6E-D6ABE8E332EE}"/>
              </a:ext>
            </a:extLst>
          </p:cNvPr>
          <p:cNvSpPr/>
          <p:nvPr/>
        </p:nvSpPr>
        <p:spPr>
          <a:xfrm>
            <a:off x="6096000" y="3861297"/>
            <a:ext cx="5740400" cy="1393864"/>
          </a:xfrm>
          <a:prstGeom prst="roundRect">
            <a:avLst>
              <a:gd name="adj" fmla="val 7721"/>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 coins arrondis 32">
            <a:extLst>
              <a:ext uri="{FF2B5EF4-FFF2-40B4-BE49-F238E27FC236}">
                <a16:creationId xmlns:a16="http://schemas.microsoft.com/office/drawing/2014/main" id="{B5B7C4C6-0962-A5AF-0686-AFEB7E105102}"/>
              </a:ext>
            </a:extLst>
          </p:cNvPr>
          <p:cNvSpPr/>
          <p:nvPr/>
        </p:nvSpPr>
        <p:spPr>
          <a:xfrm>
            <a:off x="9748520" y="2923097"/>
            <a:ext cx="2087880" cy="602793"/>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CA4B7D29-59C6-7153-25DD-ECB430D9D605}"/>
              </a:ext>
            </a:extLst>
          </p:cNvPr>
          <p:cNvSpPr txBox="1"/>
          <p:nvPr/>
        </p:nvSpPr>
        <p:spPr>
          <a:xfrm>
            <a:off x="6247492" y="2971358"/>
            <a:ext cx="1718856" cy="523220"/>
          </a:xfrm>
          <a:prstGeom prst="rect">
            <a:avLst/>
          </a:prstGeom>
          <a:noFill/>
        </p:spPr>
        <p:txBody>
          <a:bodyPr wrap="square">
            <a:spAutoFit/>
          </a:bodyPr>
          <a:lstStyle/>
          <a:p>
            <a:pPr algn="ct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with CAS</a:t>
            </a:r>
          </a:p>
          <a:p>
            <a:pPr algn="ctr"/>
            <a:r>
              <a:rPr lang="en-US" sz="1400" dirty="0">
                <a:solidFill>
                  <a:prstClr val="black"/>
                </a:solidFill>
                <a:latin typeface="Arial" panose="020B0604020202020204" pitchFamily="34" charset="0"/>
                <a:cs typeface="Arial" panose="020B0604020202020204" pitchFamily="34" charset="0"/>
              </a:rPr>
              <a:t>(CAS)</a:t>
            </a:r>
            <a:endParaRPr lang="fr-FR" sz="1400" dirty="0"/>
          </a:p>
        </p:txBody>
      </p:sp>
      <p:sp>
        <p:nvSpPr>
          <p:cNvPr id="39" name="ZoneTexte 38">
            <a:extLst>
              <a:ext uri="{FF2B5EF4-FFF2-40B4-BE49-F238E27FC236}">
                <a16:creationId xmlns:a16="http://schemas.microsoft.com/office/drawing/2014/main" id="{1404457F-9308-64BC-82D6-008A5C21264D}"/>
              </a:ext>
            </a:extLst>
          </p:cNvPr>
          <p:cNvSpPr txBox="1"/>
          <p:nvPr/>
        </p:nvSpPr>
        <p:spPr>
          <a:xfrm>
            <a:off x="9585896" y="2962542"/>
            <a:ext cx="223841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without CAS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rial" panose="020B0604020202020204" pitchFamily="34" charset="0"/>
                <a:cs typeface="Arial" panose="020B0604020202020204" pitchFamily="34" charset="0"/>
              </a:rPr>
              <a:t>(NO-CAS)</a:t>
            </a:r>
            <a:endParaRPr kumimoji="0" lang="fr-FR"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0" name="Rectangle : coins arrondis 39">
            <a:extLst>
              <a:ext uri="{FF2B5EF4-FFF2-40B4-BE49-F238E27FC236}">
                <a16:creationId xmlns:a16="http://schemas.microsoft.com/office/drawing/2014/main" id="{611B097C-7B8D-B42C-8F19-DC0863E12FEA}"/>
              </a:ext>
            </a:extLst>
          </p:cNvPr>
          <p:cNvSpPr/>
          <p:nvPr/>
        </p:nvSpPr>
        <p:spPr>
          <a:xfrm>
            <a:off x="6105701" y="2939366"/>
            <a:ext cx="2075786" cy="602793"/>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a:extLst>
              <a:ext uri="{FF2B5EF4-FFF2-40B4-BE49-F238E27FC236}">
                <a16:creationId xmlns:a16="http://schemas.microsoft.com/office/drawing/2014/main" id="{9D8293DE-62E7-5654-DCCC-3025BEE7A464}"/>
              </a:ext>
            </a:extLst>
          </p:cNvPr>
          <p:cNvSpPr txBox="1"/>
          <p:nvPr/>
        </p:nvSpPr>
        <p:spPr>
          <a:xfrm>
            <a:off x="6096000" y="5571928"/>
            <a:ext cx="610616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Statistical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Inverse probability of treatment weighting and multivariable regression</a:t>
            </a: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5" name="Connecteur droit avec flèche 44">
            <a:extLst>
              <a:ext uri="{FF2B5EF4-FFF2-40B4-BE49-F238E27FC236}">
                <a16:creationId xmlns:a16="http://schemas.microsoft.com/office/drawing/2014/main" id="{C6F3AAAC-F4B8-83F6-03DE-2C6DD9F25C76}"/>
              </a:ext>
            </a:extLst>
          </p:cNvPr>
          <p:cNvCxnSpPr>
            <a:cxnSpLocks/>
          </p:cNvCxnSpPr>
          <p:nvPr/>
        </p:nvCxnSpPr>
        <p:spPr>
          <a:xfrm flipH="1">
            <a:off x="8155230" y="2683184"/>
            <a:ext cx="830323" cy="288174"/>
          </a:xfrm>
          <a:prstGeom prst="straightConnector1">
            <a:avLst/>
          </a:prstGeom>
          <a:ln w="28575">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7" name="Connecteur droit avec flèche 46">
            <a:extLst>
              <a:ext uri="{FF2B5EF4-FFF2-40B4-BE49-F238E27FC236}">
                <a16:creationId xmlns:a16="http://schemas.microsoft.com/office/drawing/2014/main" id="{79A12235-74B5-2E71-B4B8-AB7043E3A6B2}"/>
              </a:ext>
            </a:extLst>
          </p:cNvPr>
          <p:cNvCxnSpPr>
            <a:cxnSpLocks/>
          </p:cNvCxnSpPr>
          <p:nvPr/>
        </p:nvCxnSpPr>
        <p:spPr>
          <a:xfrm>
            <a:off x="8985553" y="2683184"/>
            <a:ext cx="794717" cy="277049"/>
          </a:xfrm>
          <a:prstGeom prst="straightConnector1">
            <a:avLst/>
          </a:prstGeom>
          <a:ln w="28575">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4" name="Connecteur droit avec flèche 53">
            <a:extLst>
              <a:ext uri="{FF2B5EF4-FFF2-40B4-BE49-F238E27FC236}">
                <a16:creationId xmlns:a16="http://schemas.microsoft.com/office/drawing/2014/main" id="{447B862F-5576-0F32-0E6B-F02A7CA8066B}"/>
              </a:ext>
            </a:extLst>
          </p:cNvPr>
          <p:cNvCxnSpPr>
            <a:cxnSpLocks/>
          </p:cNvCxnSpPr>
          <p:nvPr/>
        </p:nvCxnSpPr>
        <p:spPr>
          <a:xfrm>
            <a:off x="7144053" y="3551027"/>
            <a:ext cx="0" cy="319138"/>
          </a:xfrm>
          <a:prstGeom prst="straightConnector1">
            <a:avLst/>
          </a:prstGeom>
          <a:ln w="28575">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6" name="Connecteur droit avec flèche 55">
            <a:extLst>
              <a:ext uri="{FF2B5EF4-FFF2-40B4-BE49-F238E27FC236}">
                <a16:creationId xmlns:a16="http://schemas.microsoft.com/office/drawing/2014/main" id="{17161B0B-618C-16F3-5F8F-971D53070CF2}"/>
              </a:ext>
            </a:extLst>
          </p:cNvPr>
          <p:cNvCxnSpPr>
            <a:cxnSpLocks/>
          </p:cNvCxnSpPr>
          <p:nvPr/>
        </p:nvCxnSpPr>
        <p:spPr>
          <a:xfrm>
            <a:off x="10794033" y="3525890"/>
            <a:ext cx="0" cy="335407"/>
          </a:xfrm>
          <a:prstGeom prst="straightConnector1">
            <a:avLst/>
          </a:prstGeom>
          <a:ln w="28575">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8" name="Connecteur droit avec flèche 57">
            <a:extLst>
              <a:ext uri="{FF2B5EF4-FFF2-40B4-BE49-F238E27FC236}">
                <a16:creationId xmlns:a16="http://schemas.microsoft.com/office/drawing/2014/main" id="{6B22C742-F1AA-6DA3-8CD0-09FCFA57CD62}"/>
              </a:ext>
            </a:extLst>
          </p:cNvPr>
          <p:cNvCxnSpPr>
            <a:cxnSpLocks/>
          </p:cNvCxnSpPr>
          <p:nvPr/>
        </p:nvCxnSpPr>
        <p:spPr>
          <a:xfrm>
            <a:off x="8985553" y="5255160"/>
            <a:ext cx="0" cy="319138"/>
          </a:xfrm>
          <a:prstGeom prst="straightConnector1">
            <a:avLst/>
          </a:prstGeom>
          <a:ln w="28575">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E87B85F5-7668-9DDB-6969-818F02F36455}"/>
              </a:ext>
            </a:extLst>
          </p:cNvPr>
          <p:cNvGrpSpPr/>
          <p:nvPr/>
        </p:nvGrpSpPr>
        <p:grpSpPr>
          <a:xfrm>
            <a:off x="336811" y="1226249"/>
            <a:ext cx="1689100" cy="369332"/>
            <a:chOff x="355600" y="1236139"/>
            <a:chExt cx="1689100" cy="369332"/>
          </a:xfrm>
        </p:grpSpPr>
        <p:sp>
          <p:nvSpPr>
            <p:cNvPr id="7" name="Rectangle: Rounded Corners 6">
              <a:extLst>
                <a:ext uri="{FF2B5EF4-FFF2-40B4-BE49-F238E27FC236}">
                  <a16:creationId xmlns:a16="http://schemas.microsoft.com/office/drawing/2014/main" id="{C83C142A-D72A-F1BA-74D8-48E0454465D9}"/>
                </a:ext>
              </a:extLst>
            </p:cNvPr>
            <p:cNvSpPr/>
            <p:nvPr/>
          </p:nvSpPr>
          <p:spPr>
            <a:xfrm>
              <a:off x="355600" y="1294656"/>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TextBox 13">
              <a:extLst>
                <a:ext uri="{FF2B5EF4-FFF2-40B4-BE49-F238E27FC236}">
                  <a16:creationId xmlns:a16="http://schemas.microsoft.com/office/drawing/2014/main" id="{98B25514-EA0C-EF78-6FEB-62165FF38306}"/>
                </a:ext>
              </a:extLst>
            </p:cNvPr>
            <p:cNvSpPr txBox="1"/>
            <p:nvPr/>
          </p:nvSpPr>
          <p:spPr>
            <a:xfrm>
              <a:off x="403828" y="1236139"/>
              <a:ext cx="1592644"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Background</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3BEE8A29-E5AF-CB3F-BCC4-BDFC3529FE46}"/>
              </a:ext>
            </a:extLst>
          </p:cNvPr>
          <p:cNvGrpSpPr/>
          <p:nvPr/>
        </p:nvGrpSpPr>
        <p:grpSpPr>
          <a:xfrm>
            <a:off x="355600" y="3804435"/>
            <a:ext cx="1689100" cy="369332"/>
            <a:chOff x="355600" y="3804435"/>
            <a:chExt cx="1689100" cy="369332"/>
          </a:xfrm>
        </p:grpSpPr>
        <p:sp>
          <p:nvSpPr>
            <p:cNvPr id="18" name="Rectangle: Rounded Corners 17">
              <a:extLst>
                <a:ext uri="{FF2B5EF4-FFF2-40B4-BE49-F238E27FC236}">
                  <a16:creationId xmlns:a16="http://schemas.microsoft.com/office/drawing/2014/main" id="{E18D0FF6-86FF-1613-CF1B-60A9A7486983}"/>
                </a:ext>
              </a:extLst>
            </p:cNvPr>
            <p:cNvSpPr/>
            <p:nvPr/>
          </p:nvSpPr>
          <p:spPr>
            <a:xfrm>
              <a:off x="355600" y="3847367"/>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TextBox 19">
              <a:extLst>
                <a:ext uri="{FF2B5EF4-FFF2-40B4-BE49-F238E27FC236}">
                  <a16:creationId xmlns:a16="http://schemas.microsoft.com/office/drawing/2014/main" id="{72EB0B00-CF82-4BDB-B481-0FA6DA40CA43}"/>
                </a:ext>
              </a:extLst>
            </p:cNvPr>
            <p:cNvSpPr txBox="1"/>
            <p:nvPr/>
          </p:nvSpPr>
          <p:spPr>
            <a:xfrm>
              <a:off x="385039" y="3804435"/>
              <a:ext cx="1205302"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Aim</a:t>
              </a:r>
              <a:endParaRPr lang="en-CH" dirty="0">
                <a:solidFill>
                  <a:schemeClr val="bg1"/>
                </a:solidFill>
              </a:endParaRPr>
            </a:p>
          </p:txBody>
        </p:sp>
      </p:grpSp>
      <p:grpSp>
        <p:nvGrpSpPr>
          <p:cNvPr id="21" name="Group 20">
            <a:extLst>
              <a:ext uri="{FF2B5EF4-FFF2-40B4-BE49-F238E27FC236}">
                <a16:creationId xmlns:a16="http://schemas.microsoft.com/office/drawing/2014/main" id="{FB2E81D0-6195-92E1-0821-13854171C7FA}"/>
              </a:ext>
            </a:extLst>
          </p:cNvPr>
          <p:cNvGrpSpPr/>
          <p:nvPr/>
        </p:nvGrpSpPr>
        <p:grpSpPr>
          <a:xfrm>
            <a:off x="6096000" y="1246050"/>
            <a:ext cx="1689100" cy="369332"/>
            <a:chOff x="6096000" y="1246050"/>
            <a:chExt cx="1689100" cy="369332"/>
          </a:xfrm>
        </p:grpSpPr>
        <p:sp>
          <p:nvSpPr>
            <p:cNvPr id="23" name="Rectangle: Rounded Corners 22">
              <a:extLst>
                <a:ext uri="{FF2B5EF4-FFF2-40B4-BE49-F238E27FC236}">
                  <a16:creationId xmlns:a16="http://schemas.microsoft.com/office/drawing/2014/main" id="{D703D106-5A25-59D7-F240-C1A55A53D08F}"/>
                </a:ext>
              </a:extLst>
            </p:cNvPr>
            <p:cNvSpPr/>
            <p:nvPr/>
          </p:nvSpPr>
          <p:spPr>
            <a:xfrm>
              <a:off x="6096000" y="1284772"/>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TextBox 23">
              <a:extLst>
                <a:ext uri="{FF2B5EF4-FFF2-40B4-BE49-F238E27FC236}">
                  <a16:creationId xmlns:a16="http://schemas.microsoft.com/office/drawing/2014/main" id="{49637D08-0DEE-D511-EC36-26906B391703}"/>
                </a:ext>
              </a:extLst>
            </p:cNvPr>
            <p:cNvSpPr txBox="1"/>
            <p:nvPr/>
          </p:nvSpPr>
          <p:spPr>
            <a:xfrm>
              <a:off x="6142057" y="1246050"/>
              <a:ext cx="1327580" cy="369332"/>
            </a:xfrm>
            <a:prstGeom prst="rect">
              <a:avLst/>
            </a:prstGeom>
            <a:noFill/>
          </p:spPr>
          <p:txBody>
            <a:bodyPr wrap="square">
              <a:spAutoFit/>
            </a:bodyPr>
            <a:lstStyle/>
            <a:p>
              <a:r>
                <a:rPr kumimoji="0" lang="en-US"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Methods</a:t>
              </a:r>
              <a:endParaRPr lang="en-CH" dirty="0">
                <a:solidFill>
                  <a:schemeClr val="bg1"/>
                </a:solidFill>
              </a:endParaRPr>
            </a:p>
          </p:txBody>
        </p:sp>
      </p:grpSp>
      <p:sp>
        <p:nvSpPr>
          <p:cNvPr id="25" name="Rectangle 24">
            <a:hlinkClick r:id="rId3" action="ppaction://hlinksldjump"/>
            <a:extLst>
              <a:ext uri="{FF2B5EF4-FFF2-40B4-BE49-F238E27FC236}">
                <a16:creationId xmlns:a16="http://schemas.microsoft.com/office/drawing/2014/main" id="{D102DFB7-26DE-BB80-9914-905B1B94979C}"/>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Picture 3" descr="A red and blue letters on a black background&#10;&#10;AI-generated content may be incorrect.">
            <a:extLst>
              <a:ext uri="{FF2B5EF4-FFF2-40B4-BE49-F238E27FC236}">
                <a16:creationId xmlns:a16="http://schemas.microsoft.com/office/drawing/2014/main" id="{F7964DE9-05B6-47A2-98D2-31B3589413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3622970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088A6-F1C1-8ECC-E790-D2B818439C4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576D7FF-45BA-4C3F-0CBB-55AD1AE4988F}"/>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4913D530-B7B2-A624-DD73-DEEBF537F90D}"/>
              </a:ext>
            </a:extLst>
          </p:cNvPr>
          <p:cNvSpPr txBox="1"/>
          <p:nvPr/>
        </p:nvSpPr>
        <p:spPr>
          <a:xfrm>
            <a:off x="225336" y="0"/>
            <a:ext cx="10955808" cy="1200329"/>
          </a:xfrm>
          <a:prstGeom prst="rect">
            <a:avLst/>
          </a:prstGeom>
          <a:noFill/>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Endovascular stenting in patients receiving mechanical thrombectomy for isolated cervical internal carotid artery occlusion: An ETIICA sub-study</a:t>
            </a:r>
          </a:p>
          <a:p>
            <a:endParaRPr lang="fr-FR" sz="2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AA33AF3-7886-4546-5595-6DA4BED1943C}"/>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E528DE8E-B67F-9B5E-0A9A-068F9EC96064}"/>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755ABABA-6994-54F4-4954-121C5830A4F6}"/>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C375F307-48D2-2505-EA4C-0ACF9CE8A2C3}"/>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F56CC56B-C6A3-E3EE-170C-103DCC9F42B6}"/>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FB828BB2-C5BB-5D4C-BFDE-F3BEE950C3F4}"/>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8" name="ZoneTexte 7">
            <a:extLst>
              <a:ext uri="{FF2B5EF4-FFF2-40B4-BE49-F238E27FC236}">
                <a16:creationId xmlns:a16="http://schemas.microsoft.com/office/drawing/2014/main" id="{9E2C485D-F927-7193-45FF-B47EEA2E2A67}"/>
              </a:ext>
            </a:extLst>
          </p:cNvPr>
          <p:cNvSpPr txBox="1"/>
          <p:nvPr/>
        </p:nvSpPr>
        <p:spPr>
          <a:xfrm>
            <a:off x="7160348" y="4009176"/>
            <a:ext cx="4793616" cy="1723549"/>
          </a:xfrm>
          <a:prstGeom prst="rect">
            <a:avLst/>
          </a:prstGeom>
          <a:noFill/>
        </p:spPr>
        <p:txBody>
          <a:bodyPr wrap="square">
            <a:spAutoFit/>
          </a:bodyPr>
          <a:lstStyle/>
          <a:p>
            <a:pPr algn="just"/>
            <a:endParaRPr lang="en-US" b="1"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In patients receiving EVT for isolated c-ICA-O, CAS seems to be technically effective and reasonably safe</a:t>
            </a: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 CAS was not associated with improved clinical outcome</a:t>
            </a:r>
            <a:endParaRPr lang="fr-FR" sz="1400" dirty="0">
              <a:latin typeface="Arial" panose="020B060402020202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60AE7D1E-CA9E-C1AE-6002-E98042CC2D52}"/>
              </a:ext>
            </a:extLst>
          </p:cNvPr>
          <p:cNvSpPr txBox="1"/>
          <p:nvPr/>
        </p:nvSpPr>
        <p:spPr>
          <a:xfrm>
            <a:off x="1154574" y="1637227"/>
            <a:ext cx="4447573" cy="1077218"/>
          </a:xfrm>
          <a:prstGeom prst="rect">
            <a:avLst/>
          </a:prstGeom>
          <a:noFill/>
        </p:spPr>
        <p:txBody>
          <a:bodyPr wrap="square">
            <a:spAutoFit/>
          </a:bodyPr>
          <a:lstStyle/>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n=454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receiving EVT for isolated c-ICA-O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Mean age=71 years (SD 13.5)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Median NIHSS=13 [IQR 7–18]</a:t>
            </a:r>
          </a:p>
          <a:p>
            <a:endParaRPr lang="fr-FR" dirty="0"/>
          </a:p>
        </p:txBody>
      </p:sp>
      <p:graphicFrame>
        <p:nvGraphicFramePr>
          <p:cNvPr id="23" name="Chart 14">
            <a:extLst>
              <a:ext uri="{FF2B5EF4-FFF2-40B4-BE49-F238E27FC236}">
                <a16:creationId xmlns:a16="http://schemas.microsoft.com/office/drawing/2014/main" id="{006A4C0C-09A8-56AC-6A81-A09C3BFCD063}"/>
              </a:ext>
            </a:extLst>
          </p:cNvPr>
          <p:cNvGraphicFramePr>
            <a:graphicFrameLocks/>
          </p:cNvGraphicFramePr>
          <p:nvPr/>
        </p:nvGraphicFramePr>
        <p:xfrm>
          <a:off x="438000" y="2796335"/>
          <a:ext cx="2444750" cy="146685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2">
            <a:extLst>
              <a:ext uri="{FF2B5EF4-FFF2-40B4-BE49-F238E27FC236}">
                <a16:creationId xmlns:a16="http://schemas.microsoft.com/office/drawing/2014/main" id="{D7FF953F-D129-1175-2437-5EB421DB5417}"/>
              </a:ext>
            </a:extLst>
          </p:cNvPr>
          <p:cNvSpPr txBox="1"/>
          <p:nvPr/>
        </p:nvSpPr>
        <p:spPr>
          <a:xfrm>
            <a:off x="1581000" y="3588374"/>
            <a:ext cx="1066800" cy="276999"/>
          </a:xfrm>
          <a:prstGeom prst="rect">
            <a:avLst/>
          </a:prstGeom>
          <a:noFill/>
        </p:spPr>
        <p:txBody>
          <a:bodyPr wrap="square">
            <a:spAutoFit/>
          </a:bodyPr>
          <a:lstStyle/>
          <a:p>
            <a:r>
              <a:rPr lang="fr-FR" sz="1200" b="1" dirty="0">
                <a:solidFill>
                  <a:schemeClr val="bg1"/>
                </a:solidFill>
                <a:latin typeface="Arial" panose="020B0604020202020204" pitchFamily="34" charset="0"/>
                <a:cs typeface="Arial" panose="020B0604020202020204" pitchFamily="34" charset="0"/>
              </a:rPr>
              <a:t>64,3</a:t>
            </a:r>
            <a:r>
              <a:rPr lang="en-CH" sz="1200" b="1" dirty="0">
                <a:solidFill>
                  <a:schemeClr val="bg1"/>
                </a:solidFill>
                <a:latin typeface="Arial" panose="020B0604020202020204" pitchFamily="34" charset="0"/>
                <a:cs typeface="Arial" panose="020B0604020202020204" pitchFamily="34" charset="0"/>
              </a:rPr>
              <a:t>%</a:t>
            </a:r>
          </a:p>
        </p:txBody>
      </p:sp>
      <p:sp>
        <p:nvSpPr>
          <p:cNvPr id="25" name="TextBox 24">
            <a:extLst>
              <a:ext uri="{FF2B5EF4-FFF2-40B4-BE49-F238E27FC236}">
                <a16:creationId xmlns:a16="http://schemas.microsoft.com/office/drawing/2014/main" id="{A6FF35EE-F3E7-73E8-AB0F-035F402570BA}"/>
              </a:ext>
            </a:extLst>
          </p:cNvPr>
          <p:cNvSpPr txBox="1"/>
          <p:nvPr/>
        </p:nvSpPr>
        <p:spPr>
          <a:xfrm>
            <a:off x="223498" y="2993797"/>
            <a:ext cx="882650" cy="461665"/>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Female</a:t>
            </a:r>
            <a:endParaRPr lang="en-US" sz="1200" strike="sngStrike" dirty="0">
              <a:highlight>
                <a:srgbClr val="FF0000"/>
              </a:highlight>
              <a:latin typeface="Arial" panose="020B0604020202020204" pitchFamily="34" charset="0"/>
              <a:cs typeface="Arial" panose="020B0604020202020204" pitchFamily="34" charset="0"/>
            </a:endParaRPr>
          </a:p>
          <a:p>
            <a:pPr algn="ctr"/>
            <a:r>
              <a:rPr lang="en-US" sz="1200" b="1" dirty="0">
                <a:latin typeface="Arial" panose="020B0604020202020204" pitchFamily="34" charset="0"/>
                <a:cs typeface="Arial" panose="020B0604020202020204" pitchFamily="34" charset="0"/>
              </a:rPr>
              <a:t>n=162</a:t>
            </a:r>
            <a:endParaRPr lang="en-CH" b="1" dirty="0"/>
          </a:p>
        </p:txBody>
      </p:sp>
      <p:sp>
        <p:nvSpPr>
          <p:cNvPr id="26" name="TextBox 25">
            <a:extLst>
              <a:ext uri="{FF2B5EF4-FFF2-40B4-BE49-F238E27FC236}">
                <a16:creationId xmlns:a16="http://schemas.microsoft.com/office/drawing/2014/main" id="{9788D3EC-8EFE-9A92-8FB3-677FDA41C73F}"/>
              </a:ext>
            </a:extLst>
          </p:cNvPr>
          <p:cNvSpPr txBox="1"/>
          <p:nvPr/>
        </p:nvSpPr>
        <p:spPr>
          <a:xfrm>
            <a:off x="1047600" y="3182600"/>
            <a:ext cx="1066800" cy="276999"/>
          </a:xfrm>
          <a:prstGeom prst="rect">
            <a:avLst/>
          </a:prstGeom>
          <a:noFill/>
        </p:spPr>
        <p:txBody>
          <a:bodyPr wrap="square">
            <a:spAutoFit/>
          </a:bodyPr>
          <a:lstStyle/>
          <a:p>
            <a:r>
              <a:rPr lang="en-US" sz="1200" b="1" dirty="0">
                <a:solidFill>
                  <a:schemeClr val="bg1"/>
                </a:solidFill>
                <a:latin typeface="Arial" panose="020B0604020202020204" pitchFamily="34" charset="0"/>
                <a:cs typeface="Arial" panose="020B0604020202020204" pitchFamily="34" charset="0"/>
              </a:rPr>
              <a:t>35</a:t>
            </a:r>
            <a:r>
              <a:rPr lang="en-CH" sz="1200" b="1" dirty="0">
                <a:solidFill>
                  <a:schemeClr val="bg1"/>
                </a:solidFill>
                <a:latin typeface="Arial" panose="020B0604020202020204" pitchFamily="34" charset="0"/>
                <a:cs typeface="Arial" panose="020B0604020202020204" pitchFamily="34" charset="0"/>
              </a:rPr>
              <a:t>,</a:t>
            </a:r>
            <a:r>
              <a:rPr lang="en-US" sz="1200" b="1" dirty="0">
                <a:solidFill>
                  <a:schemeClr val="bg1"/>
                </a:solidFill>
                <a:latin typeface="Arial" panose="020B0604020202020204" pitchFamily="34" charset="0"/>
                <a:cs typeface="Arial" panose="020B0604020202020204" pitchFamily="34" charset="0"/>
              </a:rPr>
              <a:t>7</a:t>
            </a:r>
            <a:r>
              <a:rPr lang="en-CH" sz="1200" b="1" dirty="0">
                <a:solidFill>
                  <a:schemeClr val="bg1"/>
                </a:solidFill>
                <a:latin typeface="Arial" panose="020B0604020202020204" pitchFamily="34" charset="0"/>
                <a:cs typeface="Arial" panose="020B0604020202020204" pitchFamily="34" charset="0"/>
              </a:rPr>
              <a:t>%</a:t>
            </a:r>
          </a:p>
        </p:txBody>
      </p:sp>
      <p:sp>
        <p:nvSpPr>
          <p:cNvPr id="27" name="TextBox 27">
            <a:extLst>
              <a:ext uri="{FF2B5EF4-FFF2-40B4-BE49-F238E27FC236}">
                <a16:creationId xmlns:a16="http://schemas.microsoft.com/office/drawing/2014/main" id="{704B5B24-DAC3-424F-E811-702B9DD14EAF}"/>
              </a:ext>
            </a:extLst>
          </p:cNvPr>
          <p:cNvSpPr txBox="1"/>
          <p:nvPr/>
        </p:nvSpPr>
        <p:spPr>
          <a:xfrm>
            <a:off x="887606" y="2553108"/>
            <a:ext cx="1835150" cy="307777"/>
          </a:xfrm>
          <a:prstGeom prst="rect">
            <a:avLst/>
          </a:prstGeom>
          <a:noFill/>
        </p:spPr>
        <p:txBody>
          <a:bodyPr wrap="square">
            <a:spAutoFit/>
          </a:bodyPr>
          <a:lstStyle/>
          <a:p>
            <a:r>
              <a:rPr lang="en-US" sz="1400" u="sng" dirty="0">
                <a:latin typeface="Arial" panose="020B0604020202020204" pitchFamily="34" charset="0"/>
                <a:cs typeface="Arial" panose="020B0604020202020204" pitchFamily="34" charset="0"/>
              </a:rPr>
              <a:t>Gender distribution</a:t>
            </a:r>
            <a:endParaRPr lang="en-CH" sz="1400" u="sng" dirty="0"/>
          </a:p>
        </p:txBody>
      </p:sp>
      <p:sp>
        <p:nvSpPr>
          <p:cNvPr id="28" name="ZoneTexte 27">
            <a:extLst>
              <a:ext uri="{FF2B5EF4-FFF2-40B4-BE49-F238E27FC236}">
                <a16:creationId xmlns:a16="http://schemas.microsoft.com/office/drawing/2014/main" id="{9DFF75D5-DDD3-1D52-B619-D4C213D819CB}"/>
              </a:ext>
            </a:extLst>
          </p:cNvPr>
          <p:cNvSpPr txBox="1"/>
          <p:nvPr/>
        </p:nvSpPr>
        <p:spPr>
          <a:xfrm>
            <a:off x="2063613" y="3758459"/>
            <a:ext cx="738988" cy="461665"/>
          </a:xfrm>
          <a:prstGeom prst="rect">
            <a:avLst/>
          </a:prstGeom>
          <a:noFill/>
        </p:spPr>
        <p:txBody>
          <a:bodyPr wrap="square">
            <a:spAutoFit/>
          </a:bodyPr>
          <a:lstStyle/>
          <a:p>
            <a:pPr algn="ct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Male</a:t>
            </a:r>
            <a:endParaRPr lang="en-US" sz="1200" strike="sngStrike" dirty="0">
              <a:solidFill>
                <a:prstClr val="black"/>
              </a:solidFill>
              <a:highlight>
                <a:srgbClr val="FF0000"/>
              </a:highlight>
              <a:latin typeface="Arial" panose="020B0604020202020204" pitchFamily="34" charset="0"/>
              <a:cs typeface="Arial" panose="020B0604020202020204" pitchFamily="34" charset="0"/>
            </a:endParaRPr>
          </a:p>
          <a:p>
            <a:pPr algn="ctr"/>
            <a:r>
              <a:rPr lang="en-US" sz="1200" b="1" dirty="0">
                <a:solidFill>
                  <a:prstClr val="black"/>
                </a:solidFill>
                <a:latin typeface="Arial" panose="020B0604020202020204" pitchFamily="34" charset="0"/>
                <a:cs typeface="Arial" panose="020B0604020202020204" pitchFamily="34" charset="0"/>
              </a:rPr>
              <a:t>n=292</a:t>
            </a:r>
            <a:endParaRPr lang="fr-FR" b="1" dirty="0"/>
          </a:p>
        </p:txBody>
      </p:sp>
      <p:sp>
        <p:nvSpPr>
          <p:cNvPr id="29" name="ZoneTexte 28">
            <a:extLst>
              <a:ext uri="{FF2B5EF4-FFF2-40B4-BE49-F238E27FC236}">
                <a16:creationId xmlns:a16="http://schemas.microsoft.com/office/drawing/2014/main" id="{98F82CA2-ABB2-B3A6-F1D0-6B9B802204CC}"/>
              </a:ext>
            </a:extLst>
          </p:cNvPr>
          <p:cNvSpPr txBox="1"/>
          <p:nvPr/>
        </p:nvSpPr>
        <p:spPr>
          <a:xfrm>
            <a:off x="4048334" y="2553108"/>
            <a:ext cx="1537118" cy="307777"/>
          </a:xfrm>
          <a:prstGeom prst="rect">
            <a:avLst/>
          </a:prstGeom>
          <a:noFill/>
        </p:spPr>
        <p:txBody>
          <a:bodyPr wrap="square">
            <a:spAutoFit/>
          </a:bodyPr>
          <a:lstStyle/>
          <a:p>
            <a:r>
              <a:rPr lang="fr-FR" sz="1400" u="sng" dirty="0">
                <a:latin typeface="Arial" panose="020B0604020202020204" pitchFamily="34" charset="0"/>
                <a:cs typeface="Arial" panose="020B0604020202020204" pitchFamily="34" charset="0"/>
              </a:rPr>
              <a:t>CAS </a:t>
            </a:r>
            <a:r>
              <a:rPr lang="fr-FR" sz="1400" u="sng" dirty="0" err="1">
                <a:latin typeface="Arial" panose="020B0604020202020204" pitchFamily="34" charset="0"/>
                <a:cs typeface="Arial" panose="020B0604020202020204" pitchFamily="34" charset="0"/>
              </a:rPr>
              <a:t>status</a:t>
            </a:r>
            <a:endParaRPr lang="fr-FR" sz="1400" u="sng" strike="sngStrike" dirty="0">
              <a:highlight>
                <a:srgbClr val="FF0000"/>
              </a:highlight>
              <a:latin typeface="Arial" panose="020B0604020202020204" pitchFamily="34" charset="0"/>
              <a:cs typeface="Arial" panose="020B0604020202020204" pitchFamily="34" charset="0"/>
            </a:endParaRPr>
          </a:p>
        </p:txBody>
      </p:sp>
      <p:graphicFrame>
        <p:nvGraphicFramePr>
          <p:cNvPr id="30" name="Chart 14">
            <a:extLst>
              <a:ext uri="{FF2B5EF4-FFF2-40B4-BE49-F238E27FC236}">
                <a16:creationId xmlns:a16="http://schemas.microsoft.com/office/drawing/2014/main" id="{116A4EE2-ED43-BC64-1A92-E92CE2A6CB92}"/>
              </a:ext>
            </a:extLst>
          </p:cNvPr>
          <p:cNvGraphicFramePr>
            <a:graphicFrameLocks/>
          </p:cNvGraphicFramePr>
          <p:nvPr/>
        </p:nvGraphicFramePr>
        <p:xfrm>
          <a:off x="3291121" y="2837341"/>
          <a:ext cx="2444750" cy="1466850"/>
        </p:xfrm>
        <a:graphic>
          <a:graphicData uri="http://schemas.openxmlformats.org/drawingml/2006/chart">
            <c:chart xmlns:c="http://schemas.openxmlformats.org/drawingml/2006/chart" xmlns:r="http://schemas.openxmlformats.org/officeDocument/2006/relationships" r:id="rId4"/>
          </a:graphicData>
        </a:graphic>
      </p:graphicFrame>
      <p:sp>
        <p:nvSpPr>
          <p:cNvPr id="31" name="ZoneTexte 30">
            <a:extLst>
              <a:ext uri="{FF2B5EF4-FFF2-40B4-BE49-F238E27FC236}">
                <a16:creationId xmlns:a16="http://schemas.microsoft.com/office/drawing/2014/main" id="{72D5822B-2DCF-9272-CF7E-3BC454B31921}"/>
              </a:ext>
            </a:extLst>
          </p:cNvPr>
          <p:cNvSpPr txBox="1"/>
          <p:nvPr/>
        </p:nvSpPr>
        <p:spPr>
          <a:xfrm>
            <a:off x="4506384" y="3427038"/>
            <a:ext cx="1371058" cy="276999"/>
          </a:xfrm>
          <a:prstGeom prst="rect">
            <a:avLst/>
          </a:prstGeom>
          <a:noFill/>
        </p:spPr>
        <p:txBody>
          <a:bodyPr wrap="square">
            <a:spAutoFit/>
          </a:bodyPr>
          <a:lstStyle/>
          <a:p>
            <a:r>
              <a:rPr lang="fr-FR" sz="1200" b="1" i="0" u="none" strike="noStrike" dirty="0">
                <a:solidFill>
                  <a:schemeClr val="bg1"/>
                </a:solidFill>
                <a:effectLst/>
                <a:latin typeface="Arial" panose="020B0604020202020204" pitchFamily="34" charset="0"/>
                <a:cs typeface="Arial" panose="020B0604020202020204" pitchFamily="34" charset="0"/>
              </a:rPr>
              <a:t>48,2%</a:t>
            </a:r>
            <a:r>
              <a:rPr lang="fr-FR" sz="1200" b="1" dirty="0">
                <a:latin typeface="Arial" panose="020B0604020202020204" pitchFamily="34" charset="0"/>
                <a:cs typeface="Arial" panose="020B0604020202020204" pitchFamily="34" charset="0"/>
              </a:rPr>
              <a:t> </a:t>
            </a:r>
          </a:p>
        </p:txBody>
      </p:sp>
      <p:sp>
        <p:nvSpPr>
          <p:cNvPr id="32" name="ZoneTexte 31">
            <a:extLst>
              <a:ext uri="{FF2B5EF4-FFF2-40B4-BE49-F238E27FC236}">
                <a16:creationId xmlns:a16="http://schemas.microsoft.com/office/drawing/2014/main" id="{B9712FEE-95DA-497D-EA04-8A4241FD9FB2}"/>
              </a:ext>
            </a:extLst>
          </p:cNvPr>
          <p:cNvSpPr txBox="1"/>
          <p:nvPr/>
        </p:nvSpPr>
        <p:spPr>
          <a:xfrm>
            <a:off x="3886565" y="3266489"/>
            <a:ext cx="1990877" cy="276999"/>
          </a:xfrm>
          <a:prstGeom prst="rect">
            <a:avLst/>
          </a:prstGeom>
          <a:noFill/>
        </p:spPr>
        <p:txBody>
          <a:bodyPr wrap="square">
            <a:spAutoFit/>
          </a:bodyPr>
          <a:lstStyle/>
          <a:p>
            <a:r>
              <a:rPr lang="fr-FR" sz="1200" b="1" dirty="0">
                <a:solidFill>
                  <a:schemeClr val="bg1"/>
                </a:solidFill>
                <a:latin typeface="Arial" panose="020B0604020202020204" pitchFamily="34" charset="0"/>
                <a:cs typeface="Arial" panose="020B0604020202020204" pitchFamily="34" charset="0"/>
              </a:rPr>
              <a:t>51,8</a:t>
            </a:r>
            <a:r>
              <a:rPr lang="en-CH" sz="1200" b="1" dirty="0">
                <a:solidFill>
                  <a:schemeClr val="bg1"/>
                </a:solidFill>
                <a:latin typeface="Arial" panose="020B0604020202020204" pitchFamily="34" charset="0"/>
                <a:cs typeface="Arial" panose="020B0604020202020204" pitchFamily="34" charset="0"/>
              </a:rPr>
              <a:t>%</a:t>
            </a:r>
          </a:p>
        </p:txBody>
      </p:sp>
      <p:sp>
        <p:nvSpPr>
          <p:cNvPr id="33" name="ZoneTexte 32">
            <a:extLst>
              <a:ext uri="{FF2B5EF4-FFF2-40B4-BE49-F238E27FC236}">
                <a16:creationId xmlns:a16="http://schemas.microsoft.com/office/drawing/2014/main" id="{C5368602-9205-A141-CCB0-C40A3EECC341}"/>
              </a:ext>
            </a:extLst>
          </p:cNvPr>
          <p:cNvSpPr txBox="1"/>
          <p:nvPr/>
        </p:nvSpPr>
        <p:spPr>
          <a:xfrm>
            <a:off x="5018789" y="3660754"/>
            <a:ext cx="1295771" cy="646331"/>
          </a:xfrm>
          <a:prstGeom prst="rect">
            <a:avLst/>
          </a:prstGeom>
          <a:noFill/>
        </p:spPr>
        <p:txBody>
          <a:bodyPr wrap="square">
            <a:spAutoFit/>
          </a:bodyPr>
          <a:lstStyle/>
          <a:p>
            <a:pPr algn="ctr"/>
            <a:r>
              <a:rPr lang="fr-FR" sz="1200" dirty="0">
                <a:latin typeface="Arial" panose="020B0604020202020204" pitchFamily="34" charset="0"/>
                <a:cs typeface="Arial" panose="020B0604020202020204" pitchFamily="34" charset="0"/>
              </a:rPr>
              <a:t>Patients </a:t>
            </a:r>
            <a:r>
              <a:rPr lang="fr-FR" sz="1200" dirty="0" err="1">
                <a:latin typeface="Arial" panose="020B0604020202020204" pitchFamily="34" charset="0"/>
                <a:cs typeface="Arial" panose="020B0604020202020204" pitchFamily="34" charset="0"/>
              </a:rPr>
              <a:t>without</a:t>
            </a:r>
            <a:r>
              <a:rPr lang="fr-FR" sz="1200" dirty="0">
                <a:latin typeface="Arial" panose="020B0604020202020204" pitchFamily="34" charset="0"/>
                <a:cs typeface="Arial" panose="020B0604020202020204" pitchFamily="34" charset="0"/>
              </a:rPr>
              <a:t> CAS</a:t>
            </a:r>
          </a:p>
          <a:p>
            <a:pPr algn="ctr"/>
            <a:r>
              <a:rPr lang="fr-FR" sz="1200" b="1" dirty="0">
                <a:latin typeface="Arial" panose="020B0604020202020204" pitchFamily="34" charset="0"/>
                <a:cs typeface="Arial" panose="020B0604020202020204" pitchFamily="34" charset="0"/>
              </a:rPr>
              <a:t>n=219</a:t>
            </a:r>
          </a:p>
        </p:txBody>
      </p:sp>
      <p:sp>
        <p:nvSpPr>
          <p:cNvPr id="34" name="ZoneTexte 33">
            <a:extLst>
              <a:ext uri="{FF2B5EF4-FFF2-40B4-BE49-F238E27FC236}">
                <a16:creationId xmlns:a16="http://schemas.microsoft.com/office/drawing/2014/main" id="{709D9C1F-5AB5-EFF4-329F-BC805CEB2B0D}"/>
              </a:ext>
            </a:extLst>
          </p:cNvPr>
          <p:cNvSpPr txBox="1"/>
          <p:nvPr/>
        </p:nvSpPr>
        <p:spPr>
          <a:xfrm>
            <a:off x="2968440" y="2910227"/>
            <a:ext cx="1197682" cy="646331"/>
          </a:xfrm>
          <a:prstGeom prst="rect">
            <a:avLst/>
          </a:prstGeom>
          <a:noFill/>
        </p:spPr>
        <p:txBody>
          <a:bodyPr wrap="square">
            <a:spAutoFit/>
          </a:bodyPr>
          <a:lstStyle/>
          <a:p>
            <a:pPr algn="ctr"/>
            <a:r>
              <a:rPr lang="fr-FR" sz="1200" dirty="0">
                <a:latin typeface="Arial" panose="020B0604020202020204" pitchFamily="34" charset="0"/>
                <a:cs typeface="Arial" panose="020B0604020202020204" pitchFamily="34" charset="0"/>
              </a:rPr>
              <a:t>Patients </a:t>
            </a:r>
            <a:r>
              <a:rPr lang="fr-FR" sz="1200" dirty="0" err="1">
                <a:latin typeface="Arial" panose="020B0604020202020204" pitchFamily="34" charset="0"/>
                <a:cs typeface="Arial" panose="020B0604020202020204" pitchFamily="34" charset="0"/>
              </a:rPr>
              <a:t>with</a:t>
            </a:r>
            <a:r>
              <a:rPr lang="fr-FR" sz="1200" dirty="0">
                <a:latin typeface="Arial" panose="020B0604020202020204" pitchFamily="34" charset="0"/>
                <a:cs typeface="Arial" panose="020B0604020202020204" pitchFamily="34" charset="0"/>
              </a:rPr>
              <a:t> CAS</a:t>
            </a:r>
          </a:p>
          <a:p>
            <a:pPr algn="ctr"/>
            <a:r>
              <a:rPr lang="fr-FR" sz="1200" b="1" dirty="0">
                <a:latin typeface="Arial" panose="020B0604020202020204" pitchFamily="34" charset="0"/>
                <a:cs typeface="Arial" panose="020B0604020202020204" pitchFamily="34" charset="0"/>
              </a:rPr>
              <a:t>n=235</a:t>
            </a:r>
          </a:p>
        </p:txBody>
      </p:sp>
      <p:sp>
        <p:nvSpPr>
          <p:cNvPr id="42" name="ZoneTexte 41">
            <a:extLst>
              <a:ext uri="{FF2B5EF4-FFF2-40B4-BE49-F238E27FC236}">
                <a16:creationId xmlns:a16="http://schemas.microsoft.com/office/drawing/2014/main" id="{E00B300F-7693-4F7E-BD58-A793BF0B4818}"/>
              </a:ext>
            </a:extLst>
          </p:cNvPr>
          <p:cNvSpPr txBox="1"/>
          <p:nvPr/>
        </p:nvSpPr>
        <p:spPr>
          <a:xfrm>
            <a:off x="7157651" y="1477778"/>
            <a:ext cx="4866584"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ICH was more common in CAS (19.2% vs. 11.0%):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aOR</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1" i="0" u="none" strike="noStrike" kern="1200" cap="none" spc="0" normalizeH="0" baseline="0" noProof="0" dirty="0">
                <a:ln>
                  <a:noFill/>
                </a:ln>
                <a:solidFill>
                  <a:srgbClr val="AE1112"/>
                </a:solidFill>
                <a:effectLst/>
                <a:uLnTx/>
                <a:uFillTx/>
                <a:latin typeface="Arial" panose="020B0604020202020204" pitchFamily="34" charset="0"/>
                <a:ea typeface="+mn-ea"/>
                <a:cs typeface="Arial" panose="020B0604020202020204" pitchFamily="34" charset="0"/>
              </a:rPr>
              <a:t>2.08</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[1.04 – 4.16]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3-month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mRS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did not differ between groups: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400" dirty="0">
                <a:solidFill>
                  <a:prstClr val="black"/>
                </a:solidFill>
                <a:latin typeface="Arial" panose="020B0604020202020204" pitchFamily="34" charset="0"/>
                <a:cs typeface="Arial" panose="020B0604020202020204" pitchFamily="34" charset="0"/>
              </a:rPr>
              <a: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aOR</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1" i="0" u="none" strike="noStrike" kern="1200" cap="none" spc="0" normalizeH="0" baseline="0" noProof="0" dirty="0">
                <a:ln>
                  <a:noFill/>
                </a:ln>
                <a:solidFill>
                  <a:srgbClr val="AE1112"/>
                </a:solidFill>
                <a:effectLst/>
                <a:uLnTx/>
                <a:uFillTx/>
                <a:latin typeface="Arial" panose="020B0604020202020204" pitchFamily="34" charset="0"/>
                <a:ea typeface="+mn-ea"/>
                <a:cs typeface="Arial" panose="020B0604020202020204" pitchFamily="34" charset="0"/>
              </a:rPr>
              <a:t>0.98</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[0.63 – 1.53] </a:t>
            </a: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 name="ZoneTexte 45">
            <a:extLst>
              <a:ext uri="{FF2B5EF4-FFF2-40B4-BE49-F238E27FC236}">
                <a16:creationId xmlns:a16="http://schemas.microsoft.com/office/drawing/2014/main" id="{DCB42BD2-7C89-942F-A3AC-7183F41053B7}"/>
              </a:ext>
            </a:extLst>
          </p:cNvPr>
          <p:cNvSpPr txBox="1"/>
          <p:nvPr/>
        </p:nvSpPr>
        <p:spPr>
          <a:xfrm>
            <a:off x="1010096" y="6397778"/>
            <a:ext cx="2295609" cy="307777"/>
          </a:xfrm>
          <a:prstGeom prst="rect">
            <a:avLst/>
          </a:prstGeom>
          <a:noFill/>
        </p:spPr>
        <p:txBody>
          <a:bodyPr wrap="square">
            <a:spAutoFit/>
          </a:bodyPr>
          <a:lstStyle/>
          <a:p>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aOR</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1" i="0" u="none" strike="noStrike" kern="1200" cap="none" spc="0" normalizeH="0" baseline="0" noProof="0" dirty="0">
                <a:ln>
                  <a:noFill/>
                </a:ln>
                <a:solidFill>
                  <a:srgbClr val="AE1112"/>
                </a:solidFill>
                <a:effectLst/>
                <a:uLnTx/>
                <a:uFillTx/>
                <a:latin typeface="Arial" panose="020B0604020202020204" pitchFamily="34" charset="0"/>
                <a:ea typeface="+mn-ea"/>
                <a:cs typeface="Arial" panose="020B0604020202020204" pitchFamily="34" charset="0"/>
              </a:rPr>
              <a:t>4.57</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[2.33 – 8.96]</a:t>
            </a:r>
            <a:endParaRPr lang="fr-FR" dirty="0"/>
          </a:p>
        </p:txBody>
      </p:sp>
      <p:sp>
        <p:nvSpPr>
          <p:cNvPr id="50" name="ZoneTexte 49">
            <a:extLst>
              <a:ext uri="{FF2B5EF4-FFF2-40B4-BE49-F238E27FC236}">
                <a16:creationId xmlns:a16="http://schemas.microsoft.com/office/drawing/2014/main" id="{690A86DA-5AD4-AB69-EF96-5A418C406648}"/>
              </a:ext>
            </a:extLst>
          </p:cNvPr>
          <p:cNvSpPr txBox="1"/>
          <p:nvPr/>
        </p:nvSpPr>
        <p:spPr>
          <a:xfrm rot="16200000">
            <a:off x="-304091" y="5091158"/>
            <a:ext cx="1549459" cy="523220"/>
          </a:xfrm>
          <a:prstGeom prst="rect">
            <a:avLst/>
          </a:prstGeom>
          <a:noFill/>
        </p:spPr>
        <p:txBody>
          <a:bodyPr wrap="square">
            <a:spAutoFit/>
          </a:bodyPr>
          <a:lstStyle/>
          <a:p>
            <a:pPr algn="ct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vessel patency at 24 hours</a:t>
            </a:r>
            <a:endParaRPr lang="fr-FR" dirty="0">
              <a:highlight>
                <a:srgbClr val="00FF00"/>
              </a:highlight>
            </a:endParaRPr>
          </a:p>
        </p:txBody>
      </p:sp>
      <p:graphicFrame>
        <p:nvGraphicFramePr>
          <p:cNvPr id="52" name="Graphique 51">
            <a:extLst>
              <a:ext uri="{FF2B5EF4-FFF2-40B4-BE49-F238E27FC236}">
                <a16:creationId xmlns:a16="http://schemas.microsoft.com/office/drawing/2014/main" id="{FB88B1DB-D7EE-109A-3370-C4AD8168F2EF}"/>
              </a:ext>
            </a:extLst>
          </p:cNvPr>
          <p:cNvGraphicFramePr>
            <a:graphicFrameLocks/>
          </p:cNvGraphicFramePr>
          <p:nvPr/>
        </p:nvGraphicFramePr>
        <p:xfrm>
          <a:off x="664823" y="4725693"/>
          <a:ext cx="2495451" cy="1511497"/>
        </p:xfrm>
        <a:graphic>
          <a:graphicData uri="http://schemas.openxmlformats.org/drawingml/2006/chart">
            <c:chart xmlns:c="http://schemas.openxmlformats.org/drawingml/2006/chart" xmlns:r="http://schemas.openxmlformats.org/officeDocument/2006/relationships" r:id="rId5"/>
          </a:graphicData>
        </a:graphic>
      </p:graphicFrame>
      <p:sp>
        <p:nvSpPr>
          <p:cNvPr id="56" name="ZoneTexte 55">
            <a:extLst>
              <a:ext uri="{FF2B5EF4-FFF2-40B4-BE49-F238E27FC236}">
                <a16:creationId xmlns:a16="http://schemas.microsoft.com/office/drawing/2014/main" id="{2E19DF7B-324F-BC27-5183-656AA50BA044}"/>
              </a:ext>
            </a:extLst>
          </p:cNvPr>
          <p:cNvSpPr txBox="1"/>
          <p:nvPr/>
        </p:nvSpPr>
        <p:spPr>
          <a:xfrm>
            <a:off x="1014197" y="6005121"/>
            <a:ext cx="959826" cy="307777"/>
          </a:xfrm>
          <a:prstGeom prst="rect">
            <a:avLst/>
          </a:prstGeom>
          <a:noFill/>
        </p:spPr>
        <p:txBody>
          <a:bodyPr wrap="square">
            <a:spAutoFit/>
          </a:bodyPr>
          <a:lstStyle/>
          <a:p>
            <a:pPr algn="ct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CAS</a:t>
            </a:r>
            <a:endParaRPr lang="fr-FR" strike="sngStrike" dirty="0">
              <a:highlight>
                <a:srgbClr val="FF0000"/>
              </a:highlight>
            </a:endParaRPr>
          </a:p>
        </p:txBody>
      </p:sp>
      <p:sp>
        <p:nvSpPr>
          <p:cNvPr id="58" name="ZoneTexte 57">
            <a:extLst>
              <a:ext uri="{FF2B5EF4-FFF2-40B4-BE49-F238E27FC236}">
                <a16:creationId xmlns:a16="http://schemas.microsoft.com/office/drawing/2014/main" id="{82295FEC-825F-DF59-B41C-5EEBF63D10A9}"/>
              </a:ext>
            </a:extLst>
          </p:cNvPr>
          <p:cNvSpPr txBox="1"/>
          <p:nvPr/>
        </p:nvSpPr>
        <p:spPr>
          <a:xfrm>
            <a:off x="1967292" y="5998120"/>
            <a:ext cx="1175439" cy="307777"/>
          </a:xfrm>
          <a:prstGeom prst="rect">
            <a:avLst/>
          </a:prstGeom>
          <a:noFill/>
        </p:spPr>
        <p:txBody>
          <a:bodyPr wrap="square">
            <a:spAutoFit/>
          </a:bodyPr>
          <a:lstStyle/>
          <a:p>
            <a:pPr algn="ct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NO-CAS</a:t>
            </a:r>
            <a:endParaRPr lang="fr-FR" sz="1400" strike="sngStrike" dirty="0">
              <a:highlight>
                <a:srgbClr val="FF0000"/>
              </a:highlight>
            </a:endParaRPr>
          </a:p>
        </p:txBody>
      </p:sp>
      <p:sp>
        <p:nvSpPr>
          <p:cNvPr id="60" name="ZoneTexte 59">
            <a:extLst>
              <a:ext uri="{FF2B5EF4-FFF2-40B4-BE49-F238E27FC236}">
                <a16:creationId xmlns:a16="http://schemas.microsoft.com/office/drawing/2014/main" id="{557FBA90-4C13-A2CC-47D7-A2E735C67449}"/>
              </a:ext>
            </a:extLst>
          </p:cNvPr>
          <p:cNvSpPr txBox="1"/>
          <p:nvPr/>
        </p:nvSpPr>
        <p:spPr>
          <a:xfrm>
            <a:off x="1250213" y="4652059"/>
            <a:ext cx="757213" cy="276999"/>
          </a:xfrm>
          <a:prstGeom prst="rect">
            <a:avLst/>
          </a:prstGeom>
          <a:noFill/>
        </p:spPr>
        <p:txBody>
          <a:bodyPr wrap="square">
            <a:spAutoFit/>
          </a:bodyPr>
          <a:lstStyle/>
          <a:p>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81.6% </a:t>
            </a:r>
            <a:endParaRPr lang="fr-FR" sz="1200" dirty="0"/>
          </a:p>
        </p:txBody>
      </p:sp>
      <p:sp>
        <p:nvSpPr>
          <p:cNvPr id="64" name="ZoneTexte 63">
            <a:extLst>
              <a:ext uri="{FF2B5EF4-FFF2-40B4-BE49-F238E27FC236}">
                <a16:creationId xmlns:a16="http://schemas.microsoft.com/office/drawing/2014/main" id="{CE5EE9EE-1ECD-8432-2AE2-F854BCAA7E2B}"/>
              </a:ext>
            </a:extLst>
          </p:cNvPr>
          <p:cNvSpPr txBox="1"/>
          <p:nvPr/>
        </p:nvSpPr>
        <p:spPr>
          <a:xfrm>
            <a:off x="2255972" y="4967531"/>
            <a:ext cx="783655" cy="276999"/>
          </a:xfrm>
          <a:prstGeom prst="rect">
            <a:avLst/>
          </a:prstGeom>
          <a:noFill/>
        </p:spPr>
        <p:txBody>
          <a:bodyPr wrap="square">
            <a:spAutoFit/>
          </a:bodyPr>
          <a:lstStyle/>
          <a:p>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56.5% </a:t>
            </a:r>
            <a:endParaRPr lang="fr-FR" sz="1600" dirty="0"/>
          </a:p>
        </p:txBody>
      </p:sp>
      <p:sp>
        <p:nvSpPr>
          <p:cNvPr id="69" name="ZoneTexte 68">
            <a:extLst>
              <a:ext uri="{FF2B5EF4-FFF2-40B4-BE49-F238E27FC236}">
                <a16:creationId xmlns:a16="http://schemas.microsoft.com/office/drawing/2014/main" id="{5B14CB4E-35F0-806E-6F10-8F399B679E0C}"/>
              </a:ext>
            </a:extLst>
          </p:cNvPr>
          <p:cNvSpPr txBox="1"/>
          <p:nvPr/>
        </p:nvSpPr>
        <p:spPr>
          <a:xfrm rot="16200000">
            <a:off x="2952383" y="5073723"/>
            <a:ext cx="1458708" cy="523220"/>
          </a:xfrm>
          <a:prstGeom prst="rect">
            <a:avLst/>
          </a:prstGeom>
          <a:noFill/>
        </p:spPr>
        <p:txBody>
          <a:bodyPr wrap="square">
            <a:spAutoFit/>
          </a:bodyPr>
          <a:lstStyle/>
          <a:p>
            <a:pPr algn="ct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symptomatic ICH</a:t>
            </a:r>
            <a:endParaRPr lang="fr-FR" dirty="0">
              <a:highlight>
                <a:srgbClr val="FF0000"/>
              </a:highlight>
            </a:endParaRPr>
          </a:p>
        </p:txBody>
      </p:sp>
      <p:sp>
        <p:nvSpPr>
          <p:cNvPr id="70" name="ZoneTexte 69">
            <a:extLst>
              <a:ext uri="{FF2B5EF4-FFF2-40B4-BE49-F238E27FC236}">
                <a16:creationId xmlns:a16="http://schemas.microsoft.com/office/drawing/2014/main" id="{45E6F68F-4588-7688-20FB-055C4D4DF806}"/>
              </a:ext>
            </a:extLst>
          </p:cNvPr>
          <p:cNvSpPr txBox="1"/>
          <p:nvPr/>
        </p:nvSpPr>
        <p:spPr>
          <a:xfrm>
            <a:off x="4169098" y="5980949"/>
            <a:ext cx="959826" cy="307777"/>
          </a:xfrm>
          <a:prstGeom prst="rect">
            <a:avLst/>
          </a:prstGeom>
          <a:noFill/>
        </p:spPr>
        <p:txBody>
          <a:bodyPr wrap="square">
            <a:spAutoFit/>
          </a:bodyPr>
          <a:lstStyle/>
          <a:p>
            <a:pPr algn="ct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CAS</a:t>
            </a:r>
            <a:endParaRPr lang="fr-FR" dirty="0"/>
          </a:p>
        </p:txBody>
      </p:sp>
      <p:sp>
        <p:nvSpPr>
          <p:cNvPr id="71" name="ZoneTexte 70">
            <a:extLst>
              <a:ext uri="{FF2B5EF4-FFF2-40B4-BE49-F238E27FC236}">
                <a16:creationId xmlns:a16="http://schemas.microsoft.com/office/drawing/2014/main" id="{97C91B89-5F10-FEE7-989D-5578C3A68D55}"/>
              </a:ext>
            </a:extLst>
          </p:cNvPr>
          <p:cNvSpPr txBox="1"/>
          <p:nvPr/>
        </p:nvSpPr>
        <p:spPr>
          <a:xfrm>
            <a:off x="5145806" y="5980949"/>
            <a:ext cx="1175439" cy="307777"/>
          </a:xfrm>
          <a:prstGeom prst="rect">
            <a:avLst/>
          </a:prstGeom>
          <a:noFill/>
        </p:spPr>
        <p:txBody>
          <a:bodyPr wrap="square">
            <a:spAutoFit/>
          </a:bodyPr>
          <a:lstStyle/>
          <a:p>
            <a:pPr algn="ct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NO-CAS</a:t>
            </a:r>
            <a:endParaRPr lang="fr-FR" sz="1400" strike="sngStrike" dirty="0">
              <a:highlight>
                <a:srgbClr val="FF0000"/>
              </a:highlight>
            </a:endParaRPr>
          </a:p>
        </p:txBody>
      </p:sp>
      <p:sp>
        <p:nvSpPr>
          <p:cNvPr id="75" name="ZoneTexte 74">
            <a:extLst>
              <a:ext uri="{FF2B5EF4-FFF2-40B4-BE49-F238E27FC236}">
                <a16:creationId xmlns:a16="http://schemas.microsoft.com/office/drawing/2014/main" id="{672D0FE8-A69B-80B1-DA5D-1B1EEF87A911}"/>
              </a:ext>
            </a:extLst>
          </p:cNvPr>
          <p:cNvSpPr txBox="1"/>
          <p:nvPr/>
        </p:nvSpPr>
        <p:spPr>
          <a:xfrm>
            <a:off x="4188161" y="6397779"/>
            <a:ext cx="6105644" cy="307777"/>
          </a:xfrm>
          <a:prstGeom prst="rect">
            <a:avLst/>
          </a:prstGeom>
          <a:noFill/>
        </p:spPr>
        <p:txBody>
          <a:bodyPr wrap="square">
            <a:spAutoFit/>
          </a:bodyPr>
          <a:lstStyle/>
          <a:p>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aOR</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1" i="0" u="none" strike="noStrike" kern="1200" cap="none" spc="0" normalizeH="0" baseline="0" noProof="0" dirty="0">
                <a:ln>
                  <a:noFill/>
                </a:ln>
                <a:solidFill>
                  <a:srgbClr val="AE1112"/>
                </a:solidFill>
                <a:effectLst/>
                <a:uLnTx/>
                <a:uFillTx/>
                <a:latin typeface="Arial" panose="020B0604020202020204" pitchFamily="34" charset="0"/>
                <a:ea typeface="+mn-ea"/>
                <a:cs typeface="Arial" panose="020B0604020202020204" pitchFamily="34" charset="0"/>
              </a:rPr>
              <a:t>0.65</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[0.16 – 2.63] </a:t>
            </a:r>
            <a:endParaRPr lang="fr-FR" dirty="0"/>
          </a:p>
        </p:txBody>
      </p:sp>
      <p:graphicFrame>
        <p:nvGraphicFramePr>
          <p:cNvPr id="76" name="Graphique 75">
            <a:extLst>
              <a:ext uri="{FF2B5EF4-FFF2-40B4-BE49-F238E27FC236}">
                <a16:creationId xmlns:a16="http://schemas.microsoft.com/office/drawing/2014/main" id="{FB88B1DB-D7EE-109A-3370-C4AD8168F2EF}"/>
              </a:ext>
            </a:extLst>
          </p:cNvPr>
          <p:cNvGraphicFramePr>
            <a:graphicFrameLocks/>
          </p:cNvGraphicFramePr>
          <p:nvPr/>
        </p:nvGraphicFramePr>
        <p:xfrm>
          <a:off x="3808789" y="4609298"/>
          <a:ext cx="2558126" cy="154945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7" name="Graphique 76">
            <a:extLst>
              <a:ext uri="{FF2B5EF4-FFF2-40B4-BE49-F238E27FC236}">
                <a16:creationId xmlns:a16="http://schemas.microsoft.com/office/drawing/2014/main" id="{6E59CC11-19A9-4EDD-8F85-73F70E17A0B8}"/>
              </a:ext>
            </a:extLst>
          </p:cNvPr>
          <p:cNvGraphicFramePr>
            <a:graphicFrameLocks/>
          </p:cNvGraphicFramePr>
          <p:nvPr/>
        </p:nvGraphicFramePr>
        <p:xfrm>
          <a:off x="682303" y="4638727"/>
          <a:ext cx="2408301" cy="1458709"/>
        </p:xfrm>
        <a:graphic>
          <a:graphicData uri="http://schemas.openxmlformats.org/drawingml/2006/chart">
            <c:chart xmlns:c="http://schemas.openxmlformats.org/drawingml/2006/chart" xmlns:r="http://schemas.openxmlformats.org/officeDocument/2006/relationships" r:id="rId7"/>
          </a:graphicData>
        </a:graphic>
      </p:graphicFrame>
      <p:cxnSp>
        <p:nvCxnSpPr>
          <p:cNvPr id="84" name="Connecteur droit 83">
            <a:extLst>
              <a:ext uri="{FF2B5EF4-FFF2-40B4-BE49-F238E27FC236}">
                <a16:creationId xmlns:a16="http://schemas.microsoft.com/office/drawing/2014/main" id="{E2668ABC-F05B-72A4-3042-9A23F0C9889F}"/>
              </a:ext>
            </a:extLst>
          </p:cNvPr>
          <p:cNvCxnSpPr>
            <a:cxnSpLocks/>
          </p:cNvCxnSpPr>
          <p:nvPr/>
        </p:nvCxnSpPr>
        <p:spPr>
          <a:xfrm flipH="1" flipV="1">
            <a:off x="944512" y="4678012"/>
            <a:ext cx="11454" cy="1352162"/>
          </a:xfrm>
          <a:prstGeom prst="line">
            <a:avLst/>
          </a:prstGeom>
        </p:spPr>
        <p:style>
          <a:lnRef idx="2">
            <a:schemeClr val="accent1"/>
          </a:lnRef>
          <a:fillRef idx="0">
            <a:schemeClr val="accent1"/>
          </a:fillRef>
          <a:effectRef idx="1">
            <a:schemeClr val="accent1"/>
          </a:effectRef>
          <a:fontRef idx="minor">
            <a:schemeClr val="tx1"/>
          </a:fontRef>
        </p:style>
      </p:cxnSp>
      <p:pic>
        <p:nvPicPr>
          <p:cNvPr id="2" name="Graphic 12" descr="Users with solid fill">
            <a:extLst>
              <a:ext uri="{FF2B5EF4-FFF2-40B4-BE49-F238E27FC236}">
                <a16:creationId xmlns:a16="http://schemas.microsoft.com/office/drawing/2014/main" id="{FFF5917D-A721-C8A4-7CE9-028D1CAAB59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47499" y="1664740"/>
            <a:ext cx="393674" cy="393674"/>
          </a:xfrm>
          <a:prstGeom prst="rect">
            <a:avLst/>
          </a:prstGeom>
        </p:spPr>
      </p:pic>
      <p:cxnSp>
        <p:nvCxnSpPr>
          <p:cNvPr id="7" name="Connecteur droit 6">
            <a:extLst>
              <a:ext uri="{FF2B5EF4-FFF2-40B4-BE49-F238E27FC236}">
                <a16:creationId xmlns:a16="http://schemas.microsoft.com/office/drawing/2014/main" id="{9D92AEFF-28E8-2334-0B3E-AF4A3A3639C9}"/>
              </a:ext>
            </a:extLst>
          </p:cNvPr>
          <p:cNvCxnSpPr/>
          <p:nvPr/>
        </p:nvCxnSpPr>
        <p:spPr>
          <a:xfrm flipV="1">
            <a:off x="4098572" y="6007237"/>
            <a:ext cx="2028771" cy="1909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cteur droit 12">
            <a:extLst>
              <a:ext uri="{FF2B5EF4-FFF2-40B4-BE49-F238E27FC236}">
                <a16:creationId xmlns:a16="http://schemas.microsoft.com/office/drawing/2014/main" id="{BF1C7E99-F7D9-F82A-2031-11783D115AFC}"/>
              </a:ext>
            </a:extLst>
          </p:cNvPr>
          <p:cNvCxnSpPr>
            <a:cxnSpLocks/>
          </p:cNvCxnSpPr>
          <p:nvPr/>
        </p:nvCxnSpPr>
        <p:spPr>
          <a:xfrm flipH="1" flipV="1">
            <a:off x="4096552" y="4667926"/>
            <a:ext cx="11454" cy="1352162"/>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Connecteur droit 82">
            <a:extLst>
              <a:ext uri="{FF2B5EF4-FFF2-40B4-BE49-F238E27FC236}">
                <a16:creationId xmlns:a16="http://schemas.microsoft.com/office/drawing/2014/main" id="{7355FAC1-3E19-7590-3B59-44F3EFA1D7E7}"/>
              </a:ext>
            </a:extLst>
          </p:cNvPr>
          <p:cNvCxnSpPr/>
          <p:nvPr/>
        </p:nvCxnSpPr>
        <p:spPr>
          <a:xfrm flipV="1">
            <a:off x="946532" y="6017323"/>
            <a:ext cx="2028771" cy="19092"/>
          </a:xfrm>
          <a:prstGeom prst="line">
            <a:avLst/>
          </a:prstGeom>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D001DA05-4CC2-21BA-8242-7E5D1BC7BFB9}"/>
              </a:ext>
            </a:extLst>
          </p:cNvPr>
          <p:cNvGrpSpPr/>
          <p:nvPr/>
        </p:nvGrpSpPr>
        <p:grpSpPr>
          <a:xfrm>
            <a:off x="326714" y="1227529"/>
            <a:ext cx="1689100" cy="369332"/>
            <a:chOff x="326714" y="1227529"/>
            <a:chExt cx="1689100" cy="369332"/>
          </a:xfrm>
        </p:grpSpPr>
        <p:sp>
          <p:nvSpPr>
            <p:cNvPr id="15" name="Rectangle: Rounded Corners 14">
              <a:extLst>
                <a:ext uri="{FF2B5EF4-FFF2-40B4-BE49-F238E27FC236}">
                  <a16:creationId xmlns:a16="http://schemas.microsoft.com/office/drawing/2014/main" id="{D45EAEE2-1F2B-AF86-B8A3-B638F219DE18}"/>
                </a:ext>
              </a:extLst>
            </p:cNvPr>
            <p:cNvSpPr/>
            <p:nvPr/>
          </p:nvSpPr>
          <p:spPr>
            <a:xfrm>
              <a:off x="326714" y="1270461"/>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97847F3A-CA95-7F60-1AD1-80A90B31AEDB}"/>
                </a:ext>
              </a:extLst>
            </p:cNvPr>
            <p:cNvSpPr txBox="1"/>
            <p:nvPr/>
          </p:nvSpPr>
          <p:spPr>
            <a:xfrm>
              <a:off x="365802" y="1227529"/>
              <a:ext cx="1269852" cy="369332"/>
            </a:xfrm>
            <a:prstGeom prst="rect">
              <a:avLst/>
            </a:prstGeom>
            <a:noFill/>
          </p:spPr>
          <p:txBody>
            <a:bodyPr wrap="square">
              <a:spAutoFit/>
            </a:bodyPr>
            <a:lstStyle/>
            <a:p>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Results</a:t>
              </a:r>
              <a:endParaRPr lang="en-CH" dirty="0">
                <a:solidFill>
                  <a:schemeClr val="bg1"/>
                </a:solidFill>
              </a:endParaRPr>
            </a:p>
          </p:txBody>
        </p:sp>
      </p:grpSp>
      <p:sp>
        <p:nvSpPr>
          <p:cNvPr id="3" name="Rectangle: Rounded Corners 2">
            <a:extLst>
              <a:ext uri="{FF2B5EF4-FFF2-40B4-BE49-F238E27FC236}">
                <a16:creationId xmlns:a16="http://schemas.microsoft.com/office/drawing/2014/main" id="{C34092F2-5B20-C1EB-A82C-8F746BE896E2}"/>
              </a:ext>
            </a:extLst>
          </p:cNvPr>
          <p:cNvSpPr/>
          <p:nvPr/>
        </p:nvSpPr>
        <p:spPr>
          <a:xfrm>
            <a:off x="7240983" y="4087115"/>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0" u="none" strike="noStrike" baseline="0">
                <a:latin typeface="Arial" panose="020B0604020202020204" pitchFamily="34" charset="0"/>
                <a:cs typeface="Arial" panose="020B0604020202020204" pitchFamily="34" charset="0"/>
              </a:rPr>
              <a:t>Conclusion</a:t>
            </a:r>
            <a:endParaRPr lang="en-CH" dirty="0"/>
          </a:p>
        </p:txBody>
      </p:sp>
      <p:sp>
        <p:nvSpPr>
          <p:cNvPr id="36" name="ZoneTexte 35">
            <a:extLst>
              <a:ext uri="{FF2B5EF4-FFF2-40B4-BE49-F238E27FC236}">
                <a16:creationId xmlns:a16="http://schemas.microsoft.com/office/drawing/2014/main" id="{61378542-444E-9061-DA7A-66249C073305}"/>
              </a:ext>
            </a:extLst>
          </p:cNvPr>
          <p:cNvSpPr txBox="1"/>
          <p:nvPr/>
        </p:nvSpPr>
        <p:spPr>
          <a:xfrm>
            <a:off x="4379834" y="5532485"/>
            <a:ext cx="602983" cy="276999"/>
          </a:xfrm>
          <a:prstGeom prst="rect">
            <a:avLst/>
          </a:prstGeom>
          <a:noFill/>
        </p:spPr>
        <p:txBody>
          <a:bodyPr wrap="square" anchor="ctr">
            <a:spAutoFit/>
          </a:bodyPr>
          <a:lstStyle/>
          <a:p>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2.8%</a:t>
            </a:r>
            <a:endParaRPr lang="fr-FR" sz="1600" dirty="0"/>
          </a:p>
        </p:txBody>
      </p:sp>
      <p:sp>
        <p:nvSpPr>
          <p:cNvPr id="40" name="ZoneTexte 39">
            <a:extLst>
              <a:ext uri="{FF2B5EF4-FFF2-40B4-BE49-F238E27FC236}">
                <a16:creationId xmlns:a16="http://schemas.microsoft.com/office/drawing/2014/main" id="{DEAF4D91-9F19-92EA-B85C-E5B33F19537C}"/>
              </a:ext>
            </a:extLst>
          </p:cNvPr>
          <p:cNvSpPr txBox="1"/>
          <p:nvPr/>
        </p:nvSpPr>
        <p:spPr>
          <a:xfrm>
            <a:off x="5425918" y="5597725"/>
            <a:ext cx="591529" cy="276999"/>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a:t>
            </a:r>
            <a:endParaRPr kumimoji="0" lang="fr-FR" sz="1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Rectangle 17">
            <a:hlinkClick r:id="rId10" action="ppaction://hlinksldjump"/>
            <a:extLst>
              <a:ext uri="{FF2B5EF4-FFF2-40B4-BE49-F238E27FC236}">
                <a16:creationId xmlns:a16="http://schemas.microsoft.com/office/drawing/2014/main" id="{4677F26D-E374-7234-78A4-6FFD8DCF7897}"/>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Picture 3" descr="A red and blue letters on a black background&#10;&#10;AI-generated content may be incorrect.">
            <a:extLst>
              <a:ext uri="{FF2B5EF4-FFF2-40B4-BE49-F238E27FC236}">
                <a16:creationId xmlns:a16="http://schemas.microsoft.com/office/drawing/2014/main" id="{66B13955-DF55-89DC-5F44-463B2B0891D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393061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D0DEC-D9B7-E50C-FEDE-BBDE4267774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60E55F3-8824-9CD4-E80B-3784AF181994}"/>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24DC889E-14DF-29E5-0185-D3ED1504B7D1}"/>
              </a:ext>
            </a:extLst>
          </p:cNvPr>
          <p:cNvSpPr txBox="1"/>
          <p:nvPr/>
        </p:nvSpPr>
        <p:spPr>
          <a:xfrm>
            <a:off x="225336" y="-47500"/>
            <a:ext cx="10955808" cy="1477328"/>
          </a:xfrm>
          <a:prstGeom prst="rect">
            <a:avLst/>
          </a:prstGeom>
          <a:noFill/>
        </p:spPr>
        <p:txBody>
          <a:bodyPr wrap="square">
            <a:spAutoFit/>
          </a:bodyPr>
          <a:lstStyle/>
          <a:p>
            <a:pPr algn="just"/>
            <a:r>
              <a:rPr lang="en-US" sz="2200" dirty="0">
                <a:solidFill>
                  <a:schemeClr val="bg1"/>
                </a:solidFill>
                <a:latin typeface="Arial" panose="020B0604020202020204" pitchFamily="34" charset="0"/>
                <a:cs typeface="Arial" panose="020B0604020202020204" pitchFamily="34" charset="0"/>
              </a:rPr>
              <a:t>Major intracranial complications during balloon angioplasty and/or rescue stenting in failed thrombectomy are associated with worse functional outcomes: Analysis from a large retrospective registry</a:t>
            </a:r>
          </a:p>
          <a:p>
            <a:endParaRPr lang="fr-FR" sz="2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7CEF02F-6A84-08F7-E42A-3AC8B79A423C}"/>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6CACC4A1-91AF-8B4A-77CC-23C046C94AFF}"/>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BC2BB211-63E1-7D18-A3E8-35628D81C488}"/>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DC5DDB3E-0ECF-5522-A703-A518D8A54E7F}"/>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3EB477FA-646B-5A0B-DF71-D700A6FBB821}"/>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B85F8710-6D7F-37BE-CE78-26E5EFF20852}"/>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3" name="ZoneTexte 2">
            <a:extLst>
              <a:ext uri="{FF2B5EF4-FFF2-40B4-BE49-F238E27FC236}">
                <a16:creationId xmlns:a16="http://schemas.microsoft.com/office/drawing/2014/main" id="{21A1ED45-4F20-6275-B25D-912710C0B191}"/>
              </a:ext>
            </a:extLst>
          </p:cNvPr>
          <p:cNvSpPr txBox="1"/>
          <p:nvPr/>
        </p:nvSpPr>
        <p:spPr>
          <a:xfrm>
            <a:off x="225336" y="1169521"/>
            <a:ext cx="4196193" cy="2369880"/>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Balloon angioplasty, rescue stenting or a combination (BA/RS) are more and more considered as bail-out procedures in failed thrombectomy</a:t>
            </a:r>
          </a:p>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 Little is known about corresponding complications</a:t>
            </a:r>
            <a:endParaRPr lang="fr-FR" sz="1600"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70FD460B-8ACF-F9B6-3D36-BC2A7FF25082}"/>
              </a:ext>
            </a:extLst>
          </p:cNvPr>
          <p:cNvSpPr txBox="1"/>
          <p:nvPr/>
        </p:nvSpPr>
        <p:spPr>
          <a:xfrm>
            <a:off x="6003858" y="1173817"/>
            <a:ext cx="4938462" cy="646331"/>
          </a:xfrm>
          <a:prstGeom prst="rect">
            <a:avLst/>
          </a:prstGeom>
          <a:noFill/>
        </p:spPr>
        <p:txBody>
          <a:bodyPr wrap="square">
            <a:spAutoFit/>
          </a:bodyPr>
          <a:lstStyle/>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60CCEE99-B51F-86A1-F276-E91F2C3F6D1A}"/>
              </a:ext>
            </a:extLst>
          </p:cNvPr>
          <p:cNvSpPr txBox="1"/>
          <p:nvPr/>
        </p:nvSpPr>
        <p:spPr>
          <a:xfrm>
            <a:off x="225337" y="4005362"/>
            <a:ext cx="4196192" cy="1138773"/>
          </a:xfrm>
          <a:prstGeom prst="rect">
            <a:avLst/>
          </a:prstGeom>
          <a:noFill/>
        </p:spPr>
        <p:txBody>
          <a:bodyPr wrap="square">
            <a:spAutoFit/>
          </a:bodyPr>
          <a:lstStyle/>
          <a:p>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To systematically report on major intracranial complications of BA/RS </a:t>
            </a:r>
            <a:endParaRPr lang="fr-FR" sz="1600" dirty="0"/>
          </a:p>
        </p:txBody>
      </p:sp>
      <p:sp>
        <p:nvSpPr>
          <p:cNvPr id="20" name="ZoneTexte 19">
            <a:extLst>
              <a:ext uri="{FF2B5EF4-FFF2-40B4-BE49-F238E27FC236}">
                <a16:creationId xmlns:a16="http://schemas.microsoft.com/office/drawing/2014/main" id="{3B4C20DA-35BA-3F33-C61C-F8FAAE44863E}"/>
              </a:ext>
            </a:extLst>
          </p:cNvPr>
          <p:cNvSpPr txBox="1"/>
          <p:nvPr/>
        </p:nvSpPr>
        <p:spPr>
          <a:xfrm>
            <a:off x="6112016" y="4624268"/>
            <a:ext cx="545514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endpoint: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Arial" panose="020B0604020202020204" pitchFamily="34" charset="0"/>
                <a:cs typeface="Arial" panose="020B0604020202020204" pitchFamily="34" charset="0"/>
              </a:rPr>
              <a:t>F</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unctional</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outcome as per modified Rankin Scale at 90 days </a:t>
            </a: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Rectangle : coins arrondis 21">
            <a:extLst>
              <a:ext uri="{FF2B5EF4-FFF2-40B4-BE49-F238E27FC236}">
                <a16:creationId xmlns:a16="http://schemas.microsoft.com/office/drawing/2014/main" id="{60628D9C-0AD8-3E5C-7AD2-252916F8540C}"/>
              </a:ext>
            </a:extLst>
          </p:cNvPr>
          <p:cNvSpPr/>
          <p:nvPr/>
        </p:nvSpPr>
        <p:spPr>
          <a:xfrm>
            <a:off x="6095999" y="1634690"/>
            <a:ext cx="5743973" cy="642726"/>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DD834A9B-A3FE-42A0-F6F7-CA76053648E2}"/>
              </a:ext>
            </a:extLst>
          </p:cNvPr>
          <p:cNvSpPr txBox="1"/>
          <p:nvPr/>
        </p:nvSpPr>
        <p:spPr>
          <a:xfrm>
            <a:off x="6112016" y="1587549"/>
            <a:ext cx="5538473" cy="73866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Study</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Multicenter retrospective cohort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Inclusion of adult patients with failed thrombectomy </a:t>
            </a:r>
            <a:endParaRPr lang="fr-FR" dirty="0"/>
          </a:p>
        </p:txBody>
      </p:sp>
      <p:sp>
        <p:nvSpPr>
          <p:cNvPr id="33" name="ZoneTexte 32">
            <a:extLst>
              <a:ext uri="{FF2B5EF4-FFF2-40B4-BE49-F238E27FC236}">
                <a16:creationId xmlns:a16="http://schemas.microsoft.com/office/drawing/2014/main" id="{B0C667D0-B527-552F-4FCB-A27A7849FF0B}"/>
              </a:ext>
            </a:extLst>
          </p:cNvPr>
          <p:cNvSpPr txBox="1"/>
          <p:nvPr/>
        </p:nvSpPr>
        <p:spPr>
          <a:xfrm>
            <a:off x="6095998" y="2706391"/>
            <a:ext cx="610616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Balloon angioplasty</a:t>
            </a:r>
          </a:p>
        </p:txBody>
      </p:sp>
      <p:sp>
        <p:nvSpPr>
          <p:cNvPr id="37" name="ZoneTexte 36">
            <a:extLst>
              <a:ext uri="{FF2B5EF4-FFF2-40B4-BE49-F238E27FC236}">
                <a16:creationId xmlns:a16="http://schemas.microsoft.com/office/drawing/2014/main" id="{5EBE4C5F-5872-05B5-4048-69453051C1B2}"/>
              </a:ext>
            </a:extLst>
          </p:cNvPr>
          <p:cNvSpPr txBox="1"/>
          <p:nvPr/>
        </p:nvSpPr>
        <p:spPr>
          <a:xfrm>
            <a:off x="8258112" y="2704383"/>
            <a:ext cx="6106160" cy="307777"/>
          </a:xfrm>
          <a:prstGeom prst="rect">
            <a:avLst/>
          </a:prstGeom>
          <a:noFill/>
        </p:spPr>
        <p:txBody>
          <a:bodyPr wrap="square">
            <a:spAutoFit/>
          </a:bodyPr>
          <a:lstStyle/>
          <a:p>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Rescue stenting</a:t>
            </a:r>
            <a:endParaRPr lang="fr-FR" dirty="0"/>
          </a:p>
        </p:txBody>
      </p:sp>
      <p:sp>
        <p:nvSpPr>
          <p:cNvPr id="43" name="ZoneTexte 42">
            <a:extLst>
              <a:ext uri="{FF2B5EF4-FFF2-40B4-BE49-F238E27FC236}">
                <a16:creationId xmlns:a16="http://schemas.microsoft.com/office/drawing/2014/main" id="{88082FCD-E5FC-992F-816C-4E64CA3082EE}"/>
              </a:ext>
            </a:extLst>
          </p:cNvPr>
          <p:cNvSpPr txBox="1"/>
          <p:nvPr/>
        </p:nvSpPr>
        <p:spPr>
          <a:xfrm>
            <a:off x="10090781" y="2503886"/>
            <a:ext cx="187588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Balloon angioplasty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Rescue stenting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Rectangle : coins arrondis 44">
            <a:extLst>
              <a:ext uri="{FF2B5EF4-FFF2-40B4-BE49-F238E27FC236}">
                <a16:creationId xmlns:a16="http://schemas.microsoft.com/office/drawing/2014/main" id="{05E4F089-8E3E-FDF1-B690-27A3976232F0}"/>
              </a:ext>
            </a:extLst>
          </p:cNvPr>
          <p:cNvSpPr/>
          <p:nvPr/>
        </p:nvSpPr>
        <p:spPr>
          <a:xfrm>
            <a:off x="6095999" y="2506065"/>
            <a:ext cx="1688679" cy="738664"/>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ZoneTexte 48">
            <a:extLst>
              <a:ext uri="{FF2B5EF4-FFF2-40B4-BE49-F238E27FC236}">
                <a16:creationId xmlns:a16="http://schemas.microsoft.com/office/drawing/2014/main" id="{16967582-3249-6AD6-DBFF-2F296BAB69FE}"/>
              </a:ext>
            </a:extLst>
          </p:cNvPr>
          <p:cNvSpPr txBox="1"/>
          <p:nvPr/>
        </p:nvSpPr>
        <p:spPr>
          <a:xfrm>
            <a:off x="6868160" y="3456953"/>
            <a:ext cx="4312981"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Consideration of major intracranial complications:</a:t>
            </a:r>
          </a:p>
          <a:p>
            <a:pPr marL="285750" indent="-285750">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Subarachnoid hemorrhage/vessel perforation</a:t>
            </a:r>
          </a:p>
          <a:p>
            <a:pPr marL="285750" indent="-285750">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Embolization to new territories</a:t>
            </a:r>
          </a:p>
          <a:p>
            <a:pPr marL="285750" indent="-285750">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Vessel re-occlusion</a:t>
            </a:r>
          </a:p>
        </p:txBody>
      </p:sp>
      <p:sp>
        <p:nvSpPr>
          <p:cNvPr id="50" name="Rectangle : coins arrondis 49">
            <a:extLst>
              <a:ext uri="{FF2B5EF4-FFF2-40B4-BE49-F238E27FC236}">
                <a16:creationId xmlns:a16="http://schemas.microsoft.com/office/drawing/2014/main" id="{BBF4327C-02E3-AAF8-8160-B90F2A579611}"/>
              </a:ext>
            </a:extLst>
          </p:cNvPr>
          <p:cNvSpPr/>
          <p:nvPr/>
        </p:nvSpPr>
        <p:spPr>
          <a:xfrm>
            <a:off x="6727632" y="3477268"/>
            <a:ext cx="4453509" cy="922629"/>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04DA1BE-C40C-64AD-8FE7-982ABB696BFE}"/>
              </a:ext>
            </a:extLst>
          </p:cNvPr>
          <p:cNvSpPr txBox="1"/>
          <p:nvPr/>
        </p:nvSpPr>
        <p:spPr>
          <a:xfrm>
            <a:off x="6095998" y="5402978"/>
            <a:ext cx="5595616" cy="738664"/>
          </a:xfrm>
          <a:prstGeom prst="rect">
            <a:avLst/>
          </a:prstGeom>
          <a:noFill/>
        </p:spPr>
        <p:txBody>
          <a:bodyPr wrap="square">
            <a:spAutoFit/>
          </a:bodyPr>
          <a:lstStyle/>
          <a:p>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Statistical analysis:</a:t>
            </a:r>
          </a:p>
          <a:p>
            <a:pPr marL="285750" indent="-285750">
              <a:buFont typeface="Arial" panose="020B0604020202020204" pitchFamily="34" charset="0"/>
              <a:buChar char="•"/>
            </a:pP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Assesssement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a:t>
            </a:r>
            <a:r>
              <a:rPr lang="en-US" sz="1400" dirty="0">
                <a:solidFill>
                  <a:prstClr val="black"/>
                </a:solidFill>
                <a:latin typeface="Arial" panose="020B0604020202020204" pitchFamily="34" charset="0"/>
                <a:cs typeface="Arial" panose="020B0604020202020204" pitchFamily="34" charset="0"/>
              </a:rPr>
              <a:t>e</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ffects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 the primary endpoint using multiple odds modelling</a:t>
            </a:r>
            <a:endParaRPr lang="fr-FR" dirty="0"/>
          </a:p>
        </p:txBody>
      </p:sp>
      <p:sp>
        <p:nvSpPr>
          <p:cNvPr id="55" name="Rectangle : coins arrondis 54">
            <a:extLst>
              <a:ext uri="{FF2B5EF4-FFF2-40B4-BE49-F238E27FC236}">
                <a16:creationId xmlns:a16="http://schemas.microsoft.com/office/drawing/2014/main" id="{1A1F1B77-AF8A-F139-1DD4-8450F23028A7}"/>
              </a:ext>
            </a:extLst>
          </p:cNvPr>
          <p:cNvSpPr/>
          <p:nvPr/>
        </p:nvSpPr>
        <p:spPr>
          <a:xfrm>
            <a:off x="6095998" y="4619884"/>
            <a:ext cx="5728307" cy="531988"/>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 coins arrondis 55">
            <a:extLst>
              <a:ext uri="{FF2B5EF4-FFF2-40B4-BE49-F238E27FC236}">
                <a16:creationId xmlns:a16="http://schemas.microsoft.com/office/drawing/2014/main" id="{CCAF7262-6493-4C24-1FB6-FEB5C3117451}"/>
              </a:ext>
            </a:extLst>
          </p:cNvPr>
          <p:cNvSpPr/>
          <p:nvPr/>
        </p:nvSpPr>
        <p:spPr>
          <a:xfrm>
            <a:off x="6095998" y="5409704"/>
            <a:ext cx="5728307" cy="701027"/>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7" name="Connecteur droit avec flèche 56">
            <a:extLst>
              <a:ext uri="{FF2B5EF4-FFF2-40B4-BE49-F238E27FC236}">
                <a16:creationId xmlns:a16="http://schemas.microsoft.com/office/drawing/2014/main" id="{EBCEA36D-6AA1-D922-E990-B78FBA7023EF}"/>
              </a:ext>
            </a:extLst>
          </p:cNvPr>
          <p:cNvCxnSpPr>
            <a:cxnSpLocks/>
            <a:stCxn id="22" idx="2"/>
            <a:endCxn id="45" idx="0"/>
          </p:cNvCxnSpPr>
          <p:nvPr/>
        </p:nvCxnSpPr>
        <p:spPr>
          <a:xfrm flipH="1">
            <a:off x="6940339" y="2277416"/>
            <a:ext cx="2027647" cy="228649"/>
          </a:xfrm>
          <a:prstGeom prst="straightConnector1">
            <a:avLst/>
          </a:prstGeom>
          <a:ln w="28575">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Connecteur droit avec flèche 58">
            <a:extLst>
              <a:ext uri="{FF2B5EF4-FFF2-40B4-BE49-F238E27FC236}">
                <a16:creationId xmlns:a16="http://schemas.microsoft.com/office/drawing/2014/main" id="{9F412A05-D1E2-040A-1C21-E33412C47D9B}"/>
              </a:ext>
            </a:extLst>
          </p:cNvPr>
          <p:cNvCxnSpPr>
            <a:cxnSpLocks/>
            <a:stCxn id="97" idx="0"/>
          </p:cNvCxnSpPr>
          <p:nvPr/>
        </p:nvCxnSpPr>
        <p:spPr>
          <a:xfrm flipH="1" flipV="1">
            <a:off x="8966997" y="2283405"/>
            <a:ext cx="2041786" cy="214492"/>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3" name="Connecteur droit avec flèche 62">
            <a:extLst>
              <a:ext uri="{FF2B5EF4-FFF2-40B4-BE49-F238E27FC236}">
                <a16:creationId xmlns:a16="http://schemas.microsoft.com/office/drawing/2014/main" id="{B4982CF6-921A-F81C-C0F9-9CD75ECC1B5B}"/>
              </a:ext>
            </a:extLst>
          </p:cNvPr>
          <p:cNvCxnSpPr>
            <a:cxnSpLocks/>
            <a:stCxn id="22" idx="2"/>
            <a:endCxn id="96" idx="0"/>
          </p:cNvCxnSpPr>
          <p:nvPr/>
        </p:nvCxnSpPr>
        <p:spPr>
          <a:xfrm flipH="1">
            <a:off x="8967985" y="2277416"/>
            <a:ext cx="1" cy="214822"/>
          </a:xfrm>
          <a:prstGeom prst="straightConnector1">
            <a:avLst/>
          </a:prstGeom>
          <a:ln w="28575">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3" name="Connecteur droit avec flèche 72">
            <a:extLst>
              <a:ext uri="{FF2B5EF4-FFF2-40B4-BE49-F238E27FC236}">
                <a16:creationId xmlns:a16="http://schemas.microsoft.com/office/drawing/2014/main" id="{17FF639B-F2B3-EE99-77AB-B752665D9796}"/>
              </a:ext>
            </a:extLst>
          </p:cNvPr>
          <p:cNvCxnSpPr>
            <a:cxnSpLocks/>
            <a:stCxn id="50" idx="0"/>
            <a:endCxn id="45" idx="2"/>
          </p:cNvCxnSpPr>
          <p:nvPr/>
        </p:nvCxnSpPr>
        <p:spPr>
          <a:xfrm flipH="1" flipV="1">
            <a:off x="6940339" y="3244729"/>
            <a:ext cx="2014048" cy="232539"/>
          </a:xfrm>
          <a:prstGeom prst="straightConnector1">
            <a:avLst/>
          </a:prstGeom>
          <a:ln w="28575">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5" name="Connecteur droit avec flèche 74">
            <a:extLst>
              <a:ext uri="{FF2B5EF4-FFF2-40B4-BE49-F238E27FC236}">
                <a16:creationId xmlns:a16="http://schemas.microsoft.com/office/drawing/2014/main" id="{38C935A7-B04F-5799-2C95-4072D3C675FE}"/>
              </a:ext>
            </a:extLst>
          </p:cNvPr>
          <p:cNvCxnSpPr>
            <a:cxnSpLocks/>
            <a:stCxn id="97" idx="2"/>
            <a:endCxn id="50" idx="0"/>
          </p:cNvCxnSpPr>
          <p:nvPr/>
        </p:nvCxnSpPr>
        <p:spPr>
          <a:xfrm flipH="1">
            <a:off x="8954387" y="3236561"/>
            <a:ext cx="2054396" cy="240707"/>
          </a:xfrm>
          <a:prstGeom prst="straightConnector1">
            <a:avLst/>
          </a:prstGeom>
          <a:ln w="28575">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8" name="Connecteur droit avec flèche 77">
            <a:extLst>
              <a:ext uri="{FF2B5EF4-FFF2-40B4-BE49-F238E27FC236}">
                <a16:creationId xmlns:a16="http://schemas.microsoft.com/office/drawing/2014/main" id="{324DE73F-9CCC-EE38-57E6-E66863C749A8}"/>
              </a:ext>
            </a:extLst>
          </p:cNvPr>
          <p:cNvCxnSpPr>
            <a:cxnSpLocks/>
          </p:cNvCxnSpPr>
          <p:nvPr/>
        </p:nvCxnSpPr>
        <p:spPr>
          <a:xfrm>
            <a:off x="8967984" y="3238400"/>
            <a:ext cx="0" cy="258143"/>
          </a:xfrm>
          <a:prstGeom prst="straightConnector1">
            <a:avLst/>
          </a:prstGeom>
          <a:ln w="28575">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6" name="Rectangle : coins arrondis 95">
            <a:extLst>
              <a:ext uri="{FF2B5EF4-FFF2-40B4-BE49-F238E27FC236}">
                <a16:creationId xmlns:a16="http://schemas.microsoft.com/office/drawing/2014/main" id="{13F18545-19B3-B817-598A-C11BDA53B922}"/>
              </a:ext>
            </a:extLst>
          </p:cNvPr>
          <p:cNvSpPr/>
          <p:nvPr/>
        </p:nvSpPr>
        <p:spPr>
          <a:xfrm>
            <a:off x="8123645" y="2492238"/>
            <a:ext cx="1688679" cy="738664"/>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7" name="Rectangle : coins arrondis 96">
            <a:extLst>
              <a:ext uri="{FF2B5EF4-FFF2-40B4-BE49-F238E27FC236}">
                <a16:creationId xmlns:a16="http://schemas.microsoft.com/office/drawing/2014/main" id="{2BB6EC3C-B0C8-1C82-17DB-DF25329D0785}"/>
              </a:ext>
            </a:extLst>
          </p:cNvPr>
          <p:cNvSpPr/>
          <p:nvPr/>
        </p:nvSpPr>
        <p:spPr>
          <a:xfrm>
            <a:off x="10164443" y="2497897"/>
            <a:ext cx="1688679" cy="738664"/>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7" name="Connecteur droit avec flèche 106">
            <a:extLst>
              <a:ext uri="{FF2B5EF4-FFF2-40B4-BE49-F238E27FC236}">
                <a16:creationId xmlns:a16="http://schemas.microsoft.com/office/drawing/2014/main" id="{571837A1-CDD4-BB49-90DD-253DA773816D}"/>
              </a:ext>
            </a:extLst>
          </p:cNvPr>
          <p:cNvCxnSpPr>
            <a:cxnSpLocks/>
          </p:cNvCxnSpPr>
          <p:nvPr/>
        </p:nvCxnSpPr>
        <p:spPr>
          <a:xfrm>
            <a:off x="8954387" y="4399897"/>
            <a:ext cx="0" cy="209075"/>
          </a:xfrm>
          <a:prstGeom prst="straightConnector1">
            <a:avLst/>
          </a:prstGeom>
          <a:ln w="28575">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9" name="Connecteur droit avec flèche 108">
            <a:extLst>
              <a:ext uri="{FF2B5EF4-FFF2-40B4-BE49-F238E27FC236}">
                <a16:creationId xmlns:a16="http://schemas.microsoft.com/office/drawing/2014/main" id="{EB327E4E-5BE1-ACB7-965C-A76FF3EFC2DA}"/>
              </a:ext>
            </a:extLst>
          </p:cNvPr>
          <p:cNvCxnSpPr>
            <a:cxnSpLocks/>
          </p:cNvCxnSpPr>
          <p:nvPr/>
        </p:nvCxnSpPr>
        <p:spPr>
          <a:xfrm>
            <a:off x="8966996" y="5151872"/>
            <a:ext cx="0" cy="257832"/>
          </a:xfrm>
          <a:prstGeom prst="straightConnector1">
            <a:avLst/>
          </a:prstGeom>
          <a:ln w="28575">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8EA0EC75-B5A6-9475-1B14-F2FA26ADC662}"/>
              </a:ext>
            </a:extLst>
          </p:cNvPr>
          <p:cNvGrpSpPr/>
          <p:nvPr/>
        </p:nvGrpSpPr>
        <p:grpSpPr>
          <a:xfrm>
            <a:off x="352028" y="1218217"/>
            <a:ext cx="1689100" cy="369332"/>
            <a:chOff x="355600" y="1236139"/>
            <a:chExt cx="1689100" cy="369332"/>
          </a:xfrm>
        </p:grpSpPr>
        <p:sp>
          <p:nvSpPr>
            <p:cNvPr id="7" name="Rectangle: Rounded Corners 6">
              <a:extLst>
                <a:ext uri="{FF2B5EF4-FFF2-40B4-BE49-F238E27FC236}">
                  <a16:creationId xmlns:a16="http://schemas.microsoft.com/office/drawing/2014/main" id="{829C8063-7F40-62BD-4EB8-CD4B0CA3CCD8}"/>
                </a:ext>
              </a:extLst>
            </p:cNvPr>
            <p:cNvSpPr/>
            <p:nvPr/>
          </p:nvSpPr>
          <p:spPr>
            <a:xfrm>
              <a:off x="355600" y="1294656"/>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16356824-E97D-8C1E-DA36-17B3D3C7B62C}"/>
                </a:ext>
              </a:extLst>
            </p:cNvPr>
            <p:cNvSpPr txBox="1"/>
            <p:nvPr/>
          </p:nvSpPr>
          <p:spPr>
            <a:xfrm>
              <a:off x="403828" y="1236139"/>
              <a:ext cx="1592644"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Background</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5C9301A0-793C-A133-523C-356DD05BA0B4}"/>
              </a:ext>
            </a:extLst>
          </p:cNvPr>
          <p:cNvGrpSpPr/>
          <p:nvPr/>
        </p:nvGrpSpPr>
        <p:grpSpPr>
          <a:xfrm>
            <a:off x="352028" y="4005362"/>
            <a:ext cx="1689100" cy="369332"/>
            <a:chOff x="355600" y="3804435"/>
            <a:chExt cx="1689100" cy="369332"/>
          </a:xfrm>
        </p:grpSpPr>
        <p:sp>
          <p:nvSpPr>
            <p:cNvPr id="17" name="Rectangle: Rounded Corners 16">
              <a:extLst>
                <a:ext uri="{FF2B5EF4-FFF2-40B4-BE49-F238E27FC236}">
                  <a16:creationId xmlns:a16="http://schemas.microsoft.com/office/drawing/2014/main" id="{E322D082-3326-29B1-D389-4BE0085710CC}"/>
                </a:ext>
              </a:extLst>
            </p:cNvPr>
            <p:cNvSpPr/>
            <p:nvPr/>
          </p:nvSpPr>
          <p:spPr>
            <a:xfrm>
              <a:off x="355600" y="3847367"/>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TextBox 17">
              <a:extLst>
                <a:ext uri="{FF2B5EF4-FFF2-40B4-BE49-F238E27FC236}">
                  <a16:creationId xmlns:a16="http://schemas.microsoft.com/office/drawing/2014/main" id="{05D8C18D-7AF8-0E82-236D-0D2F256AC928}"/>
                </a:ext>
              </a:extLst>
            </p:cNvPr>
            <p:cNvSpPr txBox="1"/>
            <p:nvPr/>
          </p:nvSpPr>
          <p:spPr>
            <a:xfrm>
              <a:off x="403828" y="3804435"/>
              <a:ext cx="1186513"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Aim</a:t>
              </a:r>
              <a:endParaRPr lang="en-CH" dirty="0">
                <a:solidFill>
                  <a:schemeClr val="bg1"/>
                </a:solidFill>
              </a:endParaRPr>
            </a:p>
          </p:txBody>
        </p:sp>
      </p:grpSp>
      <p:grpSp>
        <p:nvGrpSpPr>
          <p:cNvPr id="21" name="Group 20">
            <a:extLst>
              <a:ext uri="{FF2B5EF4-FFF2-40B4-BE49-F238E27FC236}">
                <a16:creationId xmlns:a16="http://schemas.microsoft.com/office/drawing/2014/main" id="{44ADD61D-42DF-0FAB-3267-F8B68888129F}"/>
              </a:ext>
            </a:extLst>
          </p:cNvPr>
          <p:cNvGrpSpPr/>
          <p:nvPr/>
        </p:nvGrpSpPr>
        <p:grpSpPr>
          <a:xfrm>
            <a:off x="6096000" y="1246050"/>
            <a:ext cx="1689100" cy="369332"/>
            <a:chOff x="6096000" y="1246050"/>
            <a:chExt cx="1689100" cy="369332"/>
          </a:xfrm>
        </p:grpSpPr>
        <p:sp>
          <p:nvSpPr>
            <p:cNvPr id="23" name="Rectangle: Rounded Corners 22">
              <a:extLst>
                <a:ext uri="{FF2B5EF4-FFF2-40B4-BE49-F238E27FC236}">
                  <a16:creationId xmlns:a16="http://schemas.microsoft.com/office/drawing/2014/main" id="{5E5B30CE-41FF-7C10-0DF5-4195C798F27E}"/>
                </a:ext>
              </a:extLst>
            </p:cNvPr>
            <p:cNvSpPr/>
            <p:nvPr/>
          </p:nvSpPr>
          <p:spPr>
            <a:xfrm>
              <a:off x="6096000" y="1284772"/>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TextBox 23">
              <a:extLst>
                <a:ext uri="{FF2B5EF4-FFF2-40B4-BE49-F238E27FC236}">
                  <a16:creationId xmlns:a16="http://schemas.microsoft.com/office/drawing/2014/main" id="{DF54B0CE-A5C4-05FD-B48C-2C981B2B3150}"/>
                </a:ext>
              </a:extLst>
            </p:cNvPr>
            <p:cNvSpPr txBox="1"/>
            <p:nvPr/>
          </p:nvSpPr>
          <p:spPr>
            <a:xfrm>
              <a:off x="6142057" y="1246050"/>
              <a:ext cx="1327580" cy="369332"/>
            </a:xfrm>
            <a:prstGeom prst="rect">
              <a:avLst/>
            </a:prstGeom>
            <a:noFill/>
          </p:spPr>
          <p:txBody>
            <a:bodyPr wrap="square">
              <a:spAutoFit/>
            </a:bodyPr>
            <a:lstStyle/>
            <a:p>
              <a:r>
                <a:rPr kumimoji="0" lang="en-US"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Methods</a:t>
              </a:r>
              <a:endParaRPr lang="en-CH" dirty="0">
                <a:solidFill>
                  <a:schemeClr val="bg1"/>
                </a:solidFill>
              </a:endParaRPr>
            </a:p>
          </p:txBody>
        </p:sp>
      </p:grpSp>
      <p:sp>
        <p:nvSpPr>
          <p:cNvPr id="25" name="Rectangle 24">
            <a:hlinkClick r:id="rId3" action="ppaction://hlinksldjump"/>
            <a:extLst>
              <a:ext uri="{FF2B5EF4-FFF2-40B4-BE49-F238E27FC236}">
                <a16:creationId xmlns:a16="http://schemas.microsoft.com/office/drawing/2014/main" id="{39E39599-2701-6771-7982-24BB3E2CC2E2}"/>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Picture 3" descr="A red and blue letters on a black background&#10;&#10;AI-generated content may be incorrect.">
            <a:extLst>
              <a:ext uri="{FF2B5EF4-FFF2-40B4-BE49-F238E27FC236}">
                <a16:creationId xmlns:a16="http://schemas.microsoft.com/office/drawing/2014/main" id="{181704F0-1ED3-A180-1373-E073B467D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1982291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3F517-617C-A391-71F2-BD4B169488F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0BC568F-9F75-0B25-5A8B-6ADBAFD176A8}"/>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9D0B42C2-5E95-4F01-5111-C455EBB092B4}"/>
              </a:ext>
            </a:extLst>
          </p:cNvPr>
          <p:cNvSpPr txBox="1"/>
          <p:nvPr/>
        </p:nvSpPr>
        <p:spPr>
          <a:xfrm>
            <a:off x="225336" y="-47500"/>
            <a:ext cx="10955808" cy="1477328"/>
          </a:xfrm>
          <a:prstGeom prst="rect">
            <a:avLst/>
          </a:prstGeom>
          <a:noFill/>
        </p:spPr>
        <p:txBody>
          <a:bodyPr wrap="square">
            <a:spAutoFit/>
          </a:bodyPr>
          <a:lstStyle/>
          <a:p>
            <a:pPr algn="just"/>
            <a:r>
              <a:rPr lang="en-US" sz="2200" dirty="0">
                <a:solidFill>
                  <a:schemeClr val="bg1"/>
                </a:solidFill>
                <a:latin typeface="Arial" panose="020B0604020202020204" pitchFamily="34" charset="0"/>
                <a:cs typeface="Arial" panose="020B0604020202020204" pitchFamily="34" charset="0"/>
              </a:rPr>
              <a:t>Major intracranial complications during balloon angioplasty and/or rescue stenting in failed thrombectomy are associated with worse functional outcomes: Analysis from a large retrospective registry</a:t>
            </a:r>
          </a:p>
          <a:p>
            <a:endParaRPr lang="fr-FR" sz="2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B0929CC-6745-CFEB-AFF7-CF5982FB522F}"/>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B01394E6-DEE8-5672-352B-408BA0F3F1CD}"/>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F767B4F8-3FF0-CE84-2DB4-A1B44888B874}"/>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DFDE3EEB-77D0-AF4A-D367-1916F68E8337}"/>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C3CAEE91-EE76-74BF-CFE3-72CCA7684F5D}"/>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5557A600-81FB-52D4-8E01-F66A520A9E92}"/>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14" name="ZoneTexte 13">
            <a:extLst>
              <a:ext uri="{FF2B5EF4-FFF2-40B4-BE49-F238E27FC236}">
                <a16:creationId xmlns:a16="http://schemas.microsoft.com/office/drawing/2014/main" id="{C706842D-E665-325E-1A13-4ECE534EFA31}"/>
              </a:ext>
            </a:extLst>
          </p:cNvPr>
          <p:cNvSpPr txBox="1"/>
          <p:nvPr/>
        </p:nvSpPr>
        <p:spPr>
          <a:xfrm>
            <a:off x="7168387" y="3339205"/>
            <a:ext cx="4785577" cy="2215991"/>
          </a:xfrm>
          <a:prstGeom prst="rect">
            <a:avLst/>
          </a:prstGeom>
          <a:noFill/>
        </p:spPr>
        <p:txBody>
          <a:bodyPr wrap="square">
            <a:spAutoFit/>
          </a:bodyPr>
          <a:lstStyle/>
          <a:p>
            <a:pPr algn="l"/>
            <a:endParaRPr lang="en-US" sz="1800" b="0" i="0" u="none" strike="noStrike" baseline="0" dirty="0">
              <a:latin typeface="Arial" panose="020B0604020202020204" pitchFamily="34" charset="0"/>
              <a:cs typeface="Arial" panose="020B0604020202020204" pitchFamily="34" charset="0"/>
            </a:endParaRPr>
          </a:p>
          <a:p>
            <a:pPr algn="l"/>
            <a:endParaRPr lang="en-US" sz="1800" b="1" i="0" u="none" strike="noStrike" baseline="0" dirty="0">
              <a:latin typeface="Arial" panose="020B0604020202020204" pitchFamily="34" charset="0"/>
              <a:cs typeface="Arial" panose="020B0604020202020204" pitchFamily="34" charset="0"/>
            </a:endParaRPr>
          </a:p>
          <a:p>
            <a:pPr algn="l"/>
            <a:endParaRPr lang="en-US"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b="0" i="0" u="none" strike="noStrike" baseline="0" dirty="0">
                <a:latin typeface="Arial" panose="020B0604020202020204" pitchFamily="34" charset="0"/>
                <a:cs typeface="Arial" panose="020B0604020202020204" pitchFamily="34" charset="0"/>
              </a:rPr>
              <a:t>Major intracranial complications are not uncommon during BA/RS and are associated with worse functional outcomes and a substantial mortality</a:t>
            </a: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b="0" i="0" u="none" strike="noStrike" baseline="0" dirty="0">
                <a:latin typeface="Arial" panose="020B0604020202020204" pitchFamily="34" charset="0"/>
                <a:cs typeface="Arial" panose="020B0604020202020204" pitchFamily="34" charset="0"/>
              </a:rPr>
              <a:t>This may inform patient treatment in current trials and the design of upcoming trials of BA/RS</a:t>
            </a:r>
            <a:endParaRPr lang="fr-FR" sz="1400" dirty="0">
              <a:latin typeface="Arial" panose="020B0604020202020204" pitchFamily="34" charset="0"/>
              <a:cs typeface="Arial" panose="020B0604020202020204" pitchFamily="34" charset="0"/>
            </a:endParaRPr>
          </a:p>
        </p:txBody>
      </p:sp>
      <p:graphicFrame>
        <p:nvGraphicFramePr>
          <p:cNvPr id="2" name="Chart 14">
            <a:extLst>
              <a:ext uri="{FF2B5EF4-FFF2-40B4-BE49-F238E27FC236}">
                <a16:creationId xmlns:a16="http://schemas.microsoft.com/office/drawing/2014/main" id="{695572A8-2B64-2457-42EA-5FF41470D5D9}"/>
              </a:ext>
            </a:extLst>
          </p:cNvPr>
          <p:cNvGraphicFramePr>
            <a:graphicFrameLocks/>
          </p:cNvGraphicFramePr>
          <p:nvPr>
            <p:extLst>
              <p:ext uri="{D42A27DB-BD31-4B8C-83A1-F6EECF244321}">
                <p14:modId xmlns:p14="http://schemas.microsoft.com/office/powerpoint/2010/main" val="4078716237"/>
              </p:ext>
            </p:extLst>
          </p:nvPr>
        </p:nvGraphicFramePr>
        <p:xfrm>
          <a:off x="438000" y="2529635"/>
          <a:ext cx="2444750" cy="14668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2">
            <a:extLst>
              <a:ext uri="{FF2B5EF4-FFF2-40B4-BE49-F238E27FC236}">
                <a16:creationId xmlns:a16="http://schemas.microsoft.com/office/drawing/2014/main" id="{D005F87A-C18B-4CCF-C986-D6C2E894ED67}"/>
              </a:ext>
            </a:extLst>
          </p:cNvPr>
          <p:cNvSpPr txBox="1"/>
          <p:nvPr/>
        </p:nvSpPr>
        <p:spPr>
          <a:xfrm>
            <a:off x="1581000" y="3321674"/>
            <a:ext cx="1066800" cy="276999"/>
          </a:xfrm>
          <a:prstGeom prst="rect">
            <a:avLst/>
          </a:prstGeom>
          <a:noFill/>
        </p:spPr>
        <p:txBody>
          <a:bodyPr wrap="square">
            <a:spAutoFit/>
          </a:bodyPr>
          <a:lstStyle/>
          <a:p>
            <a:r>
              <a:rPr lang="fr-FR" sz="1200" b="1" dirty="0">
                <a:solidFill>
                  <a:schemeClr val="bg1"/>
                </a:solidFill>
                <a:latin typeface="Arial" panose="020B0604020202020204" pitchFamily="34" charset="0"/>
                <a:cs typeface="Arial" panose="020B0604020202020204" pitchFamily="34" charset="0"/>
              </a:rPr>
              <a:t>60,3</a:t>
            </a:r>
            <a:r>
              <a:rPr lang="en-CH" sz="1200" b="1" dirty="0">
                <a:solidFill>
                  <a:schemeClr val="bg1"/>
                </a:solidFill>
                <a:latin typeface="Arial" panose="020B0604020202020204" pitchFamily="34" charset="0"/>
                <a:cs typeface="Arial" panose="020B0604020202020204" pitchFamily="34" charset="0"/>
              </a:rPr>
              <a:t>%</a:t>
            </a:r>
          </a:p>
        </p:txBody>
      </p:sp>
      <p:sp>
        <p:nvSpPr>
          <p:cNvPr id="7" name="TextBox 24">
            <a:extLst>
              <a:ext uri="{FF2B5EF4-FFF2-40B4-BE49-F238E27FC236}">
                <a16:creationId xmlns:a16="http://schemas.microsoft.com/office/drawing/2014/main" id="{8B1A0FDC-7473-F411-DD66-59A5839495E2}"/>
              </a:ext>
            </a:extLst>
          </p:cNvPr>
          <p:cNvSpPr txBox="1"/>
          <p:nvPr/>
        </p:nvSpPr>
        <p:spPr>
          <a:xfrm>
            <a:off x="223498" y="2727097"/>
            <a:ext cx="882650" cy="461665"/>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Females</a:t>
            </a:r>
          </a:p>
          <a:p>
            <a:pPr algn="ctr"/>
            <a:r>
              <a:rPr lang="en-US" sz="1200" b="1" dirty="0">
                <a:latin typeface="Arial" panose="020B0604020202020204" pitchFamily="34" charset="0"/>
                <a:cs typeface="Arial" panose="020B0604020202020204" pitchFamily="34" charset="0"/>
              </a:rPr>
              <a:t>n=306</a:t>
            </a:r>
            <a:endParaRPr lang="en-CH" b="1" dirty="0"/>
          </a:p>
        </p:txBody>
      </p:sp>
      <p:sp>
        <p:nvSpPr>
          <p:cNvPr id="13" name="TextBox 25">
            <a:extLst>
              <a:ext uri="{FF2B5EF4-FFF2-40B4-BE49-F238E27FC236}">
                <a16:creationId xmlns:a16="http://schemas.microsoft.com/office/drawing/2014/main" id="{9512C3B0-AFC4-7DAF-39D6-9BD9C114883A}"/>
              </a:ext>
            </a:extLst>
          </p:cNvPr>
          <p:cNvSpPr txBox="1"/>
          <p:nvPr/>
        </p:nvSpPr>
        <p:spPr>
          <a:xfrm>
            <a:off x="1047600" y="2915900"/>
            <a:ext cx="1066800" cy="276999"/>
          </a:xfrm>
          <a:prstGeom prst="rect">
            <a:avLst/>
          </a:prstGeom>
          <a:noFill/>
        </p:spPr>
        <p:txBody>
          <a:bodyPr wrap="square">
            <a:spAutoFit/>
          </a:bodyPr>
          <a:lstStyle/>
          <a:p>
            <a:r>
              <a:rPr lang="fr-FR" sz="1200" b="1" dirty="0">
                <a:solidFill>
                  <a:schemeClr val="bg1"/>
                </a:solidFill>
                <a:latin typeface="Arial" panose="020B0604020202020204" pitchFamily="34" charset="0"/>
                <a:cs typeface="Arial" panose="020B0604020202020204" pitchFamily="34" charset="0"/>
              </a:rPr>
              <a:t>39,7%</a:t>
            </a:r>
            <a:endParaRPr lang="en-CH" sz="1200" b="1" dirty="0">
              <a:solidFill>
                <a:schemeClr val="bg1"/>
              </a:solidFill>
              <a:latin typeface="Arial" panose="020B0604020202020204" pitchFamily="34" charset="0"/>
              <a:cs typeface="Arial" panose="020B0604020202020204" pitchFamily="34" charset="0"/>
            </a:endParaRPr>
          </a:p>
        </p:txBody>
      </p:sp>
      <p:sp>
        <p:nvSpPr>
          <p:cNvPr id="15" name="TextBox 27">
            <a:extLst>
              <a:ext uri="{FF2B5EF4-FFF2-40B4-BE49-F238E27FC236}">
                <a16:creationId xmlns:a16="http://schemas.microsoft.com/office/drawing/2014/main" id="{51FDF087-953B-C739-D8F2-BA23670BE309}"/>
              </a:ext>
            </a:extLst>
          </p:cNvPr>
          <p:cNvSpPr txBox="1"/>
          <p:nvPr/>
        </p:nvSpPr>
        <p:spPr>
          <a:xfrm>
            <a:off x="859374" y="2246789"/>
            <a:ext cx="1835150" cy="307777"/>
          </a:xfrm>
          <a:prstGeom prst="rect">
            <a:avLst/>
          </a:prstGeom>
          <a:noFill/>
        </p:spPr>
        <p:txBody>
          <a:bodyPr wrap="square">
            <a:spAutoFit/>
          </a:bodyPr>
          <a:lstStyle/>
          <a:p>
            <a:r>
              <a:rPr lang="en-US" sz="1400" u="sng" dirty="0">
                <a:latin typeface="Arial" panose="020B0604020202020204" pitchFamily="34" charset="0"/>
                <a:cs typeface="Arial" panose="020B0604020202020204" pitchFamily="34" charset="0"/>
              </a:rPr>
              <a:t>Gender distribution</a:t>
            </a:r>
            <a:endParaRPr lang="en-CH" sz="1400" u="sng" dirty="0"/>
          </a:p>
        </p:txBody>
      </p:sp>
      <p:sp>
        <p:nvSpPr>
          <p:cNvPr id="17" name="ZoneTexte 16">
            <a:extLst>
              <a:ext uri="{FF2B5EF4-FFF2-40B4-BE49-F238E27FC236}">
                <a16:creationId xmlns:a16="http://schemas.microsoft.com/office/drawing/2014/main" id="{298E49AB-81B4-7706-804F-9EDE2CAC0A43}"/>
              </a:ext>
            </a:extLst>
          </p:cNvPr>
          <p:cNvSpPr txBox="1"/>
          <p:nvPr/>
        </p:nvSpPr>
        <p:spPr>
          <a:xfrm>
            <a:off x="2185518" y="3500485"/>
            <a:ext cx="738988" cy="461665"/>
          </a:xfrm>
          <a:prstGeom prst="rect">
            <a:avLst/>
          </a:prstGeom>
          <a:noFill/>
        </p:spPr>
        <p:txBody>
          <a:bodyPr wrap="square">
            <a:spAutoFit/>
          </a:bodyPr>
          <a:lstStyle/>
          <a:p>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Males</a:t>
            </a:r>
          </a:p>
          <a:p>
            <a:r>
              <a:rPr lang="en-US" sz="1200" b="1" dirty="0">
                <a:solidFill>
                  <a:prstClr val="black"/>
                </a:solidFill>
                <a:latin typeface="Arial" panose="020B0604020202020204" pitchFamily="34" charset="0"/>
                <a:cs typeface="Arial" panose="020B0604020202020204" pitchFamily="34" charset="0"/>
              </a:rPr>
              <a:t>n=465</a:t>
            </a:r>
            <a:endParaRPr lang="fr-FR" b="1" dirty="0"/>
          </a:p>
        </p:txBody>
      </p:sp>
      <p:sp>
        <p:nvSpPr>
          <p:cNvPr id="18" name="ZoneTexte 17">
            <a:extLst>
              <a:ext uri="{FF2B5EF4-FFF2-40B4-BE49-F238E27FC236}">
                <a16:creationId xmlns:a16="http://schemas.microsoft.com/office/drawing/2014/main" id="{41CF6C75-5656-1AF5-542D-75178F0C5446}"/>
              </a:ext>
            </a:extLst>
          </p:cNvPr>
          <p:cNvSpPr txBox="1"/>
          <p:nvPr/>
        </p:nvSpPr>
        <p:spPr>
          <a:xfrm>
            <a:off x="3854561" y="2255284"/>
            <a:ext cx="1712986" cy="307777"/>
          </a:xfrm>
          <a:prstGeom prst="rect">
            <a:avLst/>
          </a:prstGeom>
          <a:noFill/>
        </p:spPr>
        <p:txBody>
          <a:bodyPr wrap="square">
            <a:spAutoFit/>
          </a:bodyPr>
          <a:lstStyle/>
          <a:p>
            <a:r>
              <a:rPr lang="fr-FR" sz="1400" u="sng" dirty="0">
                <a:latin typeface="Arial" panose="020B0604020202020204" pitchFamily="34" charset="0"/>
                <a:cs typeface="Arial" panose="020B0604020202020204" pitchFamily="34" charset="0"/>
              </a:rPr>
              <a:t>Occlusion </a:t>
            </a:r>
            <a:r>
              <a:rPr lang="fr-FR" sz="1400" u="sng" dirty="0" err="1">
                <a:latin typeface="Arial" panose="020B0604020202020204" pitchFamily="34" charset="0"/>
                <a:cs typeface="Arial" panose="020B0604020202020204" pitchFamily="34" charset="0"/>
              </a:rPr>
              <a:t>etiology</a:t>
            </a:r>
            <a:endParaRPr lang="fr-FR" sz="1400" u="sng" dirty="0">
              <a:latin typeface="Arial" panose="020B0604020202020204" pitchFamily="34" charset="0"/>
              <a:cs typeface="Arial" panose="020B0604020202020204" pitchFamily="34" charset="0"/>
            </a:endParaRPr>
          </a:p>
        </p:txBody>
      </p:sp>
      <p:graphicFrame>
        <p:nvGraphicFramePr>
          <p:cNvPr id="20" name="Chart 14">
            <a:extLst>
              <a:ext uri="{FF2B5EF4-FFF2-40B4-BE49-F238E27FC236}">
                <a16:creationId xmlns:a16="http://schemas.microsoft.com/office/drawing/2014/main" id="{E0C66224-123F-395D-4FCB-49789B21ABD2}"/>
              </a:ext>
            </a:extLst>
          </p:cNvPr>
          <p:cNvGraphicFramePr>
            <a:graphicFrameLocks/>
          </p:cNvGraphicFramePr>
          <p:nvPr>
            <p:extLst>
              <p:ext uri="{D42A27DB-BD31-4B8C-83A1-F6EECF244321}">
                <p14:modId xmlns:p14="http://schemas.microsoft.com/office/powerpoint/2010/main" val="3280634266"/>
              </p:ext>
            </p:extLst>
          </p:nvPr>
        </p:nvGraphicFramePr>
        <p:xfrm>
          <a:off x="3284009" y="2605780"/>
          <a:ext cx="2444750" cy="1466850"/>
        </p:xfrm>
        <a:graphic>
          <a:graphicData uri="http://schemas.openxmlformats.org/drawingml/2006/chart">
            <c:chart xmlns:c="http://schemas.openxmlformats.org/drawingml/2006/chart" xmlns:r="http://schemas.openxmlformats.org/officeDocument/2006/relationships" r:id="rId4"/>
          </a:graphicData>
        </a:graphic>
      </p:graphicFrame>
      <p:sp>
        <p:nvSpPr>
          <p:cNvPr id="21" name="ZoneTexte 20">
            <a:extLst>
              <a:ext uri="{FF2B5EF4-FFF2-40B4-BE49-F238E27FC236}">
                <a16:creationId xmlns:a16="http://schemas.microsoft.com/office/drawing/2014/main" id="{54548B08-0573-41FE-458E-01E921C54B07}"/>
              </a:ext>
            </a:extLst>
          </p:cNvPr>
          <p:cNvSpPr txBox="1"/>
          <p:nvPr/>
        </p:nvSpPr>
        <p:spPr>
          <a:xfrm>
            <a:off x="4506384" y="3160338"/>
            <a:ext cx="1371058" cy="276999"/>
          </a:xfrm>
          <a:prstGeom prst="rect">
            <a:avLst/>
          </a:prstGeom>
          <a:noFill/>
        </p:spPr>
        <p:txBody>
          <a:bodyPr wrap="square">
            <a:spAutoFit/>
          </a:bodyPr>
          <a:lstStyle/>
          <a:p>
            <a:r>
              <a:rPr lang="fr-FR" sz="1200" b="1" i="0" u="none" strike="noStrike" dirty="0">
                <a:solidFill>
                  <a:schemeClr val="bg1"/>
                </a:solidFill>
                <a:effectLst/>
                <a:latin typeface="Arial" panose="020B0604020202020204" pitchFamily="34" charset="0"/>
                <a:cs typeface="Arial" panose="020B0604020202020204" pitchFamily="34" charset="0"/>
              </a:rPr>
              <a:t>91,8%</a:t>
            </a:r>
            <a:r>
              <a:rPr lang="fr-FR" sz="1200" b="1" dirty="0">
                <a:latin typeface="Arial" panose="020B0604020202020204" pitchFamily="34" charset="0"/>
                <a:cs typeface="Arial" panose="020B0604020202020204" pitchFamily="34" charset="0"/>
              </a:rPr>
              <a:t> </a:t>
            </a:r>
          </a:p>
        </p:txBody>
      </p:sp>
      <p:sp>
        <p:nvSpPr>
          <p:cNvPr id="22" name="ZoneTexte 21">
            <a:extLst>
              <a:ext uri="{FF2B5EF4-FFF2-40B4-BE49-F238E27FC236}">
                <a16:creationId xmlns:a16="http://schemas.microsoft.com/office/drawing/2014/main" id="{54BB5BB5-9BEF-38D7-4E83-2ACEEFA5D19F}"/>
              </a:ext>
            </a:extLst>
          </p:cNvPr>
          <p:cNvSpPr txBox="1"/>
          <p:nvPr/>
        </p:nvSpPr>
        <p:spPr>
          <a:xfrm>
            <a:off x="4129543" y="2708397"/>
            <a:ext cx="1990877" cy="276999"/>
          </a:xfrm>
          <a:prstGeom prst="rect">
            <a:avLst/>
          </a:prstGeom>
          <a:noFill/>
        </p:spPr>
        <p:txBody>
          <a:bodyPr wrap="square">
            <a:spAutoFit/>
          </a:bodyPr>
          <a:lstStyle/>
          <a:p>
            <a:r>
              <a:rPr lang="fr-FR" sz="1200" b="1" dirty="0">
                <a:solidFill>
                  <a:schemeClr val="bg1"/>
                </a:solidFill>
                <a:latin typeface="Arial" panose="020B0604020202020204" pitchFamily="34" charset="0"/>
                <a:cs typeface="Arial" panose="020B0604020202020204" pitchFamily="34" charset="0"/>
              </a:rPr>
              <a:t>8,2</a:t>
            </a:r>
            <a:r>
              <a:rPr lang="en-CH" sz="1200" b="1" dirty="0">
                <a:solidFill>
                  <a:schemeClr val="bg1"/>
                </a:solidFill>
                <a:latin typeface="Arial" panose="020B0604020202020204" pitchFamily="34" charset="0"/>
                <a:cs typeface="Arial" panose="020B0604020202020204" pitchFamily="34" charset="0"/>
              </a:rPr>
              <a:t>%</a:t>
            </a:r>
          </a:p>
        </p:txBody>
      </p:sp>
      <p:sp>
        <p:nvSpPr>
          <p:cNvPr id="23" name="ZoneTexte 22">
            <a:extLst>
              <a:ext uri="{FF2B5EF4-FFF2-40B4-BE49-F238E27FC236}">
                <a16:creationId xmlns:a16="http://schemas.microsoft.com/office/drawing/2014/main" id="{31957CB4-2976-68BC-B7A3-9129C4182605}"/>
              </a:ext>
            </a:extLst>
          </p:cNvPr>
          <p:cNvSpPr txBox="1"/>
          <p:nvPr/>
        </p:nvSpPr>
        <p:spPr>
          <a:xfrm>
            <a:off x="5018789" y="3394054"/>
            <a:ext cx="1295771" cy="646331"/>
          </a:xfrm>
          <a:prstGeom prst="rect">
            <a:avLst/>
          </a:prstGeom>
          <a:noFill/>
        </p:spPr>
        <p:txBody>
          <a:bodyPr wrap="square">
            <a:spAutoFit/>
          </a:bodyPr>
          <a:lstStyle/>
          <a:p>
            <a:pPr algn="ctr"/>
            <a:r>
              <a:rPr lang="fr-FR" sz="1200" dirty="0" err="1">
                <a:latin typeface="Arial" panose="020B0604020202020204" pitchFamily="34" charset="0"/>
                <a:cs typeface="Arial" panose="020B0604020202020204" pitchFamily="34" charset="0"/>
              </a:rPr>
              <a:t>Intracranial</a:t>
            </a:r>
            <a:endParaRPr lang="fr-FR" sz="1200" dirty="0">
              <a:latin typeface="Arial" panose="020B0604020202020204" pitchFamily="34" charset="0"/>
              <a:cs typeface="Arial" panose="020B0604020202020204" pitchFamily="34" charset="0"/>
            </a:endParaRPr>
          </a:p>
          <a:p>
            <a:pPr algn="ctr"/>
            <a:r>
              <a:rPr lang="fr-FR" sz="1200" dirty="0" err="1">
                <a:latin typeface="Arial" panose="020B0604020202020204" pitchFamily="34" charset="0"/>
                <a:cs typeface="Arial" panose="020B0604020202020204" pitchFamily="34" charset="0"/>
              </a:rPr>
              <a:t>atherosclerosis</a:t>
            </a:r>
            <a:endParaRPr lang="fr-FR" sz="1200" dirty="0">
              <a:latin typeface="Arial" panose="020B0604020202020204" pitchFamily="34" charset="0"/>
              <a:cs typeface="Arial" panose="020B0604020202020204" pitchFamily="34" charset="0"/>
            </a:endParaRPr>
          </a:p>
          <a:p>
            <a:pPr algn="ctr"/>
            <a:r>
              <a:rPr lang="fr-FR" sz="1200" b="1" dirty="0">
                <a:latin typeface="Arial" panose="020B0604020202020204" pitchFamily="34" charset="0"/>
                <a:cs typeface="Arial" panose="020B0604020202020204" pitchFamily="34" charset="0"/>
              </a:rPr>
              <a:t>n=708</a:t>
            </a:r>
          </a:p>
        </p:txBody>
      </p:sp>
      <p:sp>
        <p:nvSpPr>
          <p:cNvPr id="24" name="ZoneTexte 23">
            <a:extLst>
              <a:ext uri="{FF2B5EF4-FFF2-40B4-BE49-F238E27FC236}">
                <a16:creationId xmlns:a16="http://schemas.microsoft.com/office/drawing/2014/main" id="{A60AE6D4-472B-57CD-B2ED-972E30CD0957}"/>
              </a:ext>
            </a:extLst>
          </p:cNvPr>
          <p:cNvSpPr txBox="1"/>
          <p:nvPr/>
        </p:nvSpPr>
        <p:spPr>
          <a:xfrm>
            <a:off x="3180429" y="2537401"/>
            <a:ext cx="1197682" cy="461665"/>
          </a:xfrm>
          <a:prstGeom prst="rect">
            <a:avLst/>
          </a:prstGeom>
          <a:noFill/>
        </p:spPr>
        <p:txBody>
          <a:bodyPr wrap="square">
            <a:spAutoFit/>
          </a:bodyPr>
          <a:lstStyle/>
          <a:p>
            <a:pPr algn="ctr"/>
            <a:r>
              <a:rPr lang="fr-FR" sz="1200" dirty="0" err="1">
                <a:latin typeface="Arial" panose="020B0604020202020204" pitchFamily="34" charset="0"/>
                <a:cs typeface="Arial" panose="020B0604020202020204" pitchFamily="34" charset="0"/>
              </a:rPr>
              <a:t>Others</a:t>
            </a:r>
            <a:r>
              <a:rPr lang="fr-FR" sz="1200" dirty="0">
                <a:latin typeface="Arial" panose="020B0604020202020204" pitchFamily="34" charset="0"/>
                <a:cs typeface="Arial" panose="020B0604020202020204" pitchFamily="34" charset="0"/>
              </a:rPr>
              <a:t> causes</a:t>
            </a:r>
          </a:p>
          <a:p>
            <a:pPr algn="ctr"/>
            <a:r>
              <a:rPr lang="fr-FR" sz="1200" b="1" dirty="0">
                <a:latin typeface="Arial" panose="020B0604020202020204" pitchFamily="34" charset="0"/>
                <a:cs typeface="Arial" panose="020B0604020202020204" pitchFamily="34" charset="0"/>
              </a:rPr>
              <a:t>n=63</a:t>
            </a:r>
          </a:p>
        </p:txBody>
      </p:sp>
      <p:sp>
        <p:nvSpPr>
          <p:cNvPr id="28" name="ZoneTexte 27">
            <a:extLst>
              <a:ext uri="{FF2B5EF4-FFF2-40B4-BE49-F238E27FC236}">
                <a16:creationId xmlns:a16="http://schemas.microsoft.com/office/drawing/2014/main" id="{79AE39AD-BB08-4546-94A0-BA9D7F0D8323}"/>
              </a:ext>
            </a:extLst>
          </p:cNvPr>
          <p:cNvSpPr txBox="1"/>
          <p:nvPr/>
        </p:nvSpPr>
        <p:spPr>
          <a:xfrm>
            <a:off x="7168387" y="1500542"/>
            <a:ext cx="4800115" cy="1600438"/>
          </a:xfrm>
          <a:prstGeom prst="rect">
            <a:avLst/>
          </a:prstGeom>
          <a:noFill/>
        </p:spPr>
        <p:txBody>
          <a:bodyPr wrap="square">
            <a:spAutoFit/>
          </a:bodyPr>
          <a:lstStyle/>
          <a:p>
            <a:pPr algn="just"/>
            <a:r>
              <a:rPr lang="en-US" sz="1400" b="0" i="0" u="none" strike="noStrike" baseline="0" dirty="0">
                <a:latin typeface="Arial" panose="020B0604020202020204" pitchFamily="34" charset="0"/>
                <a:cs typeface="Arial" panose="020B0604020202020204" pitchFamily="34" charset="0"/>
              </a:rPr>
              <a:t>Patients who experienced major intracranial complications compared to patients without these complications had significantly worse functional outcome:</a:t>
            </a:r>
          </a:p>
          <a:p>
            <a:pPr algn="just"/>
            <a:endParaRPr lang="en-US" sz="1400" dirty="0">
              <a:latin typeface="Arial" panose="020B0604020202020204" pitchFamily="34" charset="0"/>
              <a:cs typeface="Arial" panose="020B0604020202020204" pitchFamily="34" charset="0"/>
            </a:endParaRPr>
          </a:p>
          <a:p>
            <a:pPr algn="just"/>
            <a:r>
              <a:rPr lang="en-US" sz="1400" b="0" i="0" u="none" strike="noStrike" baseline="0" dirty="0">
                <a:latin typeface="Arial" panose="020B0604020202020204" pitchFamily="34" charset="0"/>
                <a:cs typeface="Arial" panose="020B0604020202020204" pitchFamily="34" charset="0"/>
              </a:rPr>
              <a:t>	 OR=</a:t>
            </a:r>
            <a:r>
              <a:rPr lang="en-US" sz="1400" b="1" i="0" u="none" strike="noStrike" baseline="0" dirty="0">
                <a:solidFill>
                  <a:srgbClr val="AE1112"/>
                </a:solidFill>
                <a:latin typeface="Arial" panose="020B0604020202020204" pitchFamily="34" charset="0"/>
                <a:cs typeface="Arial" panose="020B0604020202020204" pitchFamily="34" charset="0"/>
              </a:rPr>
              <a:t>0.53</a:t>
            </a:r>
            <a:r>
              <a:rPr lang="en-US" sz="1400" b="0" i="0" u="none" strike="noStrike" baseline="0" dirty="0">
                <a:latin typeface="Arial" panose="020B0604020202020204" pitchFamily="34" charset="0"/>
                <a:cs typeface="Arial" panose="020B0604020202020204" pitchFamily="34" charset="0"/>
              </a:rPr>
              <a:t> [CI 0.37-0.74] p&lt;0.001</a:t>
            </a:r>
          </a:p>
          <a:p>
            <a:pPr algn="just"/>
            <a:endParaRPr lang="en-US" sz="1400" dirty="0">
              <a:latin typeface="Arial" panose="020B0604020202020204" pitchFamily="34" charset="0"/>
              <a:cs typeface="Arial" panose="020B0604020202020204" pitchFamily="34" charset="0"/>
            </a:endParaRPr>
          </a:p>
          <a:p>
            <a:pPr algn="just"/>
            <a:r>
              <a:rPr lang="en-US" sz="1400" b="0" i="0" u="none" strike="noStrike" baseline="0" dirty="0">
                <a:latin typeface="Arial" panose="020B0604020202020204" pitchFamily="34" charset="0"/>
                <a:cs typeface="Arial" panose="020B0604020202020204" pitchFamily="34" charset="0"/>
              </a:rPr>
              <a:t> and a 90d mortality of </a:t>
            </a:r>
            <a:r>
              <a:rPr lang="en-US" sz="1400" b="1" i="0" u="none" strike="noStrike" baseline="0" dirty="0">
                <a:latin typeface="Arial" panose="020B0604020202020204" pitchFamily="34" charset="0"/>
                <a:cs typeface="Arial" panose="020B0604020202020204" pitchFamily="34" charset="0"/>
              </a:rPr>
              <a:t>30.2%</a:t>
            </a:r>
            <a:r>
              <a:rPr lang="en-US" sz="1400" b="0" i="0" u="none" strike="noStrike" baseline="0" dirty="0">
                <a:latin typeface="Arial" panose="020B0604020202020204" pitchFamily="34" charset="0"/>
                <a:cs typeface="Arial" panose="020B0604020202020204" pitchFamily="34" charset="0"/>
              </a:rPr>
              <a:t> </a:t>
            </a:r>
            <a:endParaRPr lang="fr-FR" sz="1400" dirty="0"/>
          </a:p>
        </p:txBody>
      </p:sp>
      <p:sp>
        <p:nvSpPr>
          <p:cNvPr id="30" name="ZoneTexte 29">
            <a:extLst>
              <a:ext uri="{FF2B5EF4-FFF2-40B4-BE49-F238E27FC236}">
                <a16:creationId xmlns:a16="http://schemas.microsoft.com/office/drawing/2014/main" id="{507C885A-243D-D7C4-4CA0-FD29DE7D3C0E}"/>
              </a:ext>
            </a:extLst>
          </p:cNvPr>
          <p:cNvSpPr txBox="1"/>
          <p:nvPr/>
        </p:nvSpPr>
        <p:spPr>
          <a:xfrm>
            <a:off x="1087987" y="1611881"/>
            <a:ext cx="6107430" cy="369332"/>
          </a:xfrm>
          <a:prstGeom prst="rect">
            <a:avLst/>
          </a:prstGeom>
          <a:noFill/>
        </p:spPr>
        <p:txBody>
          <a:bodyPr wrap="square">
            <a:spAutoFit/>
          </a:bodyPr>
          <a:lstStyle/>
          <a:p>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n=771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with</a:t>
            </a:r>
            <a:r>
              <a:rPr lang="en-US" sz="1400" b="0" i="0" u="none" strike="noStrike" baseline="0" dirty="0">
                <a:latin typeface="Arial" panose="020B0604020202020204" pitchFamily="34" charset="0"/>
                <a:cs typeface="Arial" panose="020B0604020202020204" pitchFamily="34" charset="0"/>
              </a:rPr>
              <a:t> BA/RS (68.7±12.8y)</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lang="fr-FR" sz="1400" dirty="0"/>
          </a:p>
        </p:txBody>
      </p:sp>
      <p:pic>
        <p:nvPicPr>
          <p:cNvPr id="31" name="Graphic 12" descr="Users with solid fill">
            <a:extLst>
              <a:ext uri="{FF2B5EF4-FFF2-40B4-BE49-F238E27FC236}">
                <a16:creationId xmlns:a16="http://schemas.microsoft.com/office/drawing/2014/main" id="{2304A225-4BFA-754D-FF36-9C0A77E98D8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1342" y="1597886"/>
            <a:ext cx="393674" cy="393674"/>
          </a:xfrm>
          <a:prstGeom prst="rect">
            <a:avLst/>
          </a:prstGeom>
        </p:spPr>
      </p:pic>
      <p:graphicFrame>
        <p:nvGraphicFramePr>
          <p:cNvPr id="40" name="Tableau 39">
            <a:extLst>
              <a:ext uri="{FF2B5EF4-FFF2-40B4-BE49-F238E27FC236}">
                <a16:creationId xmlns:a16="http://schemas.microsoft.com/office/drawing/2014/main" id="{8778CCFB-9659-4598-8373-75EE123ACB36}"/>
              </a:ext>
            </a:extLst>
          </p:cNvPr>
          <p:cNvGraphicFramePr>
            <a:graphicFrameLocks noGrp="1"/>
          </p:cNvGraphicFramePr>
          <p:nvPr>
            <p:extLst>
              <p:ext uri="{D42A27DB-BD31-4B8C-83A1-F6EECF244321}">
                <p14:modId xmlns:p14="http://schemas.microsoft.com/office/powerpoint/2010/main" val="2805598011"/>
              </p:ext>
            </p:extLst>
          </p:nvPr>
        </p:nvGraphicFramePr>
        <p:xfrm>
          <a:off x="99060" y="4601603"/>
          <a:ext cx="6779592" cy="1711325"/>
        </p:xfrm>
        <a:graphic>
          <a:graphicData uri="http://schemas.openxmlformats.org/drawingml/2006/table">
            <a:tbl>
              <a:tblPr/>
              <a:tblGrid>
                <a:gridCol w="3693449">
                  <a:extLst>
                    <a:ext uri="{9D8B030D-6E8A-4147-A177-3AD203B41FA5}">
                      <a16:colId xmlns:a16="http://schemas.microsoft.com/office/drawing/2014/main" val="399344066"/>
                    </a:ext>
                  </a:extLst>
                </a:gridCol>
                <a:gridCol w="1598783">
                  <a:extLst>
                    <a:ext uri="{9D8B030D-6E8A-4147-A177-3AD203B41FA5}">
                      <a16:colId xmlns:a16="http://schemas.microsoft.com/office/drawing/2014/main" val="3363616336"/>
                    </a:ext>
                  </a:extLst>
                </a:gridCol>
                <a:gridCol w="1487360">
                  <a:extLst>
                    <a:ext uri="{9D8B030D-6E8A-4147-A177-3AD203B41FA5}">
                      <a16:colId xmlns:a16="http://schemas.microsoft.com/office/drawing/2014/main" val="1073112336"/>
                    </a:ext>
                  </a:extLst>
                </a:gridCol>
              </a:tblGrid>
              <a:tr h="244475">
                <a:tc>
                  <a:txBody>
                    <a:bodyPr/>
                    <a:lstStyle/>
                    <a:p>
                      <a:pPr algn="l" fontAlgn="b"/>
                      <a:r>
                        <a:rPr lang="fr-FR" sz="1400" b="1" i="0" u="none" strike="noStrike" dirty="0">
                          <a:solidFill>
                            <a:srgbClr val="FFFFFF"/>
                          </a:solidFill>
                          <a:effectLst/>
                          <a:latin typeface="Aptos Narrow" panose="020B0004020202020204" pitchFamily="34" charset="0"/>
                        </a:rPr>
                        <a:t>Type of complication</a:t>
                      </a:r>
                    </a:p>
                  </a:txBody>
                  <a:tcPr marL="9409" marR="9409" marT="9409"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156082"/>
                    </a:solidFill>
                  </a:tcPr>
                </a:tc>
                <a:tc>
                  <a:txBody>
                    <a:bodyPr/>
                    <a:lstStyle/>
                    <a:p>
                      <a:pPr algn="ctr" fontAlgn="b"/>
                      <a:r>
                        <a:rPr lang="fr-FR" sz="1400" b="1" i="0" u="none" strike="noStrike">
                          <a:solidFill>
                            <a:srgbClr val="FFFFFF"/>
                          </a:solidFill>
                          <a:effectLst/>
                          <a:latin typeface="Aptos Narrow" panose="020B0004020202020204" pitchFamily="34" charset="0"/>
                        </a:rPr>
                        <a:t>Number of patients</a:t>
                      </a:r>
                    </a:p>
                  </a:txBody>
                  <a:tcPr marL="9409" marR="9409" marT="940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156082"/>
                    </a:solidFill>
                  </a:tcPr>
                </a:tc>
                <a:tc>
                  <a:txBody>
                    <a:bodyPr/>
                    <a:lstStyle/>
                    <a:p>
                      <a:pPr algn="ctr" fontAlgn="b"/>
                      <a:r>
                        <a:rPr lang="fr-FR" sz="1400" b="1" i="0" u="none" strike="noStrike">
                          <a:solidFill>
                            <a:srgbClr val="FFFFFF"/>
                          </a:solidFill>
                          <a:effectLst/>
                          <a:latin typeface="Aptos Narrow" panose="020B0004020202020204" pitchFamily="34" charset="0"/>
                        </a:rPr>
                        <a:t>Percentage (%)</a:t>
                      </a:r>
                    </a:p>
                  </a:txBody>
                  <a:tcPr marL="9409" marR="9409" marT="9409"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1373720643"/>
                  </a:ext>
                </a:extLst>
              </a:tr>
              <a:tr h="244475">
                <a:tc>
                  <a:txBody>
                    <a:bodyPr/>
                    <a:lstStyle/>
                    <a:p>
                      <a:pPr algn="l" fontAlgn="b"/>
                      <a:r>
                        <a:rPr lang="fr-FR" sz="1400" b="0" i="0" u="none" strike="noStrike" dirty="0">
                          <a:solidFill>
                            <a:srgbClr val="000000"/>
                          </a:solidFill>
                          <a:effectLst/>
                          <a:latin typeface="Arial" panose="020B0604020202020204" pitchFamily="34" charset="0"/>
                          <a:cs typeface="Arial" panose="020B0604020202020204" pitchFamily="34" charset="0"/>
                        </a:rPr>
                        <a:t>No complication</a:t>
                      </a:r>
                    </a:p>
                  </a:txBody>
                  <a:tcPr marL="9409" marR="9409" marT="940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CCEB"/>
                    </a:solidFill>
                  </a:tcPr>
                </a:tc>
                <a:tc>
                  <a:txBody>
                    <a:bodyPr/>
                    <a:lstStyle/>
                    <a:p>
                      <a:pPr algn="ctr" fontAlgn="b"/>
                      <a:r>
                        <a:rPr lang="fr-FR" sz="1400" b="0" i="0" u="none" strike="noStrike">
                          <a:solidFill>
                            <a:srgbClr val="000000"/>
                          </a:solidFill>
                          <a:effectLst/>
                          <a:latin typeface="Arial" panose="020B0604020202020204" pitchFamily="34" charset="0"/>
                          <a:cs typeface="Arial" panose="020B0604020202020204" pitchFamily="34" charset="0"/>
                        </a:rPr>
                        <a:t>623</a:t>
                      </a:r>
                    </a:p>
                  </a:txBody>
                  <a:tcPr marL="9409" marR="9409" marT="940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CCEB"/>
                    </a:solidFill>
                  </a:tcPr>
                </a:tc>
                <a:tc>
                  <a:txBody>
                    <a:bodyPr/>
                    <a:lstStyle/>
                    <a:p>
                      <a:pPr algn="ctr" fontAlgn="b"/>
                      <a:r>
                        <a:rPr lang="fr-FR" sz="1400" b="0" i="0" u="none" strike="noStrike" dirty="0">
                          <a:solidFill>
                            <a:srgbClr val="000000"/>
                          </a:solidFill>
                          <a:effectLst/>
                          <a:latin typeface="Arial" panose="020B0604020202020204" pitchFamily="34" charset="0"/>
                          <a:cs typeface="Arial" panose="020B0604020202020204" pitchFamily="34" charset="0"/>
                        </a:rPr>
                        <a:t>80,8</a:t>
                      </a:r>
                    </a:p>
                  </a:txBody>
                  <a:tcPr marL="9409" marR="9409" marT="940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CCEB"/>
                    </a:solidFill>
                  </a:tcPr>
                </a:tc>
                <a:extLst>
                  <a:ext uri="{0D108BD9-81ED-4DB2-BD59-A6C34878D82A}">
                    <a16:rowId xmlns:a16="http://schemas.microsoft.com/office/drawing/2014/main" val="2390972862"/>
                  </a:ext>
                </a:extLst>
              </a:tr>
              <a:tr h="244475">
                <a:tc>
                  <a:txBody>
                    <a:bodyPr/>
                    <a:lstStyle/>
                    <a:p>
                      <a:pPr algn="l" fontAlgn="b"/>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Major intracranial complications </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9409" marR="9409" marT="940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CCEB"/>
                    </a:solidFill>
                  </a:tcPr>
                </a:tc>
                <a:tc>
                  <a:txBody>
                    <a:bodyPr/>
                    <a:lstStyle/>
                    <a:p>
                      <a:pPr algn="ctr" fontAlgn="b"/>
                      <a:r>
                        <a:rPr lang="fr-FR" sz="1400" b="0" i="0" u="none" strike="noStrike" dirty="0">
                          <a:solidFill>
                            <a:srgbClr val="000000"/>
                          </a:solidFill>
                          <a:effectLst/>
                          <a:latin typeface="Arial" panose="020B0604020202020204" pitchFamily="34" charset="0"/>
                          <a:cs typeface="Arial" panose="020B0604020202020204" pitchFamily="34" charset="0"/>
                        </a:rPr>
                        <a:t>148</a:t>
                      </a:r>
                    </a:p>
                  </a:txBody>
                  <a:tcPr marL="9409" marR="9409" marT="940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CCEB"/>
                    </a:solidFill>
                  </a:tcPr>
                </a:tc>
                <a:tc>
                  <a:txBody>
                    <a:bodyPr/>
                    <a:lstStyle/>
                    <a:p>
                      <a:pPr algn="ctr" fontAlgn="b"/>
                      <a:r>
                        <a:rPr lang="fr-FR" sz="1400" b="0" i="0" u="none" strike="noStrike" dirty="0">
                          <a:solidFill>
                            <a:srgbClr val="000000"/>
                          </a:solidFill>
                          <a:effectLst/>
                          <a:latin typeface="Arial" panose="020B0604020202020204" pitchFamily="34" charset="0"/>
                          <a:cs typeface="Arial" panose="020B0604020202020204" pitchFamily="34" charset="0"/>
                        </a:rPr>
                        <a:t>19,2</a:t>
                      </a:r>
                    </a:p>
                  </a:txBody>
                  <a:tcPr marL="9409" marR="9409" marT="940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CCEB"/>
                    </a:solidFill>
                  </a:tcPr>
                </a:tc>
                <a:extLst>
                  <a:ext uri="{0D108BD9-81ED-4DB2-BD59-A6C34878D82A}">
                    <a16:rowId xmlns:a16="http://schemas.microsoft.com/office/drawing/2014/main" val="3388239619"/>
                  </a:ext>
                </a:extLst>
              </a:tr>
              <a:tr h="244475">
                <a:tc>
                  <a:txBody>
                    <a:bodyPr/>
                    <a:lstStyle/>
                    <a:p>
                      <a:pPr algn="l" fontAlgn="b"/>
                      <a:r>
                        <a:rPr lang="fr-FR" sz="1400" b="0" i="0" u="none" strike="noStrike" dirty="0">
                          <a:solidFill>
                            <a:srgbClr val="000000"/>
                          </a:solidFill>
                          <a:effectLst/>
                          <a:latin typeface="Arial" panose="020B0604020202020204" pitchFamily="34" charset="0"/>
                          <a:cs typeface="Arial" panose="020B0604020202020204" pitchFamily="34" charset="0"/>
                        </a:rPr>
                        <a:t>- </a:t>
                      </a:r>
                      <a:r>
                        <a:rPr lang="fr-FR" sz="1400" b="0" i="0" u="none" strike="noStrike" dirty="0" err="1">
                          <a:solidFill>
                            <a:srgbClr val="000000"/>
                          </a:solidFill>
                          <a:effectLst/>
                          <a:latin typeface="Arial" panose="020B0604020202020204" pitchFamily="34" charset="0"/>
                          <a:cs typeface="Arial" panose="020B0604020202020204" pitchFamily="34" charset="0"/>
                        </a:rPr>
                        <a:t>Subarachnoid</a:t>
                      </a:r>
                      <a:r>
                        <a:rPr lang="fr-FR" sz="1400" b="0" i="0" u="none" strike="noStrike" dirty="0">
                          <a:solidFill>
                            <a:srgbClr val="000000"/>
                          </a:solidFill>
                          <a:effectLst/>
                          <a:latin typeface="Arial" panose="020B0604020202020204" pitchFamily="34" charset="0"/>
                          <a:cs typeface="Arial" panose="020B0604020202020204" pitchFamily="34" charset="0"/>
                        </a:rPr>
                        <a:t> </a:t>
                      </a:r>
                      <a:r>
                        <a:rPr lang="fr-FR" sz="1400" b="0" i="0" u="none" strike="noStrike" dirty="0" err="1">
                          <a:solidFill>
                            <a:srgbClr val="000000"/>
                          </a:solidFill>
                          <a:effectLst/>
                          <a:latin typeface="Arial" panose="020B0604020202020204" pitchFamily="34" charset="0"/>
                          <a:cs typeface="Arial" panose="020B0604020202020204" pitchFamily="34" charset="0"/>
                        </a:rPr>
                        <a:t>hemorrhage</a:t>
                      </a:r>
                      <a:r>
                        <a:rPr lang="fr-FR" sz="1400" b="0" i="0" u="none" strike="noStrike" dirty="0">
                          <a:solidFill>
                            <a:srgbClr val="000000"/>
                          </a:solidFill>
                          <a:effectLst/>
                          <a:latin typeface="Arial" panose="020B0604020202020204" pitchFamily="34" charset="0"/>
                          <a:cs typeface="Arial" panose="020B0604020202020204" pitchFamily="34" charset="0"/>
                        </a:rPr>
                        <a:t>/</a:t>
                      </a:r>
                      <a:r>
                        <a:rPr lang="fr-FR" sz="1400" b="0" i="0" u="none" strike="noStrike" dirty="0" err="1">
                          <a:solidFill>
                            <a:srgbClr val="000000"/>
                          </a:solidFill>
                          <a:effectLst/>
                          <a:latin typeface="Arial" panose="020B0604020202020204" pitchFamily="34" charset="0"/>
                          <a:cs typeface="Arial" panose="020B0604020202020204" pitchFamily="34" charset="0"/>
                        </a:rPr>
                        <a:t>vessel</a:t>
                      </a:r>
                      <a:r>
                        <a:rPr lang="fr-FR" sz="1400" b="0" i="0" u="none" strike="noStrike" dirty="0">
                          <a:solidFill>
                            <a:srgbClr val="000000"/>
                          </a:solidFill>
                          <a:effectLst/>
                          <a:latin typeface="Arial" panose="020B0604020202020204" pitchFamily="34" charset="0"/>
                          <a:cs typeface="Arial" panose="020B0604020202020204" pitchFamily="34" charset="0"/>
                        </a:rPr>
                        <a:t> perforation</a:t>
                      </a:r>
                    </a:p>
                  </a:txBody>
                  <a:tcPr marL="9409" marR="9409" marT="940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E6F5"/>
                    </a:solidFill>
                  </a:tcPr>
                </a:tc>
                <a:tc>
                  <a:txBody>
                    <a:bodyPr/>
                    <a:lstStyle/>
                    <a:p>
                      <a:pPr algn="ctr" fontAlgn="b"/>
                      <a:r>
                        <a:rPr lang="fr-FR" sz="1400" b="0" i="0" u="none" strike="noStrike">
                          <a:solidFill>
                            <a:srgbClr val="000000"/>
                          </a:solidFill>
                          <a:effectLst/>
                          <a:latin typeface="Arial" panose="020B0604020202020204" pitchFamily="34" charset="0"/>
                          <a:cs typeface="Arial" panose="020B0604020202020204" pitchFamily="34" charset="0"/>
                        </a:rPr>
                        <a:t>53</a:t>
                      </a:r>
                    </a:p>
                  </a:txBody>
                  <a:tcPr marL="9409" marR="9409" marT="940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E6F5"/>
                    </a:solidFill>
                  </a:tcPr>
                </a:tc>
                <a:tc>
                  <a:txBody>
                    <a:bodyPr/>
                    <a:lstStyle/>
                    <a:p>
                      <a:pPr algn="ctr" fontAlgn="b"/>
                      <a:r>
                        <a:rPr lang="fr-FR" sz="1400" b="0" i="0" u="none" strike="noStrike" dirty="0">
                          <a:solidFill>
                            <a:srgbClr val="000000"/>
                          </a:solidFill>
                          <a:effectLst/>
                          <a:latin typeface="Arial" panose="020B0604020202020204" pitchFamily="34" charset="0"/>
                          <a:cs typeface="Arial" panose="020B0604020202020204" pitchFamily="34" charset="0"/>
                        </a:rPr>
                        <a:t>6,9</a:t>
                      </a:r>
                    </a:p>
                  </a:txBody>
                  <a:tcPr marL="9409" marR="9409" marT="940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E6F5"/>
                    </a:solidFill>
                  </a:tcPr>
                </a:tc>
                <a:extLst>
                  <a:ext uri="{0D108BD9-81ED-4DB2-BD59-A6C34878D82A}">
                    <a16:rowId xmlns:a16="http://schemas.microsoft.com/office/drawing/2014/main" val="3148286490"/>
                  </a:ext>
                </a:extLst>
              </a:tr>
              <a:tr h="244475">
                <a:tc>
                  <a:txBody>
                    <a:bodyPr/>
                    <a:lstStyle/>
                    <a:p>
                      <a:pPr algn="l" fontAlgn="b"/>
                      <a:r>
                        <a:rPr lang="fr-FR" sz="1400" b="0" i="0" u="none" strike="noStrike" dirty="0">
                          <a:solidFill>
                            <a:srgbClr val="000000"/>
                          </a:solidFill>
                          <a:effectLst/>
                          <a:latin typeface="Arial" panose="020B0604020202020204" pitchFamily="34" charset="0"/>
                          <a:cs typeface="Arial" panose="020B0604020202020204" pitchFamily="34" charset="0"/>
                        </a:rPr>
                        <a:t>- </a:t>
                      </a:r>
                      <a:r>
                        <a:rPr lang="fr-FR" sz="1400" b="0" i="0" u="none" strike="noStrike" dirty="0" err="1">
                          <a:solidFill>
                            <a:srgbClr val="000000"/>
                          </a:solidFill>
                          <a:effectLst/>
                          <a:latin typeface="Arial" panose="020B0604020202020204" pitchFamily="34" charset="0"/>
                          <a:cs typeface="Arial" panose="020B0604020202020204" pitchFamily="34" charset="0"/>
                        </a:rPr>
                        <a:t>Embolization</a:t>
                      </a:r>
                      <a:r>
                        <a:rPr lang="fr-FR" sz="1400" b="0" i="0" u="none" strike="noStrike" dirty="0">
                          <a:solidFill>
                            <a:srgbClr val="000000"/>
                          </a:solidFill>
                          <a:effectLst/>
                          <a:latin typeface="Arial" panose="020B0604020202020204" pitchFamily="34" charset="0"/>
                          <a:cs typeface="Arial" panose="020B0604020202020204" pitchFamily="34" charset="0"/>
                        </a:rPr>
                        <a:t> to new </a:t>
                      </a:r>
                      <a:r>
                        <a:rPr lang="fr-FR" sz="1400" b="0" i="0" u="none" strike="noStrike" dirty="0" err="1">
                          <a:solidFill>
                            <a:srgbClr val="000000"/>
                          </a:solidFill>
                          <a:effectLst/>
                          <a:latin typeface="Arial" panose="020B0604020202020204" pitchFamily="34" charset="0"/>
                          <a:cs typeface="Arial" panose="020B0604020202020204" pitchFamily="34" charset="0"/>
                        </a:rPr>
                        <a:t>territories</a:t>
                      </a:r>
                      <a:r>
                        <a:rPr lang="fr-FR" sz="1400" b="0" i="0" u="none" strike="noStrike" dirty="0">
                          <a:solidFill>
                            <a:srgbClr val="000000"/>
                          </a:solidFill>
                          <a:effectLst/>
                          <a:latin typeface="Arial" panose="020B0604020202020204" pitchFamily="34" charset="0"/>
                          <a:cs typeface="Arial" panose="020B0604020202020204" pitchFamily="34" charset="0"/>
                        </a:rPr>
                        <a:t> </a:t>
                      </a:r>
                    </a:p>
                  </a:txBody>
                  <a:tcPr marL="9409" marR="9409" marT="940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CCEB"/>
                    </a:solidFill>
                  </a:tcPr>
                </a:tc>
                <a:tc>
                  <a:txBody>
                    <a:bodyPr/>
                    <a:lstStyle/>
                    <a:p>
                      <a:pPr algn="ctr" fontAlgn="b"/>
                      <a:r>
                        <a:rPr lang="fr-FR" sz="1400" b="0" i="0" u="none" strike="noStrike">
                          <a:solidFill>
                            <a:srgbClr val="000000"/>
                          </a:solidFill>
                          <a:effectLst/>
                          <a:latin typeface="Arial" panose="020B0604020202020204" pitchFamily="34" charset="0"/>
                          <a:cs typeface="Arial" panose="020B0604020202020204" pitchFamily="34" charset="0"/>
                        </a:rPr>
                        <a:t>53</a:t>
                      </a:r>
                    </a:p>
                  </a:txBody>
                  <a:tcPr marL="9409" marR="9409" marT="940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CCEB"/>
                    </a:solidFill>
                  </a:tcPr>
                </a:tc>
                <a:tc>
                  <a:txBody>
                    <a:bodyPr/>
                    <a:lstStyle/>
                    <a:p>
                      <a:pPr algn="ctr" fontAlgn="b"/>
                      <a:r>
                        <a:rPr lang="fr-FR" sz="1400" b="0" i="0" u="none" strike="noStrike">
                          <a:solidFill>
                            <a:srgbClr val="000000"/>
                          </a:solidFill>
                          <a:effectLst/>
                          <a:latin typeface="Arial" panose="020B0604020202020204" pitchFamily="34" charset="0"/>
                          <a:cs typeface="Arial" panose="020B0604020202020204" pitchFamily="34" charset="0"/>
                        </a:rPr>
                        <a:t>6,9</a:t>
                      </a:r>
                    </a:p>
                  </a:txBody>
                  <a:tcPr marL="9409" marR="9409" marT="940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CCEB"/>
                    </a:solidFill>
                  </a:tcPr>
                </a:tc>
                <a:extLst>
                  <a:ext uri="{0D108BD9-81ED-4DB2-BD59-A6C34878D82A}">
                    <a16:rowId xmlns:a16="http://schemas.microsoft.com/office/drawing/2014/main" val="3693373459"/>
                  </a:ext>
                </a:extLst>
              </a:tr>
              <a:tr h="244475">
                <a:tc>
                  <a:txBody>
                    <a:bodyPr/>
                    <a:lstStyle/>
                    <a:p>
                      <a:pPr algn="l" fontAlgn="b"/>
                      <a:r>
                        <a:rPr lang="fr-FR" sz="1400" b="0" i="0" u="none" strike="noStrike" dirty="0">
                          <a:solidFill>
                            <a:srgbClr val="000000"/>
                          </a:solidFill>
                          <a:effectLst/>
                          <a:latin typeface="Arial" panose="020B0604020202020204" pitchFamily="34" charset="0"/>
                          <a:cs typeface="Arial" panose="020B0604020202020204" pitchFamily="34" charset="0"/>
                        </a:rPr>
                        <a:t>- Re-occlusion</a:t>
                      </a:r>
                    </a:p>
                  </a:txBody>
                  <a:tcPr marL="9409" marR="9409" marT="940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E6F5"/>
                    </a:solidFill>
                  </a:tcPr>
                </a:tc>
                <a:tc>
                  <a:txBody>
                    <a:bodyPr/>
                    <a:lstStyle/>
                    <a:p>
                      <a:pPr algn="ctr" fontAlgn="b"/>
                      <a:r>
                        <a:rPr lang="fr-FR" sz="1400" b="0" i="0" u="none" strike="noStrike">
                          <a:solidFill>
                            <a:srgbClr val="000000"/>
                          </a:solidFill>
                          <a:effectLst/>
                          <a:latin typeface="Arial" panose="020B0604020202020204" pitchFamily="34" charset="0"/>
                          <a:cs typeface="Arial" panose="020B0604020202020204" pitchFamily="34" charset="0"/>
                        </a:rPr>
                        <a:t>56</a:t>
                      </a:r>
                    </a:p>
                  </a:txBody>
                  <a:tcPr marL="9409" marR="9409" marT="940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E6F5"/>
                    </a:solidFill>
                  </a:tcPr>
                </a:tc>
                <a:tc>
                  <a:txBody>
                    <a:bodyPr/>
                    <a:lstStyle/>
                    <a:p>
                      <a:pPr algn="ctr" fontAlgn="b"/>
                      <a:r>
                        <a:rPr lang="fr-FR" sz="1400" b="0" i="0" u="none" strike="noStrike">
                          <a:solidFill>
                            <a:srgbClr val="000000"/>
                          </a:solidFill>
                          <a:effectLst/>
                          <a:latin typeface="Arial" panose="020B0604020202020204" pitchFamily="34" charset="0"/>
                          <a:cs typeface="Arial" panose="020B0604020202020204" pitchFamily="34" charset="0"/>
                        </a:rPr>
                        <a:t>7,3</a:t>
                      </a:r>
                    </a:p>
                  </a:txBody>
                  <a:tcPr marL="9409" marR="9409" marT="940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E6F5"/>
                    </a:solidFill>
                  </a:tcPr>
                </a:tc>
                <a:extLst>
                  <a:ext uri="{0D108BD9-81ED-4DB2-BD59-A6C34878D82A}">
                    <a16:rowId xmlns:a16="http://schemas.microsoft.com/office/drawing/2014/main" val="1287778170"/>
                  </a:ext>
                </a:extLst>
              </a:tr>
              <a:tr h="244475">
                <a:tc>
                  <a:txBody>
                    <a:bodyPr/>
                    <a:lstStyle/>
                    <a:p>
                      <a:pPr algn="l" fontAlgn="b"/>
                      <a:r>
                        <a:rPr lang="fr-FR" sz="1400" b="0" i="0" u="none" strike="noStrike" dirty="0">
                          <a:solidFill>
                            <a:srgbClr val="000000"/>
                          </a:solidFill>
                          <a:effectLst/>
                          <a:latin typeface="Arial" panose="020B0604020202020204" pitchFamily="34" charset="0"/>
                          <a:cs typeface="Arial" panose="020B0604020202020204" pitchFamily="34" charset="0"/>
                        </a:rPr>
                        <a:t>- More </a:t>
                      </a:r>
                      <a:r>
                        <a:rPr lang="fr-FR" sz="1400" b="0" i="0" u="none" strike="noStrike" dirty="0" err="1">
                          <a:solidFill>
                            <a:srgbClr val="000000"/>
                          </a:solidFill>
                          <a:effectLst/>
                          <a:latin typeface="Arial" panose="020B0604020202020204" pitchFamily="34" charset="0"/>
                          <a:cs typeface="Arial" panose="020B0604020202020204" pitchFamily="34" charset="0"/>
                        </a:rPr>
                        <a:t>than</a:t>
                      </a:r>
                      <a:r>
                        <a:rPr lang="fr-FR" sz="1400" b="0" i="0" u="none" strike="noStrike" dirty="0">
                          <a:solidFill>
                            <a:srgbClr val="000000"/>
                          </a:solidFill>
                          <a:effectLst/>
                          <a:latin typeface="Arial" panose="020B0604020202020204" pitchFamily="34" charset="0"/>
                          <a:cs typeface="Arial" panose="020B0604020202020204" pitchFamily="34" charset="0"/>
                        </a:rPr>
                        <a:t> one complication</a:t>
                      </a:r>
                    </a:p>
                  </a:txBody>
                  <a:tcPr marL="9409" marR="9409" marT="9409"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83CCEB"/>
                    </a:solidFill>
                  </a:tcPr>
                </a:tc>
                <a:tc>
                  <a:txBody>
                    <a:bodyPr/>
                    <a:lstStyle/>
                    <a:p>
                      <a:pPr algn="ctr" fontAlgn="b"/>
                      <a:r>
                        <a:rPr lang="fr-FR" sz="1400" b="0" i="0" u="none" strike="noStrike">
                          <a:solidFill>
                            <a:srgbClr val="000000"/>
                          </a:solidFill>
                          <a:effectLst/>
                          <a:latin typeface="Arial" panose="020B0604020202020204" pitchFamily="34" charset="0"/>
                          <a:cs typeface="Arial" panose="020B0604020202020204" pitchFamily="34" charset="0"/>
                        </a:rPr>
                        <a:t>14</a:t>
                      </a:r>
                    </a:p>
                  </a:txBody>
                  <a:tcPr marL="9409" marR="9409" marT="940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83CCEB"/>
                    </a:solidFill>
                  </a:tcPr>
                </a:tc>
                <a:tc>
                  <a:txBody>
                    <a:bodyPr/>
                    <a:lstStyle/>
                    <a:p>
                      <a:pPr algn="ctr" fontAlgn="b"/>
                      <a:r>
                        <a:rPr lang="fr-FR" sz="1400" b="0" i="0" u="none" strike="noStrike" dirty="0">
                          <a:solidFill>
                            <a:srgbClr val="000000"/>
                          </a:solidFill>
                          <a:effectLst/>
                          <a:latin typeface="Arial" panose="020B0604020202020204" pitchFamily="34" charset="0"/>
                          <a:cs typeface="Arial" panose="020B0604020202020204" pitchFamily="34" charset="0"/>
                        </a:rPr>
                        <a:t>1,8</a:t>
                      </a:r>
                    </a:p>
                  </a:txBody>
                  <a:tcPr marL="9409" marR="9409" marT="9409"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83CCEB"/>
                    </a:solidFill>
                  </a:tcPr>
                </a:tc>
                <a:extLst>
                  <a:ext uri="{0D108BD9-81ED-4DB2-BD59-A6C34878D82A}">
                    <a16:rowId xmlns:a16="http://schemas.microsoft.com/office/drawing/2014/main" val="1751131963"/>
                  </a:ext>
                </a:extLst>
              </a:tr>
            </a:tbl>
          </a:graphicData>
        </a:graphic>
      </p:graphicFrame>
      <p:grpSp>
        <p:nvGrpSpPr>
          <p:cNvPr id="8" name="Group 7">
            <a:extLst>
              <a:ext uri="{FF2B5EF4-FFF2-40B4-BE49-F238E27FC236}">
                <a16:creationId xmlns:a16="http://schemas.microsoft.com/office/drawing/2014/main" id="{F80E99A5-AAC5-C678-EA6F-F24FCD466BCF}"/>
              </a:ext>
            </a:extLst>
          </p:cNvPr>
          <p:cNvGrpSpPr/>
          <p:nvPr/>
        </p:nvGrpSpPr>
        <p:grpSpPr>
          <a:xfrm>
            <a:off x="326714" y="1227529"/>
            <a:ext cx="1689100" cy="369332"/>
            <a:chOff x="326714" y="1227529"/>
            <a:chExt cx="1689100" cy="369332"/>
          </a:xfrm>
        </p:grpSpPr>
        <p:sp>
          <p:nvSpPr>
            <p:cNvPr id="25" name="Rectangle: Rounded Corners 24">
              <a:extLst>
                <a:ext uri="{FF2B5EF4-FFF2-40B4-BE49-F238E27FC236}">
                  <a16:creationId xmlns:a16="http://schemas.microsoft.com/office/drawing/2014/main" id="{3C440A83-22B0-B278-4425-0A017BBA6ACA}"/>
                </a:ext>
              </a:extLst>
            </p:cNvPr>
            <p:cNvSpPr/>
            <p:nvPr/>
          </p:nvSpPr>
          <p:spPr>
            <a:xfrm>
              <a:off x="326714" y="1270461"/>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7" name="TextBox 26">
              <a:extLst>
                <a:ext uri="{FF2B5EF4-FFF2-40B4-BE49-F238E27FC236}">
                  <a16:creationId xmlns:a16="http://schemas.microsoft.com/office/drawing/2014/main" id="{89444F1C-20D9-89E1-69BA-50E836E2E1CF}"/>
                </a:ext>
              </a:extLst>
            </p:cNvPr>
            <p:cNvSpPr txBox="1"/>
            <p:nvPr/>
          </p:nvSpPr>
          <p:spPr>
            <a:xfrm>
              <a:off x="365802" y="1227529"/>
              <a:ext cx="1269852" cy="369332"/>
            </a:xfrm>
            <a:prstGeom prst="rect">
              <a:avLst/>
            </a:prstGeom>
            <a:noFill/>
          </p:spPr>
          <p:txBody>
            <a:bodyPr wrap="square">
              <a:spAutoFit/>
            </a:bodyPr>
            <a:lstStyle/>
            <a:p>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Results</a:t>
              </a:r>
              <a:endParaRPr lang="en-CH" dirty="0">
                <a:solidFill>
                  <a:schemeClr val="bg1"/>
                </a:solidFill>
              </a:endParaRPr>
            </a:p>
          </p:txBody>
        </p:sp>
      </p:grpSp>
      <p:sp>
        <p:nvSpPr>
          <p:cNvPr id="26" name="Rectangle: Rounded Corners 25">
            <a:extLst>
              <a:ext uri="{FF2B5EF4-FFF2-40B4-BE49-F238E27FC236}">
                <a16:creationId xmlns:a16="http://schemas.microsoft.com/office/drawing/2014/main" id="{88F4285E-52EC-A8B4-9E29-4F86820E938B}"/>
              </a:ext>
            </a:extLst>
          </p:cNvPr>
          <p:cNvSpPr/>
          <p:nvPr/>
        </p:nvSpPr>
        <p:spPr>
          <a:xfrm>
            <a:off x="7258209" y="3678681"/>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0" u="none" strike="noStrike" baseline="0">
                <a:latin typeface="Arial" panose="020B0604020202020204" pitchFamily="34" charset="0"/>
                <a:cs typeface="Arial" panose="020B0604020202020204" pitchFamily="34" charset="0"/>
              </a:rPr>
              <a:t>Conclusion</a:t>
            </a:r>
            <a:endParaRPr lang="en-CH" dirty="0"/>
          </a:p>
        </p:txBody>
      </p:sp>
      <p:sp>
        <p:nvSpPr>
          <p:cNvPr id="29" name="Rectangle 28">
            <a:hlinkClick r:id="rId7" action="ppaction://hlinksldjump"/>
            <a:extLst>
              <a:ext uri="{FF2B5EF4-FFF2-40B4-BE49-F238E27FC236}">
                <a16:creationId xmlns:a16="http://schemas.microsoft.com/office/drawing/2014/main" id="{8DD5DBA1-A27B-2B2C-660B-0A167FAB6810}"/>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Picture 3" descr="A red and blue letters on a black background&#10;&#10;AI-generated content may be incorrect.">
            <a:extLst>
              <a:ext uri="{FF2B5EF4-FFF2-40B4-BE49-F238E27FC236}">
                <a16:creationId xmlns:a16="http://schemas.microsoft.com/office/drawing/2014/main" id="{27FCC390-945E-4192-BBF7-C660109A6C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360601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92246-A391-CAB5-E873-45E125A5FB2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25DA65E-24C3-9883-EB3D-5286E5C8AF50}"/>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DB4E16DC-CA57-A34E-1983-CB2AED77C82F}"/>
              </a:ext>
            </a:extLst>
          </p:cNvPr>
          <p:cNvSpPr txBox="1"/>
          <p:nvPr/>
        </p:nvSpPr>
        <p:spPr>
          <a:xfrm>
            <a:off x="221590" y="202263"/>
            <a:ext cx="10955808" cy="830997"/>
          </a:xfrm>
          <a:prstGeom prst="rect">
            <a:avLst/>
          </a:prstGeom>
          <a:noFill/>
        </p:spPr>
        <p:txBody>
          <a:bodyPr wrap="square">
            <a:spAutoFit/>
          </a:bodyPr>
          <a:lstStyle/>
          <a:p>
            <a:pPr algn="ctr"/>
            <a:r>
              <a:rPr lang="en-US" sz="2400" dirty="0">
                <a:solidFill>
                  <a:schemeClr val="bg1"/>
                </a:solidFill>
                <a:latin typeface="Arial" panose="020B0604020202020204" pitchFamily="34" charset="0"/>
                <a:cs typeface="Arial" panose="020B0604020202020204" pitchFamily="34" charset="0"/>
              </a:rPr>
              <a:t>Procedural results of fusion imaging in endovascular thrombectomy</a:t>
            </a:r>
          </a:p>
          <a:p>
            <a:endParaRPr lang="fr-FR" sz="2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72B0EF58-E3F5-4A3E-91DF-00B5FEB1CE12}"/>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5D085679-7DC4-0F0A-E1FC-2D74E685D2CC}"/>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B20A9543-176C-42D0-770B-11C24391933F}"/>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F29A1F5F-6434-E2B2-09F9-A4FEE48E81D3}"/>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A71AEED1-C894-BEDA-6942-7893BC7E2648}"/>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0F52D759-8B41-F451-229D-9B5A4787B1F0}"/>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7" name="ZoneTexte 6">
            <a:extLst>
              <a:ext uri="{FF2B5EF4-FFF2-40B4-BE49-F238E27FC236}">
                <a16:creationId xmlns:a16="http://schemas.microsoft.com/office/drawing/2014/main" id="{3DE5D23D-D6B5-91E2-7E50-66D353302D32}"/>
              </a:ext>
            </a:extLst>
          </p:cNvPr>
          <p:cNvSpPr txBox="1"/>
          <p:nvPr/>
        </p:nvSpPr>
        <p:spPr>
          <a:xfrm>
            <a:off x="221590" y="1273723"/>
            <a:ext cx="4540170" cy="430887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Endovascular thrombectomy (EVT) sometimes fails due to inability to access the target vessel</a:t>
            </a:r>
          </a:p>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2D/3D fusion imaging in the Siemens ARTIS </a:t>
            </a:r>
            <a:r>
              <a:rPr lang="en-US" sz="1400" dirty="0" err="1">
                <a:latin typeface="Arial" panose="020B0604020202020204" pitchFamily="34" charset="0"/>
                <a:cs typeface="Arial" panose="020B0604020202020204" pitchFamily="34" charset="0"/>
              </a:rPr>
              <a:t>Icono</a:t>
            </a:r>
            <a:r>
              <a:rPr lang="en-US" sz="1400" dirty="0">
                <a:latin typeface="Arial" panose="020B0604020202020204" pitchFamily="34" charset="0"/>
                <a:cs typeface="Arial" panose="020B0604020202020204" pitchFamily="34" charset="0"/>
              </a:rPr>
              <a:t> biplane platform may facilitate access by fusing the preoperative CT angiography with procedural fluoroscopic or digital subtraction angiography</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To evaluate vascular access, success rates and procedural times in EVT performed with fusion imaging compared to standard treatment without fusion </a:t>
            </a:r>
            <a:endParaRPr lang="fr-FR" sz="1400" dirty="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DCC9336D-CC57-5BFF-E72A-C99F09DC688A}"/>
              </a:ext>
            </a:extLst>
          </p:cNvPr>
          <p:cNvSpPr txBox="1"/>
          <p:nvPr/>
        </p:nvSpPr>
        <p:spPr>
          <a:xfrm>
            <a:off x="6609144" y="1221909"/>
            <a:ext cx="4871746" cy="584775"/>
          </a:xfrm>
          <a:prstGeom prst="rect">
            <a:avLst/>
          </a:prstGeom>
          <a:noFill/>
        </p:spPr>
        <p:txBody>
          <a:bodyPr wrap="square">
            <a:spAutoFit/>
          </a:bodyPr>
          <a:lstStyle/>
          <a:p>
            <a:endParaRPr lang="en-US" sz="1600" b="1"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17" name="Rectangle : coins arrondis 16">
            <a:extLst>
              <a:ext uri="{FF2B5EF4-FFF2-40B4-BE49-F238E27FC236}">
                <a16:creationId xmlns:a16="http://schemas.microsoft.com/office/drawing/2014/main" id="{CC7C023E-068D-78B2-6A2C-BD2A5409E7E7}"/>
              </a:ext>
            </a:extLst>
          </p:cNvPr>
          <p:cNvSpPr/>
          <p:nvPr/>
        </p:nvSpPr>
        <p:spPr>
          <a:xfrm>
            <a:off x="6096000" y="1655883"/>
            <a:ext cx="5728305" cy="491554"/>
          </a:xfrm>
          <a:prstGeom prst="roundRect">
            <a:avLst>
              <a:gd name="adj" fmla="val 9674"/>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CBD7940C-710F-9A9A-3EDD-FD733A402667}"/>
              </a:ext>
            </a:extLst>
          </p:cNvPr>
          <p:cNvSpPr txBox="1"/>
          <p:nvPr/>
        </p:nvSpPr>
        <p:spPr>
          <a:xfrm>
            <a:off x="6202012" y="1640559"/>
            <a:ext cx="5622293" cy="7386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Study</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:Consecutive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patient inclusion at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Skåne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University Hospital, Lund, Sweden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Rectangle : coins arrondis 22">
            <a:extLst>
              <a:ext uri="{FF2B5EF4-FFF2-40B4-BE49-F238E27FC236}">
                <a16:creationId xmlns:a16="http://schemas.microsoft.com/office/drawing/2014/main" id="{B8C0EFE5-A60F-F0CF-0D5B-8C72E96066EB}"/>
              </a:ext>
            </a:extLst>
          </p:cNvPr>
          <p:cNvSpPr/>
          <p:nvPr/>
        </p:nvSpPr>
        <p:spPr>
          <a:xfrm>
            <a:off x="6089819" y="2363488"/>
            <a:ext cx="5728305" cy="1812901"/>
          </a:xfrm>
          <a:prstGeom prst="roundRect">
            <a:avLst>
              <a:gd name="adj" fmla="val 6563"/>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 coins arrondis 23">
            <a:extLst>
              <a:ext uri="{FF2B5EF4-FFF2-40B4-BE49-F238E27FC236}">
                <a16:creationId xmlns:a16="http://schemas.microsoft.com/office/drawing/2014/main" id="{00424FBB-AB3F-CA40-02E8-327BF538A92E}"/>
              </a:ext>
            </a:extLst>
          </p:cNvPr>
          <p:cNvSpPr/>
          <p:nvPr/>
        </p:nvSpPr>
        <p:spPr>
          <a:xfrm>
            <a:off x="6128713" y="4373455"/>
            <a:ext cx="5728305" cy="1551217"/>
          </a:xfrm>
          <a:prstGeom prst="roundRect">
            <a:avLst>
              <a:gd name="adj" fmla="val 9609"/>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avec flèche 24">
            <a:extLst>
              <a:ext uri="{FF2B5EF4-FFF2-40B4-BE49-F238E27FC236}">
                <a16:creationId xmlns:a16="http://schemas.microsoft.com/office/drawing/2014/main" id="{536B25C7-6756-9EC7-D7F8-9F77A87B5E54}"/>
              </a:ext>
            </a:extLst>
          </p:cNvPr>
          <p:cNvCxnSpPr>
            <a:cxnSpLocks/>
          </p:cNvCxnSpPr>
          <p:nvPr/>
        </p:nvCxnSpPr>
        <p:spPr>
          <a:xfrm>
            <a:off x="8865113" y="2157511"/>
            <a:ext cx="0" cy="198852"/>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8901E701-3CDD-19E9-DFC0-70692207AD83}"/>
              </a:ext>
            </a:extLst>
          </p:cNvPr>
          <p:cNvGrpSpPr/>
          <p:nvPr/>
        </p:nvGrpSpPr>
        <p:grpSpPr>
          <a:xfrm>
            <a:off x="355600" y="1236139"/>
            <a:ext cx="1689100" cy="369332"/>
            <a:chOff x="355600" y="1236139"/>
            <a:chExt cx="1689100" cy="369332"/>
          </a:xfrm>
        </p:grpSpPr>
        <p:sp>
          <p:nvSpPr>
            <p:cNvPr id="3" name="Rectangle: Rounded Corners 2">
              <a:extLst>
                <a:ext uri="{FF2B5EF4-FFF2-40B4-BE49-F238E27FC236}">
                  <a16:creationId xmlns:a16="http://schemas.microsoft.com/office/drawing/2014/main" id="{5ED876CD-F9D2-F26F-7044-4743C6D3682A}"/>
                </a:ext>
              </a:extLst>
            </p:cNvPr>
            <p:cNvSpPr/>
            <p:nvPr/>
          </p:nvSpPr>
          <p:spPr>
            <a:xfrm>
              <a:off x="355600" y="1294656"/>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extBox 7">
              <a:extLst>
                <a:ext uri="{FF2B5EF4-FFF2-40B4-BE49-F238E27FC236}">
                  <a16:creationId xmlns:a16="http://schemas.microsoft.com/office/drawing/2014/main" id="{D3E84539-8066-7943-CB0D-AB5D4ECD08A8}"/>
                </a:ext>
              </a:extLst>
            </p:cNvPr>
            <p:cNvSpPr txBox="1"/>
            <p:nvPr/>
          </p:nvSpPr>
          <p:spPr>
            <a:xfrm>
              <a:off x="403828" y="1236139"/>
              <a:ext cx="1592644"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Background</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A34EC7D4-F738-DE07-8134-0DBDD28D0CCF}"/>
              </a:ext>
            </a:extLst>
          </p:cNvPr>
          <p:cNvGrpSpPr/>
          <p:nvPr/>
        </p:nvGrpSpPr>
        <p:grpSpPr>
          <a:xfrm>
            <a:off x="355600" y="3769401"/>
            <a:ext cx="1689100" cy="369332"/>
            <a:chOff x="355600" y="3804435"/>
            <a:chExt cx="1689100" cy="369332"/>
          </a:xfrm>
        </p:grpSpPr>
        <p:sp>
          <p:nvSpPr>
            <p:cNvPr id="14" name="Rectangle: Rounded Corners 13">
              <a:extLst>
                <a:ext uri="{FF2B5EF4-FFF2-40B4-BE49-F238E27FC236}">
                  <a16:creationId xmlns:a16="http://schemas.microsoft.com/office/drawing/2014/main" id="{6B31D77E-E6FA-35A6-E3CA-1230D2D1DCF7}"/>
                </a:ext>
              </a:extLst>
            </p:cNvPr>
            <p:cNvSpPr/>
            <p:nvPr/>
          </p:nvSpPr>
          <p:spPr>
            <a:xfrm>
              <a:off x="355600" y="3847367"/>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TextBox 17">
              <a:extLst>
                <a:ext uri="{FF2B5EF4-FFF2-40B4-BE49-F238E27FC236}">
                  <a16:creationId xmlns:a16="http://schemas.microsoft.com/office/drawing/2014/main" id="{3C21D779-E0F6-F903-E778-2E8B54FA0F5F}"/>
                </a:ext>
              </a:extLst>
            </p:cNvPr>
            <p:cNvSpPr txBox="1"/>
            <p:nvPr/>
          </p:nvSpPr>
          <p:spPr>
            <a:xfrm>
              <a:off x="403828" y="3804435"/>
              <a:ext cx="1186513"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Aim</a:t>
              </a:r>
              <a:endParaRPr lang="en-CH" dirty="0">
                <a:solidFill>
                  <a:schemeClr val="bg1"/>
                </a:solidFill>
              </a:endParaRPr>
            </a:p>
          </p:txBody>
        </p:sp>
      </p:grpSp>
      <p:grpSp>
        <p:nvGrpSpPr>
          <p:cNvPr id="20" name="Group 19">
            <a:extLst>
              <a:ext uri="{FF2B5EF4-FFF2-40B4-BE49-F238E27FC236}">
                <a16:creationId xmlns:a16="http://schemas.microsoft.com/office/drawing/2014/main" id="{0E1DBD6F-3955-2F53-9298-9ADBD65E3853}"/>
              </a:ext>
            </a:extLst>
          </p:cNvPr>
          <p:cNvGrpSpPr/>
          <p:nvPr/>
        </p:nvGrpSpPr>
        <p:grpSpPr>
          <a:xfrm>
            <a:off x="6089819" y="1269642"/>
            <a:ext cx="1689100" cy="369332"/>
            <a:chOff x="5916636" y="1276307"/>
            <a:chExt cx="1689100" cy="369332"/>
          </a:xfrm>
        </p:grpSpPr>
        <p:sp>
          <p:nvSpPr>
            <p:cNvPr id="21" name="Rectangle: Rounded Corners 20">
              <a:extLst>
                <a:ext uri="{FF2B5EF4-FFF2-40B4-BE49-F238E27FC236}">
                  <a16:creationId xmlns:a16="http://schemas.microsoft.com/office/drawing/2014/main" id="{0DAD1A0E-5480-4BC8-2C81-7E68064DA7BA}"/>
                </a:ext>
              </a:extLst>
            </p:cNvPr>
            <p:cNvSpPr/>
            <p:nvPr/>
          </p:nvSpPr>
          <p:spPr>
            <a:xfrm>
              <a:off x="5916636" y="1315029"/>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6" name="TextBox 25">
              <a:extLst>
                <a:ext uri="{FF2B5EF4-FFF2-40B4-BE49-F238E27FC236}">
                  <a16:creationId xmlns:a16="http://schemas.microsoft.com/office/drawing/2014/main" id="{83B11A17-960C-0318-3924-4E4EEAF9AB2F}"/>
                </a:ext>
              </a:extLst>
            </p:cNvPr>
            <p:cNvSpPr txBox="1"/>
            <p:nvPr/>
          </p:nvSpPr>
          <p:spPr>
            <a:xfrm>
              <a:off x="5962693" y="1276307"/>
              <a:ext cx="1327580" cy="369332"/>
            </a:xfrm>
            <a:prstGeom prst="rect">
              <a:avLst/>
            </a:prstGeom>
            <a:noFill/>
          </p:spPr>
          <p:txBody>
            <a:bodyPr wrap="square">
              <a:spAutoFit/>
            </a:bodyPr>
            <a:lstStyle/>
            <a:p>
              <a:r>
                <a:rPr kumimoji="0" lang="en-US"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Methods</a:t>
              </a:r>
              <a:endParaRPr lang="en-CH" dirty="0">
                <a:solidFill>
                  <a:schemeClr val="bg1"/>
                </a:solidFill>
              </a:endParaRPr>
            </a:p>
          </p:txBody>
        </p:sp>
      </p:grpSp>
      <p:sp>
        <p:nvSpPr>
          <p:cNvPr id="28" name="Rectangle 27">
            <a:hlinkClick r:id="rId3" action="ppaction://hlinksldjump"/>
            <a:extLst>
              <a:ext uri="{FF2B5EF4-FFF2-40B4-BE49-F238E27FC236}">
                <a16:creationId xmlns:a16="http://schemas.microsoft.com/office/drawing/2014/main" id="{D87BEF64-C09D-EDF0-6F1A-2BEEC03D0B7B}"/>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70A89204-3440-3AA7-B993-DD17BB11235F}"/>
              </a:ext>
            </a:extLst>
          </p:cNvPr>
          <p:cNvSpPr txBox="1"/>
          <p:nvPr/>
        </p:nvSpPr>
        <p:spPr>
          <a:xfrm>
            <a:off x="6262879" y="2353698"/>
            <a:ext cx="5204468"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Evaluation: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Procedural success rate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Groin to target vessel access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Groin-to-first-pass with stent-retriever/direct aspiration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Groin-to-recanalization times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Assesment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Relationships between fusion imaging and recanalization, first pass recanalization and groin to first pass &lt;</a:t>
            </a: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30 minutes </a:t>
            </a:r>
          </a:p>
        </p:txBody>
      </p:sp>
      <p:pic>
        <p:nvPicPr>
          <p:cNvPr id="33" name="Image 32">
            <a:extLst>
              <a:ext uri="{FF2B5EF4-FFF2-40B4-BE49-F238E27FC236}">
                <a16:creationId xmlns:a16="http://schemas.microsoft.com/office/drawing/2014/main" id="{279F7CCE-CE91-DCA1-3801-F57ABE842A07}"/>
              </a:ext>
            </a:extLst>
          </p:cNvPr>
          <p:cNvPicPr>
            <a:picLocks noChangeAspect="1"/>
          </p:cNvPicPr>
          <p:nvPr/>
        </p:nvPicPr>
        <p:blipFill>
          <a:blip r:embed="rId4"/>
          <a:stretch>
            <a:fillRect/>
          </a:stretch>
        </p:blipFill>
        <p:spPr>
          <a:xfrm>
            <a:off x="6993260" y="4438545"/>
            <a:ext cx="4739491" cy="1416670"/>
          </a:xfrm>
          <a:prstGeom prst="rect">
            <a:avLst/>
          </a:prstGeom>
        </p:spPr>
      </p:pic>
      <p:sp>
        <p:nvSpPr>
          <p:cNvPr id="35" name="ZoneTexte 34">
            <a:extLst>
              <a:ext uri="{FF2B5EF4-FFF2-40B4-BE49-F238E27FC236}">
                <a16:creationId xmlns:a16="http://schemas.microsoft.com/office/drawing/2014/main" id="{E4FFBACE-2325-BFBD-C506-C5944A1D521D}"/>
              </a:ext>
            </a:extLst>
          </p:cNvPr>
          <p:cNvSpPr txBox="1"/>
          <p:nvPr/>
        </p:nvSpPr>
        <p:spPr>
          <a:xfrm>
            <a:off x="6169974" y="4413169"/>
            <a:ext cx="1018048" cy="523220"/>
          </a:xfrm>
          <a:prstGeom prst="rect">
            <a:avLst/>
          </a:prstGeom>
          <a:noFill/>
        </p:spPr>
        <p:txBody>
          <a:bodyPr wrap="square">
            <a:spAutoFit/>
          </a:bodyPr>
          <a:lstStyle/>
          <a:p>
            <a:r>
              <a:rPr lang="fr-FR" sz="1400" u="sng" dirty="0">
                <a:latin typeface="Arial" panose="020B0604020202020204" pitchFamily="34" charset="0"/>
                <a:cs typeface="Arial" panose="020B0604020202020204" pitchFamily="34" charset="0"/>
              </a:rPr>
              <a:t>Fusion workflow</a:t>
            </a:r>
          </a:p>
        </p:txBody>
      </p:sp>
      <p:cxnSp>
        <p:nvCxnSpPr>
          <p:cNvPr id="39" name="Connecteur droit avec flèche 38">
            <a:extLst>
              <a:ext uri="{FF2B5EF4-FFF2-40B4-BE49-F238E27FC236}">
                <a16:creationId xmlns:a16="http://schemas.microsoft.com/office/drawing/2014/main" id="{8965BB1E-0405-E70F-EF47-E91B8C985A77}"/>
              </a:ext>
            </a:extLst>
          </p:cNvPr>
          <p:cNvCxnSpPr>
            <a:cxnSpLocks/>
          </p:cNvCxnSpPr>
          <p:nvPr/>
        </p:nvCxnSpPr>
        <p:spPr>
          <a:xfrm>
            <a:off x="8925316" y="4176389"/>
            <a:ext cx="0" cy="198852"/>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27" name="Picture 3" descr="A red and blue letters on a black background&#10;&#10;AI-generated content may be incorrect.">
            <a:extLst>
              <a:ext uri="{FF2B5EF4-FFF2-40B4-BE49-F238E27FC236}">
                <a16:creationId xmlns:a16="http://schemas.microsoft.com/office/drawing/2014/main" id="{ED1192B7-533D-E615-1474-FB38A1422F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1577696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0B93E-3C9A-1E9D-15D5-D2392CDE6D1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2908FB5-5917-FB2B-5FE0-8A08CA7C53A7}"/>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E82C5020-2D21-07B1-CD89-ABC5A7494224}"/>
              </a:ext>
            </a:extLst>
          </p:cNvPr>
          <p:cNvSpPr txBox="1"/>
          <p:nvPr/>
        </p:nvSpPr>
        <p:spPr>
          <a:xfrm>
            <a:off x="221590" y="202263"/>
            <a:ext cx="10955808" cy="830997"/>
          </a:xfrm>
          <a:prstGeom prst="rect">
            <a:avLst/>
          </a:prstGeom>
          <a:noFill/>
        </p:spPr>
        <p:txBody>
          <a:bodyPr wrap="square">
            <a:spAutoFit/>
          </a:bodyPr>
          <a:lstStyle/>
          <a:p>
            <a:pPr algn="ctr"/>
            <a:r>
              <a:rPr lang="en-US" sz="2400" dirty="0">
                <a:solidFill>
                  <a:schemeClr val="bg1"/>
                </a:solidFill>
                <a:latin typeface="Arial" panose="020B0604020202020204" pitchFamily="34" charset="0"/>
                <a:cs typeface="Arial" panose="020B0604020202020204" pitchFamily="34" charset="0"/>
              </a:rPr>
              <a:t>Procedural results of fusion imaging in endovascular thrombectomy</a:t>
            </a:r>
          </a:p>
          <a:p>
            <a:endParaRPr lang="fr-FR" sz="2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10C8213-CB1D-CB3D-A4CC-DA2F780AA521}"/>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5C40412B-76C4-345F-CDE0-7FC69B40BD8A}"/>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4046E5D7-5423-2F4C-A9FA-BDFACF90FA93}"/>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8AD4F228-7DB7-2D8F-C606-DAFEDED43905}"/>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29001177-BF22-C91F-32A8-EDFAC5E8396D}"/>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B887EF3D-AF3F-768E-292F-2F24906F74F8}"/>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7" name="ZoneTexte 6">
            <a:extLst>
              <a:ext uri="{FF2B5EF4-FFF2-40B4-BE49-F238E27FC236}">
                <a16:creationId xmlns:a16="http://schemas.microsoft.com/office/drawing/2014/main" id="{6CA6BACA-2506-C22F-6F15-A6F455DDA6EB}"/>
              </a:ext>
            </a:extLst>
          </p:cNvPr>
          <p:cNvSpPr txBox="1"/>
          <p:nvPr/>
        </p:nvSpPr>
        <p:spPr>
          <a:xfrm>
            <a:off x="221590" y="1235524"/>
            <a:ext cx="4435998" cy="892552"/>
          </a:xfrm>
          <a:prstGeom prst="rect">
            <a:avLst/>
          </a:prstGeom>
          <a:noFill/>
        </p:spPr>
        <p:txBody>
          <a:bodyPr wrap="square">
            <a:spAutoFit/>
          </a:bodyPr>
          <a:lstStyle/>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endParaRPr lang="fr-FR" sz="1600" dirty="0">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BF23D0CA-0AA1-228F-EA38-A8860BD4A5F2}"/>
              </a:ext>
            </a:extLst>
          </p:cNvPr>
          <p:cNvSpPr txBox="1"/>
          <p:nvPr/>
        </p:nvSpPr>
        <p:spPr>
          <a:xfrm>
            <a:off x="7094114" y="3719400"/>
            <a:ext cx="4859850" cy="2616101"/>
          </a:xfrm>
          <a:prstGeom prst="rect">
            <a:avLst/>
          </a:prstGeom>
          <a:noFill/>
        </p:spPr>
        <p:txBody>
          <a:bodyPr wrap="square">
            <a:spAutoFit/>
          </a:bodyPr>
          <a:lstStyle/>
          <a:p>
            <a:endParaRPr lang="en-US" b="1"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Fusion imaging use in EVT may decrease the risk of failed target artery access and increase procedural success-rate and first pass success-rate without prolonging the procedures</a:t>
            </a:r>
          </a:p>
          <a:p>
            <a:pPr algn="just"/>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Future prospective, randomized studies are warranted to confirm these initial observational results</a:t>
            </a:r>
            <a:endParaRPr lang="fr-FR" sz="1600" dirty="0">
              <a:latin typeface="Arial" panose="020B0604020202020204" pitchFamily="34" charset="0"/>
              <a:cs typeface="Arial" panose="020B0604020202020204" pitchFamily="34" charset="0"/>
            </a:endParaRPr>
          </a:p>
        </p:txBody>
      </p:sp>
      <p:sp>
        <p:nvSpPr>
          <p:cNvPr id="20" name="ZoneTexte 19">
            <a:extLst>
              <a:ext uri="{FF2B5EF4-FFF2-40B4-BE49-F238E27FC236}">
                <a16:creationId xmlns:a16="http://schemas.microsoft.com/office/drawing/2014/main" id="{448F9F8E-A4DE-4290-3712-F18CBC521CC8}"/>
              </a:ext>
            </a:extLst>
          </p:cNvPr>
          <p:cNvSpPr txBox="1"/>
          <p:nvPr/>
        </p:nvSpPr>
        <p:spPr>
          <a:xfrm>
            <a:off x="1203380" y="1782395"/>
            <a:ext cx="522307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n=347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consecutive patients</a:t>
            </a:r>
          </a:p>
        </p:txBody>
      </p:sp>
      <p:pic>
        <p:nvPicPr>
          <p:cNvPr id="21" name="Graphic 12" descr="Users with solid fill">
            <a:extLst>
              <a:ext uri="{FF2B5EF4-FFF2-40B4-BE49-F238E27FC236}">
                <a16:creationId xmlns:a16="http://schemas.microsoft.com/office/drawing/2014/main" id="{50183ED3-1BCF-E713-19D0-41FA5577605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6176" y="1782395"/>
            <a:ext cx="393674" cy="393674"/>
          </a:xfrm>
          <a:prstGeom prst="rect">
            <a:avLst/>
          </a:prstGeom>
        </p:spPr>
      </p:pic>
      <p:graphicFrame>
        <p:nvGraphicFramePr>
          <p:cNvPr id="26" name="Chart 14">
            <a:extLst>
              <a:ext uri="{FF2B5EF4-FFF2-40B4-BE49-F238E27FC236}">
                <a16:creationId xmlns:a16="http://schemas.microsoft.com/office/drawing/2014/main" id="{410CFC09-505F-C2B9-0715-673E71B8A99D}"/>
              </a:ext>
            </a:extLst>
          </p:cNvPr>
          <p:cNvGraphicFramePr>
            <a:graphicFrameLocks/>
          </p:cNvGraphicFramePr>
          <p:nvPr>
            <p:extLst>
              <p:ext uri="{D42A27DB-BD31-4B8C-83A1-F6EECF244321}">
                <p14:modId xmlns:p14="http://schemas.microsoft.com/office/powerpoint/2010/main" val="1716706094"/>
              </p:ext>
            </p:extLst>
          </p:nvPr>
        </p:nvGraphicFramePr>
        <p:xfrm>
          <a:off x="1883874" y="2261491"/>
          <a:ext cx="1974672" cy="1184803"/>
        </p:xfrm>
        <a:graphic>
          <a:graphicData uri="http://schemas.openxmlformats.org/drawingml/2006/chart">
            <c:chart xmlns:c="http://schemas.openxmlformats.org/drawingml/2006/chart" xmlns:r="http://schemas.openxmlformats.org/officeDocument/2006/relationships" r:id="rId5"/>
          </a:graphicData>
        </a:graphic>
      </p:graphicFrame>
      <p:sp>
        <p:nvSpPr>
          <p:cNvPr id="32" name="ZoneTexte 31">
            <a:extLst>
              <a:ext uri="{FF2B5EF4-FFF2-40B4-BE49-F238E27FC236}">
                <a16:creationId xmlns:a16="http://schemas.microsoft.com/office/drawing/2014/main" id="{E4BFAF36-AEFB-446B-E154-540CC13FE4B0}"/>
              </a:ext>
            </a:extLst>
          </p:cNvPr>
          <p:cNvSpPr txBox="1"/>
          <p:nvPr/>
        </p:nvSpPr>
        <p:spPr>
          <a:xfrm>
            <a:off x="2871210" y="2853892"/>
            <a:ext cx="697375" cy="276999"/>
          </a:xfrm>
          <a:prstGeom prst="rect">
            <a:avLst/>
          </a:prstGeom>
          <a:noFill/>
        </p:spPr>
        <p:txBody>
          <a:bodyPr wrap="square">
            <a:spAutoFit/>
          </a:bodyPr>
          <a:lstStyle/>
          <a:p>
            <a:r>
              <a:rPr lang="fr-FR" sz="1200" b="1" dirty="0">
                <a:solidFill>
                  <a:schemeClr val="bg1"/>
                </a:solidFill>
                <a:latin typeface="Arial" panose="020B0604020202020204" pitchFamily="34" charset="0"/>
                <a:cs typeface="Arial" panose="020B0604020202020204" pitchFamily="34" charset="0"/>
              </a:rPr>
              <a:t>80%</a:t>
            </a:r>
            <a:endParaRPr lang="en-CH" sz="1200" b="1" dirty="0">
              <a:solidFill>
                <a:schemeClr val="bg1"/>
              </a:solidFill>
              <a:latin typeface="Arial" panose="020B0604020202020204" pitchFamily="34" charset="0"/>
              <a:cs typeface="Arial" panose="020B0604020202020204" pitchFamily="34" charset="0"/>
            </a:endParaRPr>
          </a:p>
        </p:txBody>
      </p:sp>
      <p:sp>
        <p:nvSpPr>
          <p:cNvPr id="33" name="ZoneTexte 32">
            <a:extLst>
              <a:ext uri="{FF2B5EF4-FFF2-40B4-BE49-F238E27FC236}">
                <a16:creationId xmlns:a16="http://schemas.microsoft.com/office/drawing/2014/main" id="{7DFC1AAF-00DC-D27E-8D48-97255822A5D3}"/>
              </a:ext>
            </a:extLst>
          </p:cNvPr>
          <p:cNvSpPr txBox="1"/>
          <p:nvPr/>
        </p:nvSpPr>
        <p:spPr>
          <a:xfrm>
            <a:off x="2439589" y="2476360"/>
            <a:ext cx="697375" cy="276999"/>
          </a:xfrm>
          <a:prstGeom prst="rect">
            <a:avLst/>
          </a:prstGeom>
          <a:noFill/>
        </p:spPr>
        <p:txBody>
          <a:bodyPr wrap="square">
            <a:spAutoFit/>
          </a:bodyPr>
          <a:lstStyle/>
          <a:p>
            <a:r>
              <a:rPr lang="fr-FR" sz="1200" b="1" dirty="0">
                <a:solidFill>
                  <a:schemeClr val="bg1"/>
                </a:solidFill>
                <a:latin typeface="Arial" panose="020B0604020202020204" pitchFamily="34" charset="0"/>
                <a:cs typeface="Arial" panose="020B0604020202020204" pitchFamily="34" charset="0"/>
              </a:rPr>
              <a:t>20%</a:t>
            </a:r>
            <a:endParaRPr lang="en-CH" sz="1200" b="1" dirty="0">
              <a:solidFill>
                <a:schemeClr val="bg1"/>
              </a:solidFill>
              <a:latin typeface="Arial" panose="020B0604020202020204" pitchFamily="34" charset="0"/>
              <a:cs typeface="Arial" panose="020B0604020202020204" pitchFamily="34" charset="0"/>
            </a:endParaRPr>
          </a:p>
        </p:txBody>
      </p:sp>
      <p:sp>
        <p:nvSpPr>
          <p:cNvPr id="37" name="ZoneTexte 36">
            <a:extLst>
              <a:ext uri="{FF2B5EF4-FFF2-40B4-BE49-F238E27FC236}">
                <a16:creationId xmlns:a16="http://schemas.microsoft.com/office/drawing/2014/main" id="{A4EDD5C3-98F1-BC8C-A6CF-0798C5ECF8F3}"/>
              </a:ext>
            </a:extLst>
          </p:cNvPr>
          <p:cNvSpPr txBox="1"/>
          <p:nvPr/>
        </p:nvSpPr>
        <p:spPr>
          <a:xfrm>
            <a:off x="3352074" y="2484877"/>
            <a:ext cx="1669837" cy="523220"/>
          </a:xfrm>
          <a:prstGeom prst="rect">
            <a:avLst/>
          </a:prstGeom>
          <a:noFill/>
        </p:spPr>
        <p:txBody>
          <a:bodyPr wrap="square">
            <a:spAutoFit/>
          </a:bodyPr>
          <a:lstStyle/>
          <a:p>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fusion imaging</a:t>
            </a:r>
          </a:p>
          <a:p>
            <a:pPr algn="ctr"/>
            <a:r>
              <a:rPr lang="en-US" sz="1400" b="1" dirty="0">
                <a:solidFill>
                  <a:prstClr val="black"/>
                </a:solidFill>
                <a:latin typeface="Arial" panose="020B0604020202020204" pitchFamily="34" charset="0"/>
                <a:cs typeface="Arial" panose="020B0604020202020204" pitchFamily="34" charset="0"/>
              </a:rPr>
              <a:t>n=279</a:t>
            </a:r>
            <a:endParaRPr lang="fr-FR" sz="1600" b="1" dirty="0"/>
          </a:p>
        </p:txBody>
      </p:sp>
      <p:sp>
        <p:nvSpPr>
          <p:cNvPr id="43" name="ZoneTexte 42">
            <a:extLst>
              <a:ext uri="{FF2B5EF4-FFF2-40B4-BE49-F238E27FC236}">
                <a16:creationId xmlns:a16="http://schemas.microsoft.com/office/drawing/2014/main" id="{65DA757A-6EF8-3CD3-FC24-04B7C158E112}"/>
              </a:ext>
            </a:extLst>
          </p:cNvPr>
          <p:cNvSpPr txBox="1"/>
          <p:nvPr/>
        </p:nvSpPr>
        <p:spPr>
          <a:xfrm>
            <a:off x="1203380" y="2210937"/>
            <a:ext cx="139203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Fusion imaging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n=68</a:t>
            </a:r>
            <a:endParaRPr kumimoji="0" lang="fr-FR" sz="16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7" name="ZoneTexte 46">
            <a:extLst>
              <a:ext uri="{FF2B5EF4-FFF2-40B4-BE49-F238E27FC236}">
                <a16:creationId xmlns:a16="http://schemas.microsoft.com/office/drawing/2014/main" id="{E04C74A9-9F7E-B8BC-0CE8-4F94F872DD49}"/>
              </a:ext>
            </a:extLst>
          </p:cNvPr>
          <p:cNvSpPr txBox="1"/>
          <p:nvPr/>
        </p:nvSpPr>
        <p:spPr>
          <a:xfrm>
            <a:off x="7094114" y="1553930"/>
            <a:ext cx="4727959" cy="1323439"/>
          </a:xfrm>
          <a:prstGeom prst="rect">
            <a:avLst/>
          </a:prstGeom>
          <a:noFill/>
        </p:spPr>
        <p:txBody>
          <a:bodyPr wrap="square">
            <a:spAutoFit/>
          </a:bodyPr>
          <a:lstStyle/>
          <a:p>
            <a:pPr marL="285750" indent="-285750" algn="just">
              <a:buFont typeface="Arial" panose="020B0604020202020204" pitchFamily="34" charset="0"/>
              <a:buChar cha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When adjusting for age and sex, fusion was significantly associated with first pass recanalization:</a:t>
            </a:r>
          </a:p>
          <a:p>
            <a:pPr marL="285750" indent="-285750">
              <a:buFont typeface="Arial" panose="020B0604020202020204" pitchFamily="34" charset="0"/>
              <a:buChar cha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OR=</a:t>
            </a:r>
            <a:r>
              <a:rPr kumimoji="0" lang="en-US" sz="1600" b="1" i="0" u="none" strike="noStrike" kern="1200" cap="none" spc="0" normalizeH="0" baseline="0" noProof="0" dirty="0">
                <a:ln>
                  <a:noFill/>
                </a:ln>
                <a:solidFill>
                  <a:srgbClr val="AE1112"/>
                </a:solidFill>
                <a:effectLst/>
                <a:uLnTx/>
                <a:uFillTx/>
                <a:latin typeface="Arial" panose="020B0604020202020204" pitchFamily="34" charset="0"/>
                <a:cs typeface="Arial" panose="020B0604020202020204" pitchFamily="34" charset="0"/>
              </a:rPr>
              <a:t>2.70</a:t>
            </a:r>
            <a:r>
              <a:rPr lang="en-US" sz="1600" dirty="0">
                <a:solidFill>
                  <a:srgbClr val="000000"/>
                </a:solidFill>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95% CI 1.51-4.86] p&lt;0.001</a:t>
            </a:r>
            <a:endParaRPr lang="fr-FR" sz="16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D185B676-7D29-F9B2-5A36-FAC0E2F30081}"/>
              </a:ext>
            </a:extLst>
          </p:cNvPr>
          <p:cNvGrpSpPr/>
          <p:nvPr/>
        </p:nvGrpSpPr>
        <p:grpSpPr>
          <a:xfrm>
            <a:off x="326714" y="1227529"/>
            <a:ext cx="1689100" cy="369332"/>
            <a:chOff x="326714" y="1227529"/>
            <a:chExt cx="1689100" cy="369332"/>
          </a:xfrm>
        </p:grpSpPr>
        <p:sp>
          <p:nvSpPr>
            <p:cNvPr id="3" name="Rectangle: Rounded Corners 2">
              <a:extLst>
                <a:ext uri="{FF2B5EF4-FFF2-40B4-BE49-F238E27FC236}">
                  <a16:creationId xmlns:a16="http://schemas.microsoft.com/office/drawing/2014/main" id="{9D690BAF-EC15-32AF-909B-954A36123ED8}"/>
                </a:ext>
              </a:extLst>
            </p:cNvPr>
            <p:cNvSpPr/>
            <p:nvPr/>
          </p:nvSpPr>
          <p:spPr>
            <a:xfrm>
              <a:off x="326714" y="1270461"/>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extBox 7">
              <a:extLst>
                <a:ext uri="{FF2B5EF4-FFF2-40B4-BE49-F238E27FC236}">
                  <a16:creationId xmlns:a16="http://schemas.microsoft.com/office/drawing/2014/main" id="{C61D373E-75BA-0506-F29C-5E1DB781943A}"/>
                </a:ext>
              </a:extLst>
            </p:cNvPr>
            <p:cNvSpPr txBox="1"/>
            <p:nvPr/>
          </p:nvSpPr>
          <p:spPr>
            <a:xfrm>
              <a:off x="365802" y="1227529"/>
              <a:ext cx="1269852" cy="369332"/>
            </a:xfrm>
            <a:prstGeom prst="rect">
              <a:avLst/>
            </a:prstGeom>
            <a:noFill/>
          </p:spPr>
          <p:txBody>
            <a:bodyPr wrap="square">
              <a:spAutoFit/>
            </a:bodyPr>
            <a:lstStyle/>
            <a:p>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Results</a:t>
              </a:r>
              <a:endParaRPr lang="en-CH" dirty="0">
                <a:solidFill>
                  <a:schemeClr val="bg1"/>
                </a:solidFill>
              </a:endParaRPr>
            </a:p>
          </p:txBody>
        </p:sp>
      </p:grpSp>
      <p:sp>
        <p:nvSpPr>
          <p:cNvPr id="13" name="Rectangle: Rounded Corners 12">
            <a:extLst>
              <a:ext uri="{FF2B5EF4-FFF2-40B4-BE49-F238E27FC236}">
                <a16:creationId xmlns:a16="http://schemas.microsoft.com/office/drawing/2014/main" id="{B5759C95-13BA-0C4A-D593-E9882BE3F014}"/>
              </a:ext>
            </a:extLst>
          </p:cNvPr>
          <p:cNvSpPr/>
          <p:nvPr/>
        </p:nvSpPr>
        <p:spPr>
          <a:xfrm>
            <a:off x="7162959" y="3719400"/>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0" u="none" strike="noStrike" baseline="0">
                <a:latin typeface="Arial" panose="020B0604020202020204" pitchFamily="34" charset="0"/>
                <a:cs typeface="Arial" panose="020B0604020202020204" pitchFamily="34" charset="0"/>
              </a:rPr>
              <a:t>Conclusion</a:t>
            </a:r>
            <a:endParaRPr lang="en-CH" dirty="0"/>
          </a:p>
        </p:txBody>
      </p:sp>
      <p:sp>
        <p:nvSpPr>
          <p:cNvPr id="15" name="Rectangle 14">
            <a:hlinkClick r:id="rId6" action="ppaction://hlinksldjump"/>
            <a:extLst>
              <a:ext uri="{FF2B5EF4-FFF2-40B4-BE49-F238E27FC236}">
                <a16:creationId xmlns:a16="http://schemas.microsoft.com/office/drawing/2014/main" id="{BADB9555-4E05-895E-957D-52F3692B427B}"/>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4C5BC2B7-E53E-91DB-2166-439EDEA80ADB}"/>
              </a:ext>
            </a:extLst>
          </p:cNvPr>
          <p:cNvPicPr>
            <a:picLocks noChangeAspect="1"/>
          </p:cNvPicPr>
          <p:nvPr/>
        </p:nvPicPr>
        <p:blipFill>
          <a:blip r:embed="rId7"/>
          <a:stretch>
            <a:fillRect/>
          </a:stretch>
        </p:blipFill>
        <p:spPr>
          <a:xfrm>
            <a:off x="798756" y="3615690"/>
            <a:ext cx="5539658" cy="2913811"/>
          </a:xfrm>
          <a:prstGeom prst="rect">
            <a:avLst/>
          </a:prstGeom>
        </p:spPr>
      </p:pic>
      <p:sp>
        <p:nvSpPr>
          <p:cNvPr id="23" name="ZoneTexte 22">
            <a:extLst>
              <a:ext uri="{FF2B5EF4-FFF2-40B4-BE49-F238E27FC236}">
                <a16:creationId xmlns:a16="http://schemas.microsoft.com/office/drawing/2014/main" id="{1CE09563-A7BA-5FFA-A267-FF4923134035}"/>
              </a:ext>
            </a:extLst>
          </p:cNvPr>
          <p:cNvSpPr txBox="1"/>
          <p:nvPr/>
        </p:nvSpPr>
        <p:spPr>
          <a:xfrm>
            <a:off x="945882" y="3553357"/>
            <a:ext cx="182834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Fusion imaging</a:t>
            </a:r>
          </a:p>
        </p:txBody>
      </p:sp>
      <p:sp>
        <p:nvSpPr>
          <p:cNvPr id="24" name="ZoneTexte 23">
            <a:extLst>
              <a:ext uri="{FF2B5EF4-FFF2-40B4-BE49-F238E27FC236}">
                <a16:creationId xmlns:a16="http://schemas.microsoft.com/office/drawing/2014/main" id="{124CD2AD-7553-AA94-D4EC-98205CCCB79F}"/>
              </a:ext>
            </a:extLst>
          </p:cNvPr>
          <p:cNvSpPr txBox="1"/>
          <p:nvPr/>
        </p:nvSpPr>
        <p:spPr>
          <a:xfrm>
            <a:off x="3422826" y="3560570"/>
            <a:ext cx="182834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fusion imaging</a:t>
            </a:r>
          </a:p>
        </p:txBody>
      </p:sp>
      <p:pic>
        <p:nvPicPr>
          <p:cNvPr id="19" name="Picture 3" descr="A red and blue letters on a black background&#10;&#10;AI-generated content may be incorrect.">
            <a:extLst>
              <a:ext uri="{FF2B5EF4-FFF2-40B4-BE49-F238E27FC236}">
                <a16:creationId xmlns:a16="http://schemas.microsoft.com/office/drawing/2014/main" id="{CA53EB0A-BE4A-BACE-B9E4-AF052986D3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4025491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E0C8C-B59A-7C26-446A-69124C80D4D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BB719F1-4B53-6998-D9E5-EC599E85EE6A}"/>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CDC400DC-77C7-76FC-C7B6-7A58B04C1A9E}"/>
              </a:ext>
            </a:extLst>
          </p:cNvPr>
          <p:cNvSpPr txBox="1"/>
          <p:nvPr/>
        </p:nvSpPr>
        <p:spPr>
          <a:xfrm>
            <a:off x="221590" y="78270"/>
            <a:ext cx="10955808" cy="830997"/>
          </a:xfrm>
          <a:prstGeom prst="rect">
            <a:avLst/>
          </a:prstGeom>
          <a:noFill/>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Effect of time on EVT treatment effect and clinical outcomes in patients with large strokes: A pre-specified analysis of the SELECT2 trial </a:t>
            </a:r>
            <a:endParaRPr lang="fr-FR" sz="2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C47B10B-EDB7-85C7-B524-065747AC21F9}"/>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2D9DD022-D38C-967B-9C84-669D547CB93E}"/>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53EB957F-6C33-2993-7BE9-6A6EB857453B}"/>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153DB2FE-74C9-0FAF-D09F-FB6D9D81DA2A}"/>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367E6D29-8293-AF3B-1590-078A2C144BDB}"/>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0FB46806-A770-1EE9-5ACE-B951A2905381}"/>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3" name="ZoneTexte 2">
            <a:extLst>
              <a:ext uri="{FF2B5EF4-FFF2-40B4-BE49-F238E27FC236}">
                <a16:creationId xmlns:a16="http://schemas.microsoft.com/office/drawing/2014/main" id="{2B4578CB-40D0-1330-AA69-81D23B31B079}"/>
              </a:ext>
            </a:extLst>
          </p:cNvPr>
          <p:cNvSpPr txBox="1"/>
          <p:nvPr/>
        </p:nvSpPr>
        <p:spPr>
          <a:xfrm>
            <a:off x="221590" y="1056119"/>
            <a:ext cx="4472330" cy="1723549"/>
          </a:xfrm>
          <a:prstGeom prst="rect">
            <a:avLst/>
          </a:prstGeom>
          <a:noFill/>
        </p:spPr>
        <p:txBody>
          <a:bodyPr wrap="square">
            <a:spAutoFit/>
          </a:bodyPr>
          <a:lstStyle/>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Endovascular thrombectomy (EVT) benefits patients with large strokes</a:t>
            </a: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However, the effect of time from last known well (LKW) to randomization on functional outcomes and EVT treatment effect is not fully characterized </a:t>
            </a:r>
          </a:p>
        </p:txBody>
      </p:sp>
      <p:sp>
        <p:nvSpPr>
          <p:cNvPr id="8" name="ZoneTexte 7">
            <a:extLst>
              <a:ext uri="{FF2B5EF4-FFF2-40B4-BE49-F238E27FC236}">
                <a16:creationId xmlns:a16="http://schemas.microsoft.com/office/drawing/2014/main" id="{DCB1AD74-06BF-751E-408E-05783450E72E}"/>
              </a:ext>
            </a:extLst>
          </p:cNvPr>
          <p:cNvSpPr txBox="1"/>
          <p:nvPr/>
        </p:nvSpPr>
        <p:spPr>
          <a:xfrm>
            <a:off x="5479952" y="1078979"/>
            <a:ext cx="6211663" cy="2585323"/>
          </a:xfrm>
          <a:prstGeom prst="rect">
            <a:avLst/>
          </a:prstGeom>
          <a:noFill/>
        </p:spPr>
        <p:txBody>
          <a:bodyPr wrap="square">
            <a:sp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Median (IQR) time from LKW to randomization = 9.3 (5.7-15.3) hours, with 252 (71.6%) randomized within late window (6-24 hours) and similar clinical and imaging characteristics at baseline across treatment arms in both time windows</a:t>
            </a:r>
          </a:p>
          <a:p>
            <a:pPr algn="just"/>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EVT treatment effect consistent among those presenting in early (</a:t>
            </a:r>
            <a:r>
              <a:rPr lang="en-US" sz="1400" dirty="0" err="1">
                <a:latin typeface="Arial" panose="020B0604020202020204" pitchFamily="34" charset="0"/>
                <a:cs typeface="Arial" panose="020B0604020202020204" pitchFamily="34" charset="0"/>
              </a:rPr>
              <a:t>aGenOR</a:t>
            </a:r>
            <a:r>
              <a:rPr lang="en-US" sz="1400" dirty="0">
                <a:latin typeface="Arial" panose="020B0604020202020204" pitchFamily="34" charset="0"/>
                <a:cs typeface="Arial" panose="020B0604020202020204" pitchFamily="34" charset="0"/>
              </a:rPr>
              <a:t>=</a:t>
            </a:r>
            <a:r>
              <a:rPr lang="en-US" sz="1400" b="1" dirty="0">
                <a:solidFill>
                  <a:srgbClr val="AE1112"/>
                </a:solidFill>
                <a:latin typeface="Arial" panose="020B0604020202020204" pitchFamily="34" charset="0"/>
                <a:cs typeface="Arial" panose="020B0604020202020204" pitchFamily="34" charset="0"/>
              </a:rPr>
              <a:t>1.84</a:t>
            </a:r>
            <a:r>
              <a:rPr lang="en-US" sz="1400" dirty="0">
                <a:latin typeface="Arial" panose="020B0604020202020204" pitchFamily="34" charset="0"/>
                <a:cs typeface="Arial" panose="020B0604020202020204" pitchFamily="34" charset="0"/>
              </a:rPr>
              <a:t> [95% CI: 1.23-2.76] p=0.003) and late (</a:t>
            </a:r>
            <a:r>
              <a:rPr lang="en-US" sz="1400" dirty="0" err="1">
                <a:latin typeface="Arial" panose="020B0604020202020204" pitchFamily="34" charset="0"/>
                <a:cs typeface="Arial" panose="020B0604020202020204" pitchFamily="34" charset="0"/>
              </a:rPr>
              <a:t>aGenOR</a:t>
            </a:r>
            <a:r>
              <a:rPr lang="en-US" sz="1400" dirty="0">
                <a:latin typeface="Arial" panose="020B0604020202020204" pitchFamily="34" charset="0"/>
                <a:cs typeface="Arial" panose="020B0604020202020204" pitchFamily="34" charset="0"/>
              </a:rPr>
              <a:t>=</a:t>
            </a:r>
            <a:r>
              <a:rPr lang="en-US" sz="1400" b="1" dirty="0">
                <a:solidFill>
                  <a:srgbClr val="AE1112"/>
                </a:solidFill>
                <a:latin typeface="Arial" panose="020B0604020202020204" pitchFamily="34" charset="0"/>
                <a:cs typeface="Arial" panose="020B0604020202020204" pitchFamily="34" charset="0"/>
              </a:rPr>
              <a:t>1.64</a:t>
            </a:r>
            <a:r>
              <a:rPr lang="en-US" sz="1400" dirty="0">
                <a:latin typeface="Arial" panose="020B0604020202020204" pitchFamily="34" charset="0"/>
                <a:cs typeface="Arial" panose="020B0604020202020204" pitchFamily="34" charset="0"/>
              </a:rPr>
              <a:t> [95% CI: 1.25-2.16] p&lt;0.001) time windows, without significant heterogeneity (p-interaction=0.53)</a:t>
            </a:r>
            <a:endParaRPr lang="fr-FR" sz="1400" dirty="0">
              <a:latin typeface="Arial" panose="020B0604020202020204" pitchFamily="34" charset="0"/>
              <a:cs typeface="Arial" panose="020B0604020202020204" pitchFamily="34" charset="0"/>
            </a:endParaRPr>
          </a:p>
        </p:txBody>
      </p:sp>
      <p:pic>
        <p:nvPicPr>
          <p:cNvPr id="14" name="Image 13">
            <a:extLst>
              <a:ext uri="{FF2B5EF4-FFF2-40B4-BE49-F238E27FC236}">
                <a16:creationId xmlns:a16="http://schemas.microsoft.com/office/drawing/2014/main" id="{2B5C02FC-F8E5-0A47-80B2-FAED5BE5930B}"/>
              </a:ext>
            </a:extLst>
          </p:cNvPr>
          <p:cNvPicPr>
            <a:picLocks noChangeAspect="1"/>
          </p:cNvPicPr>
          <p:nvPr/>
        </p:nvPicPr>
        <p:blipFill>
          <a:blip r:embed="rId3"/>
          <a:stretch>
            <a:fillRect/>
          </a:stretch>
        </p:blipFill>
        <p:spPr>
          <a:xfrm>
            <a:off x="4955237" y="3850274"/>
            <a:ext cx="6998727" cy="1668455"/>
          </a:xfrm>
          <a:prstGeom prst="rect">
            <a:avLst/>
          </a:prstGeom>
        </p:spPr>
      </p:pic>
      <p:sp>
        <p:nvSpPr>
          <p:cNvPr id="15" name="Rectangle : coins arrondis 14">
            <a:extLst>
              <a:ext uri="{FF2B5EF4-FFF2-40B4-BE49-F238E27FC236}">
                <a16:creationId xmlns:a16="http://schemas.microsoft.com/office/drawing/2014/main" id="{FB8B92D8-496C-5B55-0EFE-8E2CBD292F86}"/>
              </a:ext>
            </a:extLst>
          </p:cNvPr>
          <p:cNvSpPr/>
          <p:nvPr/>
        </p:nvSpPr>
        <p:spPr>
          <a:xfrm>
            <a:off x="332772" y="3405803"/>
            <a:ext cx="4356633" cy="653211"/>
          </a:xfrm>
          <a:prstGeom prst="roundRect">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EB4C7C52-0FCF-BB0D-4FAF-C418880DBE34}"/>
              </a:ext>
            </a:extLst>
          </p:cNvPr>
          <p:cNvSpPr/>
          <p:nvPr/>
        </p:nvSpPr>
        <p:spPr>
          <a:xfrm>
            <a:off x="332772" y="4416931"/>
            <a:ext cx="4361148" cy="883921"/>
          </a:xfrm>
          <a:prstGeom prst="roundRect">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BD0230D0-0F4B-A82E-1CA2-B3BAF07FD4C7}"/>
              </a:ext>
            </a:extLst>
          </p:cNvPr>
          <p:cNvSpPr/>
          <p:nvPr/>
        </p:nvSpPr>
        <p:spPr>
          <a:xfrm>
            <a:off x="332766" y="5647308"/>
            <a:ext cx="4361148" cy="653211"/>
          </a:xfrm>
          <a:prstGeom prst="roundRect">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FE82FE8E-6FC7-1C7F-D615-2D6F977BA92A}"/>
              </a:ext>
            </a:extLst>
          </p:cNvPr>
          <p:cNvSpPr txBox="1"/>
          <p:nvPr/>
        </p:nvSpPr>
        <p:spPr>
          <a:xfrm>
            <a:off x="5070986" y="5586562"/>
            <a:ext cx="5855385" cy="830997"/>
          </a:xfrm>
          <a:prstGeom prst="rect">
            <a:avLst/>
          </a:prstGeom>
          <a:noFill/>
        </p:spPr>
        <p:txBody>
          <a:bodyPr wrap="square">
            <a:spAutoFit/>
          </a:bodyPr>
          <a:lstStyle/>
          <a:p>
            <a:pPr algn="just"/>
            <a:r>
              <a:rPr lang="en-US" sz="1200" b="1" dirty="0">
                <a:latin typeface="Arial" panose="020B0604020202020204" pitchFamily="34" charset="0"/>
                <a:cs typeface="Arial" panose="020B0604020202020204" pitchFamily="34" charset="0"/>
              </a:rPr>
              <a:t>Figure 1. </a:t>
            </a:r>
            <a:r>
              <a:rPr lang="en-US" sz="1200" dirty="0">
                <a:latin typeface="Arial" panose="020B0604020202020204" pitchFamily="34" charset="0"/>
                <a:cs typeface="Arial" panose="020B0604020202020204" pitchFamily="34" charset="0"/>
              </a:rPr>
              <a:t>The distribution of modified Rankin Scale scores at 90-day follow-up in SELECT2 trial, across treatment arms and time windows. Patients randomized to receive Endovascular Thrombectomy demonstrated better clinical outcomes than those randomized to medical management across both early and late time window.</a:t>
            </a:r>
            <a:endParaRPr lang="fr-FR" sz="1200" dirty="0">
              <a:latin typeface="Arial" panose="020B0604020202020204" pitchFamily="34" charset="0"/>
              <a:cs typeface="Arial" panose="020B0604020202020204" pitchFamily="34" charset="0"/>
            </a:endParaRPr>
          </a:p>
        </p:txBody>
      </p:sp>
      <p:sp>
        <p:nvSpPr>
          <p:cNvPr id="35" name="ZoneTexte 34">
            <a:extLst>
              <a:ext uri="{FF2B5EF4-FFF2-40B4-BE49-F238E27FC236}">
                <a16:creationId xmlns:a16="http://schemas.microsoft.com/office/drawing/2014/main" id="{53C98E54-3AE5-2C45-EDED-89929EFB931E}"/>
              </a:ext>
            </a:extLst>
          </p:cNvPr>
          <p:cNvSpPr txBox="1"/>
          <p:nvPr/>
        </p:nvSpPr>
        <p:spPr>
          <a:xfrm>
            <a:off x="332772" y="3421235"/>
            <a:ext cx="369521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Pre-specified analysis of the SELECT2 trial </a:t>
            </a:r>
          </a:p>
        </p:txBody>
      </p:sp>
      <p:sp>
        <p:nvSpPr>
          <p:cNvPr id="39" name="ZoneTexte 38">
            <a:extLst>
              <a:ext uri="{FF2B5EF4-FFF2-40B4-BE49-F238E27FC236}">
                <a16:creationId xmlns:a16="http://schemas.microsoft.com/office/drawing/2014/main" id="{0F16B664-1D36-0078-EBAF-06587C86E94B}"/>
              </a:ext>
            </a:extLst>
          </p:cNvPr>
          <p:cNvSpPr txBox="1"/>
          <p:nvPr/>
        </p:nvSpPr>
        <p:spPr>
          <a:xfrm>
            <a:off x="332772" y="4381865"/>
            <a:ext cx="4269387"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Assessment: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Association of time from LKW to randomization with imaging characteristics, EVT treatment effect and clinical outcomes</a:t>
            </a:r>
          </a:p>
        </p:txBody>
      </p:sp>
      <p:sp>
        <p:nvSpPr>
          <p:cNvPr id="43" name="ZoneTexte 42">
            <a:extLst>
              <a:ext uri="{FF2B5EF4-FFF2-40B4-BE49-F238E27FC236}">
                <a16:creationId xmlns:a16="http://schemas.microsoft.com/office/drawing/2014/main" id="{4AC5AC3D-BB48-A98B-82EA-799D7D4628E4}"/>
              </a:ext>
            </a:extLst>
          </p:cNvPr>
          <p:cNvSpPr txBox="1"/>
          <p:nvPr/>
        </p:nvSpPr>
        <p:spPr>
          <a:xfrm>
            <a:off x="332772" y="5724062"/>
            <a:ext cx="4544735" cy="5232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Adjustment of all analyses for age, stroke severity, CT-ASPECTS and CTP/MRI core volume</a:t>
            </a: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4" name="Connecteur droit avec flèche 43">
            <a:extLst>
              <a:ext uri="{FF2B5EF4-FFF2-40B4-BE49-F238E27FC236}">
                <a16:creationId xmlns:a16="http://schemas.microsoft.com/office/drawing/2014/main" id="{7EF981A6-7BB4-34EC-2779-842C3E469493}"/>
              </a:ext>
            </a:extLst>
          </p:cNvPr>
          <p:cNvCxnSpPr>
            <a:cxnSpLocks/>
          </p:cNvCxnSpPr>
          <p:nvPr/>
        </p:nvCxnSpPr>
        <p:spPr>
          <a:xfrm>
            <a:off x="2492044" y="4059868"/>
            <a:ext cx="0" cy="357063"/>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5" name="Connecteur droit avec flèche 44">
            <a:extLst>
              <a:ext uri="{FF2B5EF4-FFF2-40B4-BE49-F238E27FC236}">
                <a16:creationId xmlns:a16="http://schemas.microsoft.com/office/drawing/2014/main" id="{639DAFB2-6880-BC8C-213F-A4719F7FC4D9}"/>
              </a:ext>
            </a:extLst>
          </p:cNvPr>
          <p:cNvCxnSpPr>
            <a:cxnSpLocks/>
          </p:cNvCxnSpPr>
          <p:nvPr/>
        </p:nvCxnSpPr>
        <p:spPr>
          <a:xfrm>
            <a:off x="2492044" y="5300852"/>
            <a:ext cx="0" cy="357063"/>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DECE3D54-7BF2-CCE9-F627-44FB995BA60A}"/>
              </a:ext>
            </a:extLst>
          </p:cNvPr>
          <p:cNvGrpSpPr/>
          <p:nvPr/>
        </p:nvGrpSpPr>
        <p:grpSpPr>
          <a:xfrm>
            <a:off x="355600" y="1236139"/>
            <a:ext cx="1689100" cy="369332"/>
            <a:chOff x="355600" y="1236139"/>
            <a:chExt cx="1689100" cy="369332"/>
          </a:xfrm>
        </p:grpSpPr>
        <p:sp>
          <p:nvSpPr>
            <p:cNvPr id="7" name="Rectangle: Rounded Corners 6">
              <a:extLst>
                <a:ext uri="{FF2B5EF4-FFF2-40B4-BE49-F238E27FC236}">
                  <a16:creationId xmlns:a16="http://schemas.microsoft.com/office/drawing/2014/main" id="{EB514ACC-C8C6-9B2C-C6CF-1B5AB1F027FB}"/>
                </a:ext>
              </a:extLst>
            </p:cNvPr>
            <p:cNvSpPr/>
            <p:nvPr/>
          </p:nvSpPr>
          <p:spPr>
            <a:xfrm>
              <a:off x="355600" y="1294656"/>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1A3E821E-7A20-FE8E-E51B-88568807A6B0}"/>
                </a:ext>
              </a:extLst>
            </p:cNvPr>
            <p:cNvSpPr txBox="1"/>
            <p:nvPr/>
          </p:nvSpPr>
          <p:spPr>
            <a:xfrm>
              <a:off x="403828" y="1236139"/>
              <a:ext cx="1592644"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Background</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857D9C15-ABA6-FB73-BB84-22B171231005}"/>
              </a:ext>
            </a:extLst>
          </p:cNvPr>
          <p:cNvGrpSpPr/>
          <p:nvPr/>
        </p:nvGrpSpPr>
        <p:grpSpPr>
          <a:xfrm>
            <a:off x="5384489" y="1220714"/>
            <a:ext cx="1689100" cy="369332"/>
            <a:chOff x="326714" y="1227529"/>
            <a:chExt cx="1689100" cy="369332"/>
          </a:xfrm>
        </p:grpSpPr>
        <p:sp>
          <p:nvSpPr>
            <p:cNvPr id="21" name="Rectangle: Rounded Corners 20">
              <a:extLst>
                <a:ext uri="{FF2B5EF4-FFF2-40B4-BE49-F238E27FC236}">
                  <a16:creationId xmlns:a16="http://schemas.microsoft.com/office/drawing/2014/main" id="{14B3058D-6DCD-8968-0D1B-3AAB9C337D24}"/>
                </a:ext>
              </a:extLst>
            </p:cNvPr>
            <p:cNvSpPr/>
            <p:nvPr/>
          </p:nvSpPr>
          <p:spPr>
            <a:xfrm>
              <a:off x="326714" y="1270461"/>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TextBox 21">
              <a:extLst>
                <a:ext uri="{FF2B5EF4-FFF2-40B4-BE49-F238E27FC236}">
                  <a16:creationId xmlns:a16="http://schemas.microsoft.com/office/drawing/2014/main" id="{A2B5D5F4-57C6-A83C-D466-AA5F099CAA28}"/>
                </a:ext>
              </a:extLst>
            </p:cNvPr>
            <p:cNvSpPr txBox="1"/>
            <p:nvPr/>
          </p:nvSpPr>
          <p:spPr>
            <a:xfrm>
              <a:off x="365802" y="1227529"/>
              <a:ext cx="1269852" cy="369332"/>
            </a:xfrm>
            <a:prstGeom prst="rect">
              <a:avLst/>
            </a:prstGeom>
            <a:noFill/>
          </p:spPr>
          <p:txBody>
            <a:bodyPr wrap="square">
              <a:spAutoFit/>
            </a:bodyPr>
            <a:lstStyle/>
            <a:p>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Results</a:t>
              </a:r>
              <a:endParaRPr lang="en-CH" dirty="0">
                <a:solidFill>
                  <a:schemeClr val="bg1"/>
                </a:solidFill>
              </a:endParaRPr>
            </a:p>
          </p:txBody>
        </p:sp>
      </p:grpSp>
      <p:grpSp>
        <p:nvGrpSpPr>
          <p:cNvPr id="23" name="Group 22">
            <a:extLst>
              <a:ext uri="{FF2B5EF4-FFF2-40B4-BE49-F238E27FC236}">
                <a16:creationId xmlns:a16="http://schemas.microsoft.com/office/drawing/2014/main" id="{991AD5C2-491E-9B40-6D93-E27711A3AC6B}"/>
              </a:ext>
            </a:extLst>
          </p:cNvPr>
          <p:cNvGrpSpPr/>
          <p:nvPr/>
        </p:nvGrpSpPr>
        <p:grpSpPr>
          <a:xfrm>
            <a:off x="333904" y="2991963"/>
            <a:ext cx="1689100" cy="369332"/>
            <a:chOff x="6096000" y="1246050"/>
            <a:chExt cx="1689100" cy="369332"/>
          </a:xfrm>
        </p:grpSpPr>
        <p:sp>
          <p:nvSpPr>
            <p:cNvPr id="24" name="Rectangle: Rounded Corners 23">
              <a:extLst>
                <a:ext uri="{FF2B5EF4-FFF2-40B4-BE49-F238E27FC236}">
                  <a16:creationId xmlns:a16="http://schemas.microsoft.com/office/drawing/2014/main" id="{08E551E1-0092-735D-1472-036A6BBF1F17}"/>
                </a:ext>
              </a:extLst>
            </p:cNvPr>
            <p:cNvSpPr/>
            <p:nvPr/>
          </p:nvSpPr>
          <p:spPr>
            <a:xfrm>
              <a:off x="6096000" y="1284772"/>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TextBox 24">
              <a:extLst>
                <a:ext uri="{FF2B5EF4-FFF2-40B4-BE49-F238E27FC236}">
                  <a16:creationId xmlns:a16="http://schemas.microsoft.com/office/drawing/2014/main" id="{80B08868-9DE6-F9D3-2FC0-690F2FEC5DAE}"/>
                </a:ext>
              </a:extLst>
            </p:cNvPr>
            <p:cNvSpPr txBox="1"/>
            <p:nvPr/>
          </p:nvSpPr>
          <p:spPr>
            <a:xfrm>
              <a:off x="6142057" y="1246050"/>
              <a:ext cx="1327580" cy="369332"/>
            </a:xfrm>
            <a:prstGeom prst="rect">
              <a:avLst/>
            </a:prstGeom>
            <a:noFill/>
          </p:spPr>
          <p:txBody>
            <a:bodyPr wrap="square">
              <a:spAutoFit/>
            </a:bodyPr>
            <a:lstStyle/>
            <a:p>
              <a:r>
                <a:rPr kumimoji="0" lang="en-US"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Methods</a:t>
              </a:r>
              <a:endParaRPr lang="en-CH" dirty="0">
                <a:solidFill>
                  <a:schemeClr val="bg1"/>
                </a:solidFill>
              </a:endParaRPr>
            </a:p>
          </p:txBody>
        </p:sp>
      </p:grpSp>
      <p:sp>
        <p:nvSpPr>
          <p:cNvPr id="26" name="Rectangle 25">
            <a:hlinkClick r:id="rId4" action="ppaction://hlinksldjump"/>
            <a:extLst>
              <a:ext uri="{FF2B5EF4-FFF2-40B4-BE49-F238E27FC236}">
                <a16:creationId xmlns:a16="http://schemas.microsoft.com/office/drawing/2014/main" id="{CAFDEF6A-452A-6774-49F2-3F0B14CE89AB}"/>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Picture 3" descr="A red and blue letters on a black background&#10;&#10;AI-generated content may be incorrect.">
            <a:extLst>
              <a:ext uri="{FF2B5EF4-FFF2-40B4-BE49-F238E27FC236}">
                <a16:creationId xmlns:a16="http://schemas.microsoft.com/office/drawing/2014/main" id="{C3EA035A-3772-C9D0-A343-D97D19F037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3119870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FD6A3-A471-64B4-E3B8-B5CB303E66E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BA58AAB-303E-BF46-64A9-1438C34D2090}"/>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E75EB29C-7091-B07A-2044-BA2DC6F23673}"/>
              </a:ext>
            </a:extLst>
          </p:cNvPr>
          <p:cNvSpPr txBox="1"/>
          <p:nvPr/>
        </p:nvSpPr>
        <p:spPr>
          <a:xfrm>
            <a:off x="221590" y="78270"/>
            <a:ext cx="10955808" cy="830997"/>
          </a:xfrm>
          <a:prstGeom prst="rect">
            <a:avLst/>
          </a:prstGeom>
          <a:noFill/>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Effect of time on EVT treatment effect and clinical outcomes in patients with large strokes: A pre-specified analysis of the SELECT2 trial </a:t>
            </a:r>
            <a:endParaRPr lang="fr-FR" sz="2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B3675B1-B140-D912-931A-0FFE2C43B96F}"/>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79CDDD86-D56F-CFD3-2300-0D24F72AAAA6}"/>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A7A1C8EA-61E1-ACE0-42C5-F9488672485C}"/>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87D1BD29-1BF7-350F-CFC8-7A359B20D5CD}"/>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6FA3920A-9DCC-ED97-ACEF-B52E8B47DC44}"/>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8C0B6836-A9BC-8195-B5D1-0BBED2486058}"/>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15" name="ZoneTexte 14">
            <a:extLst>
              <a:ext uri="{FF2B5EF4-FFF2-40B4-BE49-F238E27FC236}">
                <a16:creationId xmlns:a16="http://schemas.microsoft.com/office/drawing/2014/main" id="{EA3422F4-501E-8640-1B71-720CA10141E5}"/>
              </a:ext>
            </a:extLst>
          </p:cNvPr>
          <p:cNvSpPr txBox="1"/>
          <p:nvPr/>
        </p:nvSpPr>
        <p:spPr>
          <a:xfrm>
            <a:off x="85446" y="1584605"/>
            <a:ext cx="2010053" cy="3216265"/>
          </a:xfrm>
          <a:prstGeom prst="rect">
            <a:avLst/>
          </a:prstGeom>
          <a:noFill/>
        </p:spPr>
        <p:txBody>
          <a:bodyPr wrap="square">
            <a:spAutoFit/>
          </a:bodyPr>
          <a:lstStyle/>
          <a:p>
            <a:pPr>
              <a:buNone/>
            </a:pPr>
            <a:r>
              <a:rPr lang="en-US" sz="750" b="1" dirty="0">
                <a:latin typeface="Arial" panose="020B0604020202020204" pitchFamily="34" charset="0"/>
                <a:cs typeface="Arial" panose="020B0604020202020204" pitchFamily="34" charset="0"/>
              </a:rPr>
              <a:t>Age </a:t>
            </a:r>
            <a:r>
              <a:rPr lang="en-US" sz="750" dirty="0">
                <a:latin typeface="Arial" panose="020B0604020202020204" pitchFamily="34" charset="0"/>
                <a:cs typeface="Arial" panose="020B0604020202020204" pitchFamily="34" charset="0"/>
              </a:rPr>
              <a:t>&lt;70        23  31 </a:t>
            </a:r>
            <a:r>
              <a:rPr lang="en-US" sz="750" i="1" dirty="0">
                <a:latin typeface="Arial" panose="020B0604020202020204" pitchFamily="34" charset="0"/>
                <a:cs typeface="Arial" panose="020B0604020202020204" pitchFamily="34" charset="0"/>
              </a:rPr>
              <a:t>&lt;6hrs</a:t>
            </a:r>
          </a:p>
          <a:p>
            <a:r>
              <a:rPr lang="en-US" sz="750" dirty="0">
                <a:latin typeface="Arial" panose="020B0604020202020204" pitchFamily="34" charset="0"/>
                <a:cs typeface="Arial" panose="020B0604020202020204" pitchFamily="34" charset="0"/>
              </a:rPr>
              <a:t>                     78  71  </a:t>
            </a:r>
            <a:r>
              <a:rPr lang="en-US" sz="750" i="1" dirty="0">
                <a:latin typeface="Arial" panose="020B0604020202020204" pitchFamily="34" charset="0"/>
                <a:cs typeface="Arial" panose="020B0604020202020204" pitchFamily="34" charset="0"/>
              </a:rPr>
              <a:t>6–24hrs</a:t>
            </a:r>
          </a:p>
          <a:p>
            <a:pPr>
              <a:buNone/>
            </a:pPr>
            <a:r>
              <a:rPr lang="en-US" sz="750" b="1" dirty="0">
                <a:latin typeface="Arial" panose="020B0604020202020204" pitchFamily="34" charset="0"/>
                <a:cs typeface="Arial" panose="020B0604020202020204" pitchFamily="34" charset="0"/>
              </a:rPr>
              <a:t>        </a:t>
            </a:r>
            <a:r>
              <a:rPr lang="en-US" sz="750" dirty="0">
                <a:latin typeface="Arial" panose="020B0604020202020204" pitchFamily="34" charset="0"/>
                <a:cs typeface="Arial" panose="020B0604020202020204" pitchFamily="34" charset="0"/>
              </a:rPr>
              <a:t>≥70       22   24 </a:t>
            </a:r>
            <a:r>
              <a:rPr lang="en-US" sz="750" i="1" dirty="0">
                <a:latin typeface="Arial" panose="020B0604020202020204" pitchFamily="34" charset="0"/>
                <a:cs typeface="Arial" panose="020B0604020202020204" pitchFamily="34" charset="0"/>
              </a:rPr>
              <a:t>&lt;6hrs</a:t>
            </a:r>
          </a:p>
          <a:p>
            <a:r>
              <a:rPr lang="en-US" sz="750" dirty="0">
                <a:latin typeface="Arial" panose="020B0604020202020204" pitchFamily="34" charset="0"/>
                <a:cs typeface="Arial" panose="020B0604020202020204" pitchFamily="34" charset="0"/>
              </a:rPr>
              <a:t>                     51   52 </a:t>
            </a:r>
            <a:r>
              <a:rPr lang="en-US" sz="750" i="1" dirty="0">
                <a:latin typeface="Arial" panose="020B0604020202020204" pitchFamily="34" charset="0"/>
                <a:cs typeface="Arial" panose="020B0604020202020204" pitchFamily="34" charset="0"/>
              </a:rPr>
              <a:t>6–24hrs</a:t>
            </a:r>
          </a:p>
          <a:p>
            <a:pPr>
              <a:buNone/>
            </a:pPr>
            <a:r>
              <a:rPr lang="fr-FR" sz="750" b="1" dirty="0">
                <a:latin typeface="Arial" panose="020B0604020202020204" pitchFamily="34" charset="0"/>
                <a:cs typeface="Arial" panose="020B0604020202020204" pitchFamily="34" charset="0"/>
              </a:rPr>
              <a:t>NIHSS </a:t>
            </a:r>
            <a:r>
              <a:rPr lang="fr-FR" sz="750" dirty="0">
                <a:latin typeface="Arial" panose="020B0604020202020204" pitchFamily="34" charset="0"/>
                <a:cs typeface="Arial" panose="020B0604020202020204" pitchFamily="34" charset="0"/>
              </a:rPr>
              <a:t>&lt;20   26   25 </a:t>
            </a:r>
            <a:r>
              <a:rPr lang="fr-FR" sz="750" i="1" dirty="0">
                <a:latin typeface="Arial" panose="020B0604020202020204" pitchFamily="34" charset="0"/>
                <a:cs typeface="Arial" panose="020B0604020202020204" pitchFamily="34" charset="0"/>
              </a:rPr>
              <a:t>&lt;6hrs</a:t>
            </a:r>
          </a:p>
          <a:p>
            <a:r>
              <a:rPr lang="fr-FR" sz="750" dirty="0">
                <a:latin typeface="Arial" panose="020B0604020202020204" pitchFamily="34" charset="0"/>
                <a:cs typeface="Arial" panose="020B0604020202020204" pitchFamily="34" charset="0"/>
              </a:rPr>
              <a:t>                     73   73 </a:t>
            </a:r>
            <a:r>
              <a:rPr lang="fr-FR" sz="750" i="1" dirty="0">
                <a:latin typeface="Arial" panose="020B0604020202020204" pitchFamily="34" charset="0"/>
                <a:cs typeface="Arial" panose="020B0604020202020204" pitchFamily="34" charset="0"/>
              </a:rPr>
              <a:t>6–24hrs</a:t>
            </a:r>
          </a:p>
          <a:p>
            <a:pPr>
              <a:buNone/>
            </a:pPr>
            <a:r>
              <a:rPr lang="fr-FR" sz="750" dirty="0">
                <a:latin typeface="Arial" panose="020B0604020202020204" pitchFamily="34" charset="0"/>
                <a:cs typeface="Arial" panose="020B0604020202020204" pitchFamily="34" charset="0"/>
              </a:rPr>
              <a:t>            ≥20   19   32 </a:t>
            </a:r>
            <a:r>
              <a:rPr lang="fr-FR" sz="750" i="1" dirty="0">
                <a:latin typeface="Arial" panose="020B0604020202020204" pitchFamily="34" charset="0"/>
                <a:cs typeface="Arial" panose="020B0604020202020204" pitchFamily="34" charset="0"/>
              </a:rPr>
              <a:t>&lt;6hrs</a:t>
            </a:r>
          </a:p>
          <a:p>
            <a:r>
              <a:rPr lang="fr-FR" sz="750" dirty="0">
                <a:latin typeface="Arial" panose="020B0604020202020204" pitchFamily="34" charset="0"/>
                <a:cs typeface="Arial" panose="020B0604020202020204" pitchFamily="34" charset="0"/>
              </a:rPr>
              <a:t>                     55   50 </a:t>
            </a:r>
            <a:r>
              <a:rPr lang="fr-FR" sz="750" i="1" dirty="0">
                <a:latin typeface="Arial" panose="020B0604020202020204" pitchFamily="34" charset="0"/>
                <a:cs typeface="Arial" panose="020B0604020202020204" pitchFamily="34" charset="0"/>
              </a:rPr>
              <a:t>6–24hrs</a:t>
            </a:r>
          </a:p>
          <a:p>
            <a:pPr>
              <a:buNone/>
            </a:pPr>
            <a:r>
              <a:rPr lang="en-US" sz="750" dirty="0">
                <a:latin typeface="Arial" panose="020B0604020202020204" pitchFamily="34" charset="0"/>
                <a:cs typeface="Arial" panose="020B0604020202020204" pitchFamily="34" charset="0"/>
              </a:rPr>
              <a:t>               0–2</a:t>
            </a:r>
            <a:r>
              <a:rPr lang="en-US" sz="750" b="1" dirty="0">
                <a:latin typeface="Arial" panose="020B0604020202020204" pitchFamily="34" charset="0"/>
                <a:cs typeface="Arial" panose="020B0604020202020204" pitchFamily="34" charset="0"/>
              </a:rPr>
              <a:t>  </a:t>
            </a:r>
            <a:r>
              <a:rPr lang="en-US" sz="750" dirty="0">
                <a:latin typeface="Arial" panose="020B0604020202020204" pitchFamily="34" charset="0"/>
                <a:cs typeface="Arial" panose="020B0604020202020204" pitchFamily="34" charset="0"/>
              </a:rPr>
              <a:t>2   6   </a:t>
            </a:r>
            <a:r>
              <a:rPr lang="en-US" sz="750" i="1" dirty="0">
                <a:latin typeface="Arial" panose="020B0604020202020204" pitchFamily="34" charset="0"/>
                <a:cs typeface="Arial" panose="020B0604020202020204" pitchFamily="34" charset="0"/>
              </a:rPr>
              <a:t>&lt;6hrs</a:t>
            </a:r>
          </a:p>
          <a:p>
            <a:r>
              <a:rPr lang="en-US" sz="750" b="1" dirty="0">
                <a:latin typeface="Arial" panose="020B0604020202020204" pitchFamily="34" charset="0"/>
                <a:cs typeface="Arial" panose="020B0604020202020204" pitchFamily="34" charset="0"/>
              </a:rPr>
              <a:t>                       </a:t>
            </a:r>
            <a:r>
              <a:rPr lang="en-US" sz="750" dirty="0">
                <a:latin typeface="Arial" panose="020B0604020202020204" pitchFamily="34" charset="0"/>
                <a:cs typeface="Arial" panose="020B0604020202020204" pitchFamily="34" charset="0"/>
              </a:rPr>
              <a:t>6   5   </a:t>
            </a:r>
            <a:r>
              <a:rPr lang="fr-FR" sz="750" i="1" dirty="0">
                <a:latin typeface="Arial" panose="020B0604020202020204" pitchFamily="34" charset="0"/>
                <a:cs typeface="Arial" panose="020B0604020202020204" pitchFamily="34" charset="0"/>
              </a:rPr>
              <a:t>6–24hrs</a:t>
            </a:r>
          </a:p>
          <a:p>
            <a:r>
              <a:rPr lang="fr-FR" sz="750" dirty="0">
                <a:latin typeface="Arial" panose="020B0604020202020204" pitchFamily="34" charset="0"/>
                <a:cs typeface="Arial" panose="020B0604020202020204" pitchFamily="34" charset="0"/>
              </a:rPr>
              <a:t>               3-5  36  37 </a:t>
            </a:r>
            <a:r>
              <a:rPr lang="en-US" sz="750" i="1" dirty="0">
                <a:latin typeface="Arial" panose="020B0604020202020204" pitchFamily="34" charset="0"/>
                <a:cs typeface="Arial" panose="020B0604020202020204" pitchFamily="34" charset="0"/>
              </a:rPr>
              <a:t>&lt;6hrs</a:t>
            </a:r>
          </a:p>
          <a:p>
            <a:r>
              <a:rPr lang="en-US" sz="750" i="1" dirty="0">
                <a:latin typeface="Arial" panose="020B0604020202020204" pitchFamily="34" charset="0"/>
                <a:cs typeface="Arial" panose="020B0604020202020204" pitchFamily="34" charset="0"/>
              </a:rPr>
              <a:t>                   </a:t>
            </a:r>
            <a:r>
              <a:rPr lang="en-US" sz="750" dirty="0">
                <a:latin typeface="Arial" panose="020B0604020202020204" pitchFamily="34" charset="0"/>
                <a:cs typeface="Arial" panose="020B0604020202020204" pitchFamily="34" charset="0"/>
              </a:rPr>
              <a:t>106 111 </a:t>
            </a:r>
            <a:r>
              <a:rPr lang="fr-FR" sz="750" i="1" dirty="0">
                <a:latin typeface="Arial" panose="020B0604020202020204" pitchFamily="34" charset="0"/>
                <a:cs typeface="Arial" panose="020B0604020202020204" pitchFamily="34" charset="0"/>
              </a:rPr>
              <a:t>6–24hrs</a:t>
            </a:r>
          </a:p>
          <a:p>
            <a:r>
              <a:rPr lang="fr-FR" sz="750" dirty="0">
                <a:latin typeface="Arial" panose="020B0604020202020204" pitchFamily="34" charset="0"/>
                <a:cs typeface="Arial" panose="020B0604020202020204" pitchFamily="34" charset="0"/>
              </a:rPr>
              <a:t>               6-10  7  11 </a:t>
            </a:r>
            <a:r>
              <a:rPr lang="en-US" sz="750" i="1" dirty="0">
                <a:latin typeface="Arial" panose="020B0604020202020204" pitchFamily="34" charset="0"/>
                <a:cs typeface="Arial" panose="020B0604020202020204" pitchFamily="34" charset="0"/>
              </a:rPr>
              <a:t>&lt;6hrs</a:t>
            </a:r>
          </a:p>
          <a:p>
            <a:r>
              <a:rPr lang="en-US" sz="750" i="1" dirty="0">
                <a:latin typeface="Arial" panose="020B0604020202020204" pitchFamily="34" charset="0"/>
                <a:cs typeface="Arial" panose="020B0604020202020204" pitchFamily="34" charset="0"/>
              </a:rPr>
              <a:t>                        </a:t>
            </a:r>
            <a:r>
              <a:rPr lang="en-US" sz="750" dirty="0">
                <a:latin typeface="Arial" panose="020B0604020202020204" pitchFamily="34" charset="0"/>
                <a:cs typeface="Arial" panose="020B0604020202020204" pitchFamily="34" charset="0"/>
              </a:rPr>
              <a:t>17 7</a:t>
            </a:r>
            <a:r>
              <a:rPr lang="fr-FR" sz="750" i="1" dirty="0">
                <a:latin typeface="Arial" panose="020B0604020202020204" pitchFamily="34" charset="0"/>
                <a:cs typeface="Arial" panose="020B0604020202020204" pitchFamily="34" charset="0"/>
              </a:rPr>
              <a:t>  6–24hrs</a:t>
            </a:r>
            <a:endParaRPr lang="fr-FR" sz="750" dirty="0">
              <a:latin typeface="Arial" panose="020B0604020202020204" pitchFamily="34" charset="0"/>
              <a:cs typeface="Arial" panose="020B0604020202020204" pitchFamily="34" charset="0"/>
            </a:endParaRPr>
          </a:p>
          <a:p>
            <a:pPr>
              <a:buNone/>
            </a:pPr>
            <a:r>
              <a:rPr lang="nl-NL" sz="750" b="1" dirty="0" err="1">
                <a:latin typeface="Arial" panose="020B0604020202020204" pitchFamily="34" charset="0"/>
                <a:cs typeface="Arial" panose="020B0604020202020204" pitchFamily="34" charset="0"/>
              </a:rPr>
              <a:t>Core</a:t>
            </a:r>
            <a:r>
              <a:rPr lang="nl-NL" sz="750" b="1" dirty="0">
                <a:latin typeface="Arial" panose="020B0604020202020204" pitchFamily="34" charset="0"/>
                <a:cs typeface="Arial" panose="020B0604020202020204" pitchFamily="34" charset="0"/>
              </a:rPr>
              <a:t> Vol. </a:t>
            </a:r>
            <a:r>
              <a:rPr lang="nl-NL" sz="750" dirty="0">
                <a:latin typeface="Arial" panose="020B0604020202020204" pitchFamily="34" charset="0"/>
                <a:cs typeface="Arial" panose="020B0604020202020204" pitchFamily="34" charset="0"/>
              </a:rPr>
              <a:t>&lt;70 15 19 &lt;6hrs</a:t>
            </a:r>
          </a:p>
          <a:p>
            <a:pPr lvl="1"/>
            <a:r>
              <a:rPr lang="nl-NL" sz="750" dirty="0">
                <a:latin typeface="Arial" panose="020B0604020202020204" pitchFamily="34" charset="0"/>
                <a:cs typeface="Arial" panose="020B0604020202020204" pitchFamily="34" charset="0"/>
              </a:rPr>
              <a:t>       60 65 </a:t>
            </a:r>
            <a:r>
              <a:rPr lang="nl-NL" sz="750" i="1" dirty="0">
                <a:latin typeface="Arial" panose="020B0604020202020204" pitchFamily="34" charset="0"/>
                <a:cs typeface="Arial" panose="020B0604020202020204" pitchFamily="34" charset="0"/>
              </a:rPr>
              <a:t>6–24hrs</a:t>
            </a:r>
          </a:p>
          <a:p>
            <a:pPr>
              <a:buNone/>
            </a:pPr>
            <a:r>
              <a:rPr lang="nl-NL" sz="750" b="1" dirty="0">
                <a:latin typeface="Arial" panose="020B0604020202020204" pitchFamily="34" charset="0"/>
                <a:cs typeface="Arial" panose="020B0604020202020204" pitchFamily="34" charset="0"/>
              </a:rPr>
              <a:t>                </a:t>
            </a:r>
            <a:r>
              <a:rPr lang="fr-FR" sz="750" dirty="0">
                <a:latin typeface="Arial" panose="020B0604020202020204" pitchFamily="34" charset="0"/>
                <a:cs typeface="Arial" panose="020B0604020202020204" pitchFamily="34" charset="0"/>
              </a:rPr>
              <a:t>≥</a:t>
            </a:r>
            <a:r>
              <a:rPr lang="fr-FR" sz="800" dirty="0"/>
              <a:t> </a:t>
            </a:r>
            <a:r>
              <a:rPr lang="nl-NL" sz="750" dirty="0">
                <a:latin typeface="Arial" panose="020B0604020202020204" pitchFamily="34" charset="0"/>
                <a:cs typeface="Arial" panose="020B0604020202020204" pitchFamily="34" charset="0"/>
              </a:rPr>
              <a:t>70 30 35 </a:t>
            </a:r>
            <a:r>
              <a:rPr lang="nl-NL" sz="750" i="1" dirty="0">
                <a:latin typeface="Arial" panose="020B0604020202020204" pitchFamily="34" charset="0"/>
                <a:cs typeface="Arial" panose="020B0604020202020204" pitchFamily="34" charset="0"/>
              </a:rPr>
              <a:t>&lt;6hrs</a:t>
            </a:r>
          </a:p>
          <a:p>
            <a:r>
              <a:rPr lang="nl-NL" sz="750" dirty="0">
                <a:latin typeface="Arial" panose="020B0604020202020204" pitchFamily="34" charset="0"/>
                <a:cs typeface="Arial" panose="020B0604020202020204" pitchFamily="34" charset="0"/>
              </a:rPr>
              <a:t>                        67 56 </a:t>
            </a:r>
            <a:r>
              <a:rPr lang="nl-NL" sz="750" i="1" dirty="0">
                <a:latin typeface="Arial" panose="020B0604020202020204" pitchFamily="34" charset="0"/>
                <a:cs typeface="Arial" panose="020B0604020202020204" pitchFamily="34" charset="0"/>
              </a:rPr>
              <a:t>6–24hrs</a:t>
            </a:r>
          </a:p>
          <a:p>
            <a:pPr>
              <a:buNone/>
            </a:pPr>
            <a:r>
              <a:rPr lang="nl-NL" sz="750" dirty="0">
                <a:latin typeface="Arial" panose="020B0604020202020204" pitchFamily="34" charset="0"/>
                <a:cs typeface="Arial" panose="020B0604020202020204" pitchFamily="34" charset="0"/>
              </a:rPr>
              <a:t>               &lt;100 26 30 </a:t>
            </a:r>
            <a:r>
              <a:rPr lang="nl-NL" sz="750" i="1" dirty="0">
                <a:latin typeface="Arial" panose="020B0604020202020204" pitchFamily="34" charset="0"/>
                <a:cs typeface="Arial" panose="020B0604020202020204" pitchFamily="34" charset="0"/>
              </a:rPr>
              <a:t>&lt;6hrs</a:t>
            </a:r>
          </a:p>
          <a:p>
            <a:pPr>
              <a:buNone/>
            </a:pPr>
            <a:r>
              <a:rPr lang="nl-NL" sz="750" i="1" dirty="0">
                <a:latin typeface="Arial" panose="020B0604020202020204" pitchFamily="34" charset="0"/>
                <a:cs typeface="Arial" panose="020B0604020202020204" pitchFamily="34" charset="0"/>
              </a:rPr>
              <a:t>                        </a:t>
            </a:r>
            <a:r>
              <a:rPr lang="nl-NL" sz="750" dirty="0">
                <a:latin typeface="Arial" panose="020B0604020202020204" pitchFamily="34" charset="0"/>
                <a:cs typeface="Arial" panose="020B0604020202020204" pitchFamily="34" charset="0"/>
              </a:rPr>
              <a:t>95 92 </a:t>
            </a:r>
            <a:r>
              <a:rPr lang="nl-NL" sz="750" i="1" dirty="0">
                <a:latin typeface="Arial" panose="020B0604020202020204" pitchFamily="34" charset="0"/>
                <a:cs typeface="Arial" panose="020B0604020202020204" pitchFamily="34" charset="0"/>
              </a:rPr>
              <a:t>6–24hrs</a:t>
            </a:r>
            <a:r>
              <a:rPr lang="nl-NL" sz="750" dirty="0">
                <a:latin typeface="Arial" panose="020B0604020202020204" pitchFamily="34" charset="0"/>
                <a:cs typeface="Arial" panose="020B0604020202020204" pitchFamily="34" charset="0"/>
              </a:rPr>
              <a:t> </a:t>
            </a:r>
          </a:p>
          <a:p>
            <a:pPr>
              <a:buNone/>
            </a:pPr>
            <a:r>
              <a:rPr lang="nl-NL" sz="750" dirty="0">
                <a:latin typeface="Arial" panose="020B0604020202020204" pitchFamily="34" charset="0"/>
                <a:cs typeface="Arial" panose="020B0604020202020204" pitchFamily="34" charset="0"/>
              </a:rPr>
              <a:t>               </a:t>
            </a:r>
            <a:r>
              <a:rPr lang="fr-FR" sz="750" dirty="0"/>
              <a:t>≥ </a:t>
            </a:r>
            <a:r>
              <a:rPr lang="nl-NL" sz="750" dirty="0">
                <a:latin typeface="Arial" panose="020B0604020202020204" pitchFamily="34" charset="0"/>
                <a:cs typeface="Arial" panose="020B0604020202020204" pitchFamily="34" charset="0"/>
              </a:rPr>
              <a:t>100 19 24</a:t>
            </a:r>
            <a:r>
              <a:rPr lang="nl-NL" sz="750" i="1" dirty="0">
                <a:latin typeface="Arial" panose="020B0604020202020204" pitchFamily="34" charset="0"/>
                <a:cs typeface="Arial" panose="020B0604020202020204" pitchFamily="34" charset="0"/>
              </a:rPr>
              <a:t> &lt;6hrs</a:t>
            </a:r>
            <a:endParaRPr lang="nl-NL" sz="750" dirty="0">
              <a:latin typeface="Arial" panose="020B0604020202020204" pitchFamily="34" charset="0"/>
              <a:cs typeface="Arial" panose="020B0604020202020204" pitchFamily="34" charset="0"/>
            </a:endParaRPr>
          </a:p>
          <a:p>
            <a:r>
              <a:rPr lang="nl-NL" sz="750" dirty="0">
                <a:latin typeface="Arial" panose="020B0604020202020204" pitchFamily="34" charset="0"/>
                <a:cs typeface="Arial" panose="020B0604020202020204" pitchFamily="34" charset="0"/>
              </a:rPr>
              <a:t>                        32 29 </a:t>
            </a:r>
            <a:r>
              <a:rPr lang="nl-NL" sz="750" i="1" dirty="0">
                <a:latin typeface="Arial" panose="020B0604020202020204" pitchFamily="34" charset="0"/>
                <a:cs typeface="Arial" panose="020B0604020202020204" pitchFamily="34" charset="0"/>
              </a:rPr>
              <a:t>6–24hrs</a:t>
            </a:r>
          </a:p>
          <a:p>
            <a:r>
              <a:rPr lang="nl-NL" sz="750" i="1" dirty="0">
                <a:latin typeface="Arial" panose="020B0604020202020204" pitchFamily="34" charset="0"/>
                <a:cs typeface="Arial" panose="020B0604020202020204" pitchFamily="34" charset="0"/>
              </a:rPr>
              <a:t>              </a:t>
            </a:r>
            <a:r>
              <a:rPr lang="nl-NL" sz="750" dirty="0">
                <a:latin typeface="Arial" panose="020B0604020202020204" pitchFamily="34" charset="0"/>
                <a:cs typeface="Arial" panose="020B0604020202020204" pitchFamily="34" charset="0"/>
              </a:rPr>
              <a:t>&lt;150  36 44 </a:t>
            </a:r>
            <a:r>
              <a:rPr lang="nl-NL" sz="750" i="1" dirty="0">
                <a:latin typeface="Arial" panose="020B0604020202020204" pitchFamily="34" charset="0"/>
                <a:cs typeface="Arial" panose="020B0604020202020204" pitchFamily="34" charset="0"/>
              </a:rPr>
              <a:t>&lt;6hrs</a:t>
            </a:r>
            <a:endParaRPr lang="nl-NL" sz="750" dirty="0">
              <a:latin typeface="Arial" panose="020B0604020202020204" pitchFamily="34" charset="0"/>
              <a:cs typeface="Arial" panose="020B0604020202020204" pitchFamily="34" charset="0"/>
            </a:endParaRPr>
          </a:p>
          <a:p>
            <a:r>
              <a:rPr lang="nl-NL" sz="750" dirty="0">
                <a:latin typeface="Arial" panose="020B0604020202020204" pitchFamily="34" charset="0"/>
                <a:cs typeface="Arial" panose="020B0604020202020204" pitchFamily="34" charset="0"/>
              </a:rPr>
              <a:t>                      116 109 </a:t>
            </a:r>
            <a:r>
              <a:rPr lang="nl-NL" sz="750" i="1" dirty="0">
                <a:latin typeface="Arial" panose="020B0604020202020204" pitchFamily="34" charset="0"/>
                <a:cs typeface="Arial" panose="020B0604020202020204" pitchFamily="34" charset="0"/>
              </a:rPr>
              <a:t>6–24hrs</a:t>
            </a:r>
          </a:p>
          <a:p>
            <a:r>
              <a:rPr lang="nl-NL" sz="750" i="1" dirty="0">
                <a:latin typeface="Arial" panose="020B0604020202020204" pitchFamily="34" charset="0"/>
                <a:cs typeface="Arial" panose="020B0604020202020204" pitchFamily="34" charset="0"/>
              </a:rPr>
              <a:t>              </a:t>
            </a:r>
            <a:r>
              <a:rPr lang="fr-FR" sz="750" dirty="0">
                <a:latin typeface="Arial" panose="020B0604020202020204" pitchFamily="34" charset="0"/>
                <a:cs typeface="Arial" panose="020B0604020202020204" pitchFamily="34" charset="0"/>
              </a:rPr>
              <a:t>≥150     9 10 </a:t>
            </a:r>
            <a:r>
              <a:rPr lang="nl-NL" sz="750" i="1" dirty="0">
                <a:latin typeface="Arial" panose="020B0604020202020204" pitchFamily="34" charset="0"/>
                <a:cs typeface="Arial" panose="020B0604020202020204" pitchFamily="34" charset="0"/>
              </a:rPr>
              <a:t>&lt;6hrs</a:t>
            </a:r>
            <a:endParaRPr lang="fr-FR" sz="750" dirty="0">
              <a:latin typeface="Arial" panose="020B0604020202020204" pitchFamily="34" charset="0"/>
              <a:cs typeface="Arial" panose="020B0604020202020204" pitchFamily="34" charset="0"/>
            </a:endParaRPr>
          </a:p>
          <a:p>
            <a:r>
              <a:rPr lang="fr-FR" sz="750" dirty="0">
                <a:latin typeface="Arial" panose="020B0604020202020204" pitchFamily="34" charset="0"/>
                <a:cs typeface="Arial" panose="020B0604020202020204" pitchFamily="34" charset="0"/>
              </a:rPr>
              <a:t>                         11 12</a:t>
            </a:r>
            <a:r>
              <a:rPr lang="nl-NL" sz="750" i="1" dirty="0">
                <a:latin typeface="Arial" panose="020B0604020202020204" pitchFamily="34" charset="0"/>
                <a:cs typeface="Arial" panose="020B0604020202020204" pitchFamily="34" charset="0"/>
              </a:rPr>
              <a:t> 6–24hrs</a:t>
            </a:r>
          </a:p>
        </p:txBody>
      </p:sp>
      <p:sp>
        <p:nvSpPr>
          <p:cNvPr id="21" name="ZoneTexte 20">
            <a:extLst>
              <a:ext uri="{FF2B5EF4-FFF2-40B4-BE49-F238E27FC236}">
                <a16:creationId xmlns:a16="http://schemas.microsoft.com/office/drawing/2014/main" id="{76FD60F9-5689-9DF6-CFD1-040733C88357}"/>
              </a:ext>
            </a:extLst>
          </p:cNvPr>
          <p:cNvSpPr txBox="1"/>
          <p:nvPr/>
        </p:nvSpPr>
        <p:spPr>
          <a:xfrm>
            <a:off x="656336" y="1280244"/>
            <a:ext cx="559308" cy="338554"/>
          </a:xfrm>
          <a:prstGeom prst="rect">
            <a:avLst/>
          </a:prstGeom>
          <a:noFill/>
        </p:spPr>
        <p:txBody>
          <a:bodyPr wrap="square">
            <a:spAutoFit/>
          </a:bodyPr>
          <a:lstStyle/>
          <a:p>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a:t>
            </a:r>
          </a:p>
          <a:p>
            <a:r>
              <a:rPr lang="en-US" sz="800" dirty="0">
                <a:solidFill>
                  <a:prstClr val="black"/>
                </a:solidFill>
                <a:latin typeface="Arial" panose="020B0604020202020204" pitchFamily="34" charset="0"/>
                <a:cs typeface="Arial" panose="020B0604020202020204" pitchFamily="34" charset="0"/>
              </a:rPr>
              <a:t>MMEVT</a:t>
            </a:r>
            <a:endParaRPr lang="fr-FR" dirty="0"/>
          </a:p>
        </p:txBody>
      </p:sp>
      <p:sp>
        <p:nvSpPr>
          <p:cNvPr id="27" name="ZoneTexte 26">
            <a:extLst>
              <a:ext uri="{FF2B5EF4-FFF2-40B4-BE49-F238E27FC236}">
                <a16:creationId xmlns:a16="http://schemas.microsoft.com/office/drawing/2014/main" id="{1A73C66B-7005-9D96-473B-44E06042B665}"/>
              </a:ext>
            </a:extLst>
          </p:cNvPr>
          <p:cNvSpPr txBox="1"/>
          <p:nvPr/>
        </p:nvSpPr>
        <p:spPr>
          <a:xfrm>
            <a:off x="-23804" y="4619618"/>
            <a:ext cx="784250" cy="461665"/>
          </a:xfrm>
          <a:prstGeom prst="rect">
            <a:avLst/>
          </a:prstGeom>
          <a:noFill/>
        </p:spPr>
        <p:txBody>
          <a:bodyPr wrap="square">
            <a:spAutoFit/>
          </a:bodyPr>
          <a:lstStyle/>
          <a:p>
            <a:r>
              <a:rPr lang="nl-NL" sz="800" b="1" dirty="0">
                <a:latin typeface="Arial" panose="020B0604020202020204" pitchFamily="34" charset="0"/>
                <a:cs typeface="Arial" panose="020B0604020202020204" pitchFamily="34" charset="0"/>
              </a:rPr>
              <a:t>Mismatch:</a:t>
            </a:r>
          </a:p>
          <a:p>
            <a:r>
              <a:rPr lang="nl-NL" sz="800" b="1" dirty="0">
                <a:latin typeface="Arial" panose="020B0604020202020204" pitchFamily="34" charset="0"/>
                <a:cs typeface="Arial" panose="020B0604020202020204" pitchFamily="34" charset="0"/>
              </a:rPr>
              <a:t>Ratio</a:t>
            </a:r>
            <a:r>
              <a:rPr lang="fr-FR" sz="800" b="1" dirty="0">
                <a:latin typeface="Arial" panose="020B0604020202020204" pitchFamily="34" charset="0"/>
                <a:cs typeface="Arial" panose="020B0604020202020204" pitchFamily="34" charset="0"/>
              </a:rPr>
              <a:t>≥1.2</a:t>
            </a:r>
          </a:p>
          <a:p>
            <a:r>
              <a:rPr lang="fr-FR" sz="800" b="1" dirty="0">
                <a:latin typeface="Arial" panose="020B0604020202020204" pitchFamily="34" charset="0"/>
                <a:cs typeface="Arial" panose="020B0604020202020204" pitchFamily="34" charset="0"/>
              </a:rPr>
              <a:t>Vol ≥10mL</a:t>
            </a:r>
            <a:endParaRPr lang="nl-NL" sz="800" b="1" dirty="0">
              <a:latin typeface="Arial" panose="020B0604020202020204" pitchFamily="34" charset="0"/>
              <a:cs typeface="Arial" panose="020B0604020202020204" pitchFamily="34" charset="0"/>
            </a:endParaRPr>
          </a:p>
        </p:txBody>
      </p:sp>
      <p:sp>
        <p:nvSpPr>
          <p:cNvPr id="29" name="ZoneTexte 28">
            <a:extLst>
              <a:ext uri="{FF2B5EF4-FFF2-40B4-BE49-F238E27FC236}">
                <a16:creationId xmlns:a16="http://schemas.microsoft.com/office/drawing/2014/main" id="{EC2E37AF-DAAF-1A22-474D-17D6B71EEA79}"/>
              </a:ext>
            </a:extLst>
          </p:cNvPr>
          <p:cNvSpPr txBox="1"/>
          <p:nvPr/>
        </p:nvSpPr>
        <p:spPr>
          <a:xfrm>
            <a:off x="682384" y="4588592"/>
            <a:ext cx="959053" cy="1146468"/>
          </a:xfrm>
          <a:prstGeom prst="rect">
            <a:avLst/>
          </a:prstGeom>
          <a:noFill/>
        </p:spPr>
        <p:txBody>
          <a:bodyPr wrap="square">
            <a:spAutoFit/>
          </a:bodyPr>
          <a:lstStyle/>
          <a:p>
            <a:r>
              <a:rPr lang="nl-NL" sz="800" i="1" dirty="0">
                <a:latin typeface="Arial" panose="020B0604020202020204" pitchFamily="34" charset="0"/>
                <a:cs typeface="Arial" panose="020B0604020202020204" pitchFamily="34" charset="0"/>
              </a:rPr>
              <a:t>    </a:t>
            </a:r>
            <a:r>
              <a:rPr lang="nl-NL" sz="750" dirty="0">
                <a:latin typeface="Arial" panose="020B0604020202020204" pitchFamily="34" charset="0"/>
                <a:cs typeface="Arial" panose="020B0604020202020204" pitchFamily="34" charset="0"/>
              </a:rPr>
              <a:t>6  2   </a:t>
            </a:r>
            <a:r>
              <a:rPr lang="nl-NL" sz="750" i="1" dirty="0">
                <a:latin typeface="Arial" panose="020B0604020202020204" pitchFamily="34" charset="0"/>
                <a:cs typeface="Arial" panose="020B0604020202020204" pitchFamily="34" charset="0"/>
              </a:rPr>
              <a:t>&lt;6hrs</a:t>
            </a:r>
          </a:p>
          <a:p>
            <a:r>
              <a:rPr lang="nl-NL" sz="750" i="1" dirty="0">
                <a:latin typeface="Arial" panose="020B0604020202020204" pitchFamily="34" charset="0"/>
                <a:cs typeface="Arial" panose="020B0604020202020204" pitchFamily="34" charset="0"/>
              </a:rPr>
              <a:t>   </a:t>
            </a:r>
            <a:r>
              <a:rPr lang="nl-NL" sz="750" dirty="0">
                <a:latin typeface="Arial" panose="020B0604020202020204" pitchFamily="34" charset="0"/>
                <a:cs typeface="Arial" panose="020B0604020202020204" pitchFamily="34" charset="0"/>
              </a:rPr>
              <a:t>17 6   </a:t>
            </a:r>
            <a:r>
              <a:rPr lang="nl-NL" sz="750" i="1" dirty="0">
                <a:latin typeface="Arial" panose="020B0604020202020204" pitchFamily="34" charset="0"/>
                <a:cs typeface="Arial" panose="020B0604020202020204" pitchFamily="34" charset="0"/>
              </a:rPr>
              <a:t>6–24hrs </a:t>
            </a:r>
          </a:p>
          <a:p>
            <a:r>
              <a:rPr lang="fr-FR" sz="750" i="1" dirty="0">
                <a:latin typeface="Arial" panose="020B0604020202020204" pitchFamily="34" charset="0"/>
                <a:cs typeface="Arial" panose="020B0604020202020204" pitchFamily="34" charset="0"/>
              </a:rPr>
              <a:t>   </a:t>
            </a:r>
            <a:r>
              <a:rPr lang="fr-FR" sz="750" dirty="0">
                <a:latin typeface="Arial" panose="020B0604020202020204" pitchFamily="34" charset="0"/>
                <a:cs typeface="Arial" panose="020B0604020202020204" pitchFamily="34" charset="0"/>
              </a:rPr>
              <a:t>39 52  </a:t>
            </a:r>
            <a:r>
              <a:rPr lang="nl-NL" sz="750" i="1" dirty="0">
                <a:latin typeface="Arial" panose="020B0604020202020204" pitchFamily="34" charset="0"/>
                <a:cs typeface="Arial" panose="020B0604020202020204" pitchFamily="34" charset="0"/>
              </a:rPr>
              <a:t>&lt;6hrs</a:t>
            </a:r>
          </a:p>
          <a:p>
            <a:r>
              <a:rPr lang="nl-NL" sz="750" dirty="0">
                <a:latin typeface="Arial" panose="020B0604020202020204" pitchFamily="34" charset="0"/>
                <a:cs typeface="Arial" panose="020B0604020202020204" pitchFamily="34" charset="0"/>
              </a:rPr>
              <a:t>110 115 6–24hrs</a:t>
            </a:r>
          </a:p>
          <a:p>
            <a:r>
              <a:rPr lang="nl-NL" sz="750" dirty="0">
                <a:latin typeface="Arial" panose="020B0604020202020204" pitchFamily="34" charset="0"/>
                <a:cs typeface="Arial" panose="020B0604020202020204" pitchFamily="34" charset="0"/>
              </a:rPr>
              <a:t>  21 25 </a:t>
            </a:r>
            <a:r>
              <a:rPr lang="nl-NL" sz="750" i="1" dirty="0">
                <a:latin typeface="Arial" panose="020B0604020202020204" pitchFamily="34" charset="0"/>
                <a:cs typeface="Arial" panose="020B0604020202020204" pitchFamily="34" charset="0"/>
              </a:rPr>
              <a:t>&lt;6hrs</a:t>
            </a:r>
          </a:p>
          <a:p>
            <a:r>
              <a:rPr lang="nl-NL" sz="750" dirty="0">
                <a:latin typeface="Arial" panose="020B0604020202020204" pitchFamily="34" charset="0"/>
                <a:cs typeface="Arial" panose="020B0604020202020204" pitchFamily="34" charset="0"/>
              </a:rPr>
              <a:t>  44 34 </a:t>
            </a:r>
            <a:r>
              <a:rPr lang="nl-NL" sz="750" i="1" dirty="0">
                <a:latin typeface="Arial" panose="020B0604020202020204" pitchFamily="34" charset="0"/>
                <a:cs typeface="Arial" panose="020B0604020202020204" pitchFamily="34" charset="0"/>
              </a:rPr>
              <a:t>6–24hrs</a:t>
            </a:r>
          </a:p>
          <a:p>
            <a:r>
              <a:rPr lang="nl-NL" sz="750" dirty="0">
                <a:latin typeface="Arial" panose="020B0604020202020204" pitchFamily="34" charset="0"/>
                <a:cs typeface="Arial" panose="020B0604020202020204" pitchFamily="34" charset="0"/>
              </a:rPr>
              <a:t>  24 29</a:t>
            </a:r>
            <a:r>
              <a:rPr lang="nl-NL" sz="750" i="1" dirty="0">
                <a:latin typeface="Arial" panose="020B0604020202020204" pitchFamily="34" charset="0"/>
                <a:cs typeface="Arial" panose="020B0604020202020204" pitchFamily="34" charset="0"/>
              </a:rPr>
              <a:t> &lt;6hrs</a:t>
            </a:r>
            <a:endParaRPr lang="nl-NL" sz="750" dirty="0">
              <a:latin typeface="Arial" panose="020B0604020202020204" pitchFamily="34" charset="0"/>
              <a:cs typeface="Arial" panose="020B0604020202020204" pitchFamily="34" charset="0"/>
            </a:endParaRPr>
          </a:p>
          <a:p>
            <a:r>
              <a:rPr lang="nl-NL" sz="750" dirty="0">
                <a:latin typeface="Arial" panose="020B0604020202020204" pitchFamily="34" charset="0"/>
                <a:cs typeface="Arial" panose="020B0604020202020204" pitchFamily="34" charset="0"/>
              </a:rPr>
              <a:t>  83 87</a:t>
            </a:r>
            <a:r>
              <a:rPr lang="nl-NL" sz="750" i="1" dirty="0">
                <a:latin typeface="Arial" panose="020B0604020202020204" pitchFamily="34" charset="0"/>
                <a:cs typeface="Arial" panose="020B0604020202020204" pitchFamily="34" charset="0"/>
              </a:rPr>
              <a:t> 6–24hrs</a:t>
            </a:r>
            <a:endParaRPr lang="nl-NL" sz="750" dirty="0">
              <a:latin typeface="Arial" panose="020B0604020202020204" pitchFamily="34" charset="0"/>
              <a:cs typeface="Arial" panose="020B0604020202020204" pitchFamily="34" charset="0"/>
            </a:endParaRPr>
          </a:p>
          <a:p>
            <a:r>
              <a:rPr lang="nl-NL" sz="800" i="1" dirty="0">
                <a:latin typeface="Arial" panose="020B0604020202020204" pitchFamily="34" charset="0"/>
                <a:cs typeface="Arial" panose="020B0604020202020204" pitchFamily="34" charset="0"/>
              </a:rPr>
              <a:t> </a:t>
            </a:r>
          </a:p>
        </p:txBody>
      </p:sp>
      <p:sp>
        <p:nvSpPr>
          <p:cNvPr id="31" name="ZoneTexte 30">
            <a:extLst>
              <a:ext uri="{FF2B5EF4-FFF2-40B4-BE49-F238E27FC236}">
                <a16:creationId xmlns:a16="http://schemas.microsoft.com/office/drawing/2014/main" id="{D7E1DA2A-A09C-4F65-B6EC-32E875B11970}"/>
              </a:ext>
            </a:extLst>
          </p:cNvPr>
          <p:cNvSpPr txBox="1"/>
          <p:nvPr/>
        </p:nvSpPr>
        <p:spPr>
          <a:xfrm>
            <a:off x="557959" y="4642479"/>
            <a:ext cx="394716" cy="200055"/>
          </a:xfrm>
          <a:prstGeom prst="rect">
            <a:avLst/>
          </a:prstGeom>
          <a:noFill/>
        </p:spPr>
        <p:txBody>
          <a:bodyPr wrap="square">
            <a:spAutoFit/>
          </a:bodyPr>
          <a:lstStyle/>
          <a:p>
            <a:r>
              <a:rPr kumimoji="0" lang="fr-FR"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endParaRPr lang="fr-FR" dirty="0"/>
          </a:p>
        </p:txBody>
      </p:sp>
      <p:sp>
        <p:nvSpPr>
          <p:cNvPr id="32" name="ZoneTexte 31">
            <a:extLst>
              <a:ext uri="{FF2B5EF4-FFF2-40B4-BE49-F238E27FC236}">
                <a16:creationId xmlns:a16="http://schemas.microsoft.com/office/drawing/2014/main" id="{7534DCBA-DDA2-C39B-C850-F4F669F2300A}"/>
              </a:ext>
            </a:extLst>
          </p:cNvPr>
          <p:cNvSpPr txBox="1"/>
          <p:nvPr/>
        </p:nvSpPr>
        <p:spPr>
          <a:xfrm>
            <a:off x="521186" y="4865504"/>
            <a:ext cx="394716" cy="200055"/>
          </a:xfrm>
          <a:prstGeom prst="rect">
            <a:avLst/>
          </a:prstGeom>
          <a:noFill/>
        </p:spPr>
        <p:txBody>
          <a:bodyPr wrap="square">
            <a:spAutoFit/>
          </a:bodyPr>
          <a:lstStyle/>
          <a:p>
            <a:r>
              <a:rPr kumimoji="0" lang="fr-FR"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a:t>
            </a:r>
            <a:endParaRPr lang="fr-FR" dirty="0"/>
          </a:p>
        </p:txBody>
      </p:sp>
      <p:sp>
        <p:nvSpPr>
          <p:cNvPr id="35" name="ZoneTexte 34">
            <a:extLst>
              <a:ext uri="{FF2B5EF4-FFF2-40B4-BE49-F238E27FC236}">
                <a16:creationId xmlns:a16="http://schemas.microsoft.com/office/drawing/2014/main" id="{52958D62-8E22-D621-F140-DF3F5E172B0C}"/>
              </a:ext>
            </a:extLst>
          </p:cNvPr>
          <p:cNvSpPr txBox="1"/>
          <p:nvPr/>
        </p:nvSpPr>
        <p:spPr>
          <a:xfrm>
            <a:off x="-23804" y="5104144"/>
            <a:ext cx="784250" cy="461665"/>
          </a:xfrm>
          <a:prstGeom prst="rect">
            <a:avLst/>
          </a:prstGeom>
          <a:noFill/>
        </p:spPr>
        <p:txBody>
          <a:bodyPr wrap="square">
            <a:spAutoFit/>
          </a:bodyPr>
          <a:lstStyle/>
          <a:p>
            <a:r>
              <a:rPr lang="nl-NL" sz="800" b="1" dirty="0">
                <a:latin typeface="Arial" panose="020B0604020202020204" pitchFamily="34" charset="0"/>
                <a:cs typeface="Arial" panose="020B0604020202020204" pitchFamily="34" charset="0"/>
              </a:rPr>
              <a:t>Mismatch:</a:t>
            </a:r>
          </a:p>
          <a:p>
            <a:r>
              <a:rPr lang="nl-NL" sz="800" b="1" dirty="0">
                <a:latin typeface="Arial" panose="020B0604020202020204" pitchFamily="34" charset="0"/>
                <a:cs typeface="Arial" panose="020B0604020202020204" pitchFamily="34" charset="0"/>
              </a:rPr>
              <a:t>Ratio</a:t>
            </a:r>
            <a:r>
              <a:rPr lang="fr-FR" sz="800" b="1" dirty="0">
                <a:latin typeface="Arial" panose="020B0604020202020204" pitchFamily="34" charset="0"/>
                <a:cs typeface="Arial" panose="020B0604020202020204" pitchFamily="34" charset="0"/>
              </a:rPr>
              <a:t>≥1.8</a:t>
            </a:r>
          </a:p>
          <a:p>
            <a:r>
              <a:rPr lang="fr-FR" sz="800" b="1" dirty="0">
                <a:latin typeface="Arial" panose="020B0604020202020204" pitchFamily="34" charset="0"/>
                <a:cs typeface="Arial" panose="020B0604020202020204" pitchFamily="34" charset="0"/>
              </a:rPr>
              <a:t>Vol ≥15mL</a:t>
            </a:r>
            <a:endParaRPr lang="nl-NL" sz="800" b="1" dirty="0">
              <a:latin typeface="Arial" panose="020B0604020202020204" pitchFamily="34" charset="0"/>
              <a:cs typeface="Arial" panose="020B0604020202020204" pitchFamily="34" charset="0"/>
            </a:endParaRPr>
          </a:p>
        </p:txBody>
      </p:sp>
      <p:sp>
        <p:nvSpPr>
          <p:cNvPr id="39" name="ZoneTexte 38">
            <a:extLst>
              <a:ext uri="{FF2B5EF4-FFF2-40B4-BE49-F238E27FC236}">
                <a16:creationId xmlns:a16="http://schemas.microsoft.com/office/drawing/2014/main" id="{2E81021F-969A-1DA3-5C18-815DABF0BE7F}"/>
              </a:ext>
            </a:extLst>
          </p:cNvPr>
          <p:cNvSpPr txBox="1"/>
          <p:nvPr/>
        </p:nvSpPr>
        <p:spPr>
          <a:xfrm>
            <a:off x="557959" y="5112309"/>
            <a:ext cx="314063" cy="200055"/>
          </a:xfrm>
          <a:prstGeom prst="rect">
            <a:avLst/>
          </a:prstGeom>
          <a:noFill/>
        </p:spPr>
        <p:txBody>
          <a:bodyPr wrap="square">
            <a:spAutoFit/>
          </a:bodyPr>
          <a:lstStyle/>
          <a:p>
            <a:r>
              <a:rPr kumimoji="0" lang="fr-FR"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endParaRPr lang="fr-FR" dirty="0"/>
          </a:p>
        </p:txBody>
      </p:sp>
      <p:sp>
        <p:nvSpPr>
          <p:cNvPr id="40" name="ZoneTexte 39">
            <a:extLst>
              <a:ext uri="{FF2B5EF4-FFF2-40B4-BE49-F238E27FC236}">
                <a16:creationId xmlns:a16="http://schemas.microsoft.com/office/drawing/2014/main" id="{6CE5AD63-33DF-37C8-1141-901E4603CDF9}"/>
              </a:ext>
            </a:extLst>
          </p:cNvPr>
          <p:cNvSpPr txBox="1"/>
          <p:nvPr/>
        </p:nvSpPr>
        <p:spPr>
          <a:xfrm>
            <a:off x="537850" y="5316006"/>
            <a:ext cx="394716" cy="200055"/>
          </a:xfrm>
          <a:prstGeom prst="rect">
            <a:avLst/>
          </a:prstGeom>
          <a:noFill/>
        </p:spPr>
        <p:txBody>
          <a:bodyPr wrap="square">
            <a:spAutoFit/>
          </a:bodyPr>
          <a:lstStyle/>
          <a:p>
            <a:r>
              <a:rPr kumimoji="0" lang="fr-FR"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a:t>
            </a:r>
            <a:endParaRPr lang="fr-FR" dirty="0"/>
          </a:p>
        </p:txBody>
      </p:sp>
      <p:sp>
        <p:nvSpPr>
          <p:cNvPr id="41" name="Rectangle 40">
            <a:extLst>
              <a:ext uri="{FF2B5EF4-FFF2-40B4-BE49-F238E27FC236}">
                <a16:creationId xmlns:a16="http://schemas.microsoft.com/office/drawing/2014/main" id="{6B6A5C39-2453-70F3-90EC-927B47B02EED}"/>
              </a:ext>
            </a:extLst>
          </p:cNvPr>
          <p:cNvSpPr/>
          <p:nvPr/>
        </p:nvSpPr>
        <p:spPr>
          <a:xfrm>
            <a:off x="40640" y="1292191"/>
            <a:ext cx="5120640" cy="42855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Image 44">
            <a:extLst>
              <a:ext uri="{FF2B5EF4-FFF2-40B4-BE49-F238E27FC236}">
                <a16:creationId xmlns:a16="http://schemas.microsoft.com/office/drawing/2014/main" id="{543DC8C4-73B7-831F-4923-0B27B5684C2A}"/>
              </a:ext>
            </a:extLst>
          </p:cNvPr>
          <p:cNvPicPr>
            <a:picLocks noChangeAspect="1"/>
          </p:cNvPicPr>
          <p:nvPr/>
        </p:nvPicPr>
        <p:blipFill>
          <a:blip r:embed="rId3"/>
          <a:srcRect t="-1" b="1395"/>
          <a:stretch/>
        </p:blipFill>
        <p:spPr>
          <a:xfrm>
            <a:off x="1472745" y="1384848"/>
            <a:ext cx="3630115" cy="4180961"/>
          </a:xfrm>
          <a:prstGeom prst="rect">
            <a:avLst/>
          </a:prstGeom>
        </p:spPr>
      </p:pic>
      <p:cxnSp>
        <p:nvCxnSpPr>
          <p:cNvPr id="47" name="Connecteur droit 46">
            <a:extLst>
              <a:ext uri="{FF2B5EF4-FFF2-40B4-BE49-F238E27FC236}">
                <a16:creationId xmlns:a16="http://schemas.microsoft.com/office/drawing/2014/main" id="{A347B7CC-C478-B19F-AF0F-A14DD534D947}"/>
              </a:ext>
            </a:extLst>
          </p:cNvPr>
          <p:cNvCxnSpPr/>
          <p:nvPr/>
        </p:nvCxnSpPr>
        <p:spPr>
          <a:xfrm>
            <a:off x="1463040" y="1292191"/>
            <a:ext cx="0" cy="4285565"/>
          </a:xfrm>
          <a:prstGeom prst="line">
            <a:avLst/>
          </a:prstGeom>
        </p:spPr>
        <p:style>
          <a:lnRef idx="2">
            <a:schemeClr val="dk1"/>
          </a:lnRef>
          <a:fillRef idx="0">
            <a:schemeClr val="dk1"/>
          </a:fillRef>
          <a:effectRef idx="1">
            <a:schemeClr val="dk1"/>
          </a:effectRef>
          <a:fontRef idx="minor">
            <a:schemeClr val="tx1"/>
          </a:fontRef>
        </p:style>
      </p:cxnSp>
      <p:sp>
        <p:nvSpPr>
          <p:cNvPr id="51" name="ZoneTexte 50">
            <a:extLst>
              <a:ext uri="{FF2B5EF4-FFF2-40B4-BE49-F238E27FC236}">
                <a16:creationId xmlns:a16="http://schemas.microsoft.com/office/drawing/2014/main" id="{72DF6B1B-2FED-D063-9228-E389D8E1A656}"/>
              </a:ext>
            </a:extLst>
          </p:cNvPr>
          <p:cNvSpPr txBox="1"/>
          <p:nvPr/>
        </p:nvSpPr>
        <p:spPr>
          <a:xfrm>
            <a:off x="5075987" y="1292191"/>
            <a:ext cx="959053" cy="47582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6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Time interaction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Within subgroup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0,1656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0,473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0,622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0,906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0,178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0,502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0,765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0,38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0,776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0,954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0,086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6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0,974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60"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0,229</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60"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0,601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60"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0,866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60"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0,366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60"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0,961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2" name="Rectangle 51">
            <a:extLst>
              <a:ext uri="{FF2B5EF4-FFF2-40B4-BE49-F238E27FC236}">
                <a16:creationId xmlns:a16="http://schemas.microsoft.com/office/drawing/2014/main" id="{A06B3EC6-585A-9DD5-CA0E-9CF8011F7A5B}"/>
              </a:ext>
            </a:extLst>
          </p:cNvPr>
          <p:cNvSpPr/>
          <p:nvPr/>
        </p:nvSpPr>
        <p:spPr>
          <a:xfrm>
            <a:off x="5161279" y="1290168"/>
            <a:ext cx="1785211" cy="42855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5401AED5-4DCB-6FDD-0D24-7E4CCF39D530}"/>
              </a:ext>
            </a:extLst>
          </p:cNvPr>
          <p:cNvSpPr txBox="1"/>
          <p:nvPr/>
        </p:nvSpPr>
        <p:spPr>
          <a:xfrm>
            <a:off x="5863874" y="1292191"/>
            <a:ext cx="1247797" cy="44150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Subgroup interaction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within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(Reference)</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(Reference)</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0,086</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0,688</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(Reference)</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(Reference)</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0,537</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0,782</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(Reference)</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(Reference)</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0,768</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0,516</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0,768</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0,702</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(Reference)</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(Reference)</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0,667</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0,845</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(Reference)</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(Reference)</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0,863</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0,129</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(Reference)</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(Reference)</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0,973</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0,08</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(Reference)</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(Reference)</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0,826</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0,765</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(Reference)</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(Reference)</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0,464</a:t>
            </a:r>
          </a:p>
          <a:p>
            <a:pPr marL="0" marR="0" lvl="0" indent="0" defTabSz="914400" rtl="0" eaLnBrk="1" fontAlgn="auto" latinLnBrk="0" hangingPunct="1">
              <a:lnSpc>
                <a:spcPct val="100000"/>
              </a:lnSpc>
              <a:spcBef>
                <a:spcPts val="0"/>
              </a:spcBef>
              <a:spcAft>
                <a:spcPts val="0"/>
              </a:spcAft>
              <a:buClrTx/>
              <a:buSzTx/>
              <a:buFontTx/>
              <a:buNone/>
              <a:tabLst/>
              <a:defRPr/>
            </a:pPr>
            <a:r>
              <a:rPr lang="en-US" sz="760" dirty="0">
                <a:solidFill>
                  <a:prstClr val="black"/>
                </a:solidFill>
                <a:latin typeface="Arial" panose="020B0604020202020204" pitchFamily="34" charset="0"/>
                <a:cs typeface="Arial" panose="020B0604020202020204" pitchFamily="34" charset="0"/>
              </a:rPr>
              <a:t>0,54</a:t>
            </a:r>
          </a:p>
        </p:txBody>
      </p:sp>
      <p:sp>
        <p:nvSpPr>
          <p:cNvPr id="58" name="ZoneTexte 57">
            <a:extLst>
              <a:ext uri="{FF2B5EF4-FFF2-40B4-BE49-F238E27FC236}">
                <a16:creationId xmlns:a16="http://schemas.microsoft.com/office/drawing/2014/main" id="{FC1AD331-40A8-36FB-9799-EAFAE51B29E7}"/>
              </a:ext>
            </a:extLst>
          </p:cNvPr>
          <p:cNvSpPr txBox="1"/>
          <p:nvPr/>
        </p:nvSpPr>
        <p:spPr>
          <a:xfrm>
            <a:off x="232182" y="5743915"/>
            <a:ext cx="6111240" cy="1015663"/>
          </a:xfrm>
          <a:prstGeom prst="rect">
            <a:avLst/>
          </a:prstGeom>
          <a:noFill/>
        </p:spPr>
        <p:txBody>
          <a:bodyPr wrap="square">
            <a:spAutoFit/>
          </a:bodyPr>
          <a:lstStyle/>
          <a:p>
            <a:pPr algn="just"/>
            <a:r>
              <a:rPr lang="en-US" sz="1200" b="1" dirty="0">
                <a:latin typeface="Arial" panose="020B0604020202020204" pitchFamily="34" charset="0"/>
                <a:cs typeface="Arial" panose="020B0604020202020204" pitchFamily="34" charset="0"/>
              </a:rPr>
              <a:t>Figure 2</a:t>
            </a:r>
            <a:r>
              <a:rPr lang="en-US" sz="1200" dirty="0">
                <a:latin typeface="Arial" panose="020B0604020202020204" pitchFamily="34" charset="0"/>
                <a:cs typeface="Arial" panose="020B0604020202020204" pitchFamily="34" charset="0"/>
              </a:rPr>
              <a:t>. Forest plot illustration of EVT treatment effect estimates across various clinical and imaging strata in a) Early time window – 0–6 hours from last known well to randomization b) late time window – 6–24 hours from last known well. The treatment effect estimates largely favored EVT without significant heterogeneity across clinical and imaging subgroups without significant heterogeneity</a:t>
            </a:r>
            <a:endParaRPr lang="fr-FR" sz="1200" dirty="0">
              <a:latin typeface="Arial" panose="020B0604020202020204" pitchFamily="34" charset="0"/>
              <a:cs typeface="Arial" panose="020B0604020202020204" pitchFamily="34" charset="0"/>
            </a:endParaRPr>
          </a:p>
        </p:txBody>
      </p:sp>
      <p:sp>
        <p:nvSpPr>
          <p:cNvPr id="60" name="ZoneTexte 59">
            <a:extLst>
              <a:ext uri="{FF2B5EF4-FFF2-40B4-BE49-F238E27FC236}">
                <a16:creationId xmlns:a16="http://schemas.microsoft.com/office/drawing/2014/main" id="{0EF38675-5BF8-AFBF-4EDC-DEC076641738}"/>
              </a:ext>
            </a:extLst>
          </p:cNvPr>
          <p:cNvSpPr txBox="1"/>
          <p:nvPr/>
        </p:nvSpPr>
        <p:spPr>
          <a:xfrm>
            <a:off x="7128912" y="1318390"/>
            <a:ext cx="4825052" cy="5047536"/>
          </a:xfrm>
          <a:prstGeom prst="rect">
            <a:avLst/>
          </a:prstGeom>
          <a:noFill/>
        </p:spPr>
        <p:txBody>
          <a:bodyPr wrap="square">
            <a:spAutoFit/>
          </a:bodyPr>
          <a:lstStyle/>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Treatment effect estimates favored EVT across various core estimates, ASPECTS, age and stroke severity strata in both early and late time windows (Figure 2)</a:t>
            </a: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Similar results were observed at 1-year follow-up. </a:t>
            </a: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Among EVT-treated patients, time to randomization was not significantly associated with worse functional outcomes (</a:t>
            </a:r>
            <a:r>
              <a:rPr lang="en-US" sz="1400" dirty="0" err="1">
                <a:latin typeface="Arial" panose="020B0604020202020204" pitchFamily="34" charset="0"/>
                <a:cs typeface="Arial" panose="020B0604020202020204" pitchFamily="34" charset="0"/>
              </a:rPr>
              <a:t>aGenOR</a:t>
            </a:r>
            <a:r>
              <a:rPr lang="en-US" sz="1400" dirty="0">
                <a:latin typeface="Arial" panose="020B0604020202020204" pitchFamily="34" charset="0"/>
                <a:cs typeface="Arial" panose="020B0604020202020204" pitchFamily="34" charset="0"/>
              </a:rPr>
              <a:t>=</a:t>
            </a:r>
            <a:r>
              <a:rPr lang="en-US" sz="1400" b="1" dirty="0">
                <a:solidFill>
                  <a:srgbClr val="AE1112"/>
                </a:solidFill>
                <a:latin typeface="Arial" panose="020B0604020202020204" pitchFamily="34" charset="0"/>
                <a:cs typeface="Arial" panose="020B0604020202020204" pitchFamily="34" charset="0"/>
              </a:rPr>
              <a:t>0.98</a:t>
            </a:r>
            <a:r>
              <a:rPr lang="en-US" sz="1400" b="1" dirty="0">
                <a:solidFill>
                  <a:srgbClr val="FF00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[95%CI: 0.96-1.01 per hour] p=0.27), independent ambulation (</a:t>
            </a:r>
            <a:r>
              <a:rPr lang="en-US" sz="1400" dirty="0" err="1">
                <a:latin typeface="Arial" panose="020B0604020202020204" pitchFamily="34" charset="0"/>
                <a:cs typeface="Arial" panose="020B0604020202020204" pitchFamily="34" charset="0"/>
              </a:rPr>
              <a:t>aRR</a:t>
            </a:r>
            <a:r>
              <a:rPr lang="en-US" sz="1400" dirty="0">
                <a:latin typeface="Arial" panose="020B0604020202020204" pitchFamily="34" charset="0"/>
                <a:cs typeface="Arial" panose="020B0604020202020204" pitchFamily="34" charset="0"/>
              </a:rPr>
              <a:t>=</a:t>
            </a:r>
            <a:r>
              <a:rPr lang="en-US" sz="1400" b="1" dirty="0">
                <a:solidFill>
                  <a:srgbClr val="AE1112"/>
                </a:solidFill>
                <a:latin typeface="Arial" panose="020B0604020202020204" pitchFamily="34" charset="0"/>
                <a:cs typeface="Arial" panose="020B0604020202020204" pitchFamily="34" charset="0"/>
              </a:rPr>
              <a:t>0.99</a:t>
            </a:r>
            <a:r>
              <a:rPr lang="en-US" sz="1400" b="1" dirty="0">
                <a:solidFill>
                  <a:srgbClr val="FF00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[95%CI: 0.96-1.02 per hour] p=0.68) or </a:t>
            </a:r>
            <a:r>
              <a:rPr lang="en-US" sz="1400" dirty="0" err="1">
                <a:latin typeface="Arial" panose="020B0604020202020204" pitchFamily="34" charset="0"/>
                <a:cs typeface="Arial" panose="020B0604020202020204" pitchFamily="34" charset="0"/>
              </a:rPr>
              <a:t>mRS</a:t>
            </a:r>
            <a:r>
              <a:rPr lang="en-US" sz="1400" dirty="0">
                <a:latin typeface="Arial" panose="020B0604020202020204" pitchFamily="34" charset="0"/>
                <a:cs typeface="Arial" panose="020B0604020202020204" pitchFamily="34" charset="0"/>
              </a:rPr>
              <a:t> 5-6 (</a:t>
            </a:r>
            <a:r>
              <a:rPr lang="en-US" sz="1400" dirty="0" err="1">
                <a:latin typeface="Arial" panose="020B0604020202020204" pitchFamily="34" charset="0"/>
                <a:cs typeface="Arial" panose="020B0604020202020204" pitchFamily="34" charset="0"/>
              </a:rPr>
              <a:t>aRR</a:t>
            </a:r>
            <a:r>
              <a:rPr lang="en-US" sz="1400" dirty="0">
                <a:latin typeface="Arial" panose="020B0604020202020204" pitchFamily="34" charset="0"/>
                <a:cs typeface="Arial" panose="020B0604020202020204" pitchFamily="34" charset="0"/>
              </a:rPr>
              <a:t>=</a:t>
            </a:r>
            <a:r>
              <a:rPr lang="en-US" sz="1400" b="1" dirty="0">
                <a:solidFill>
                  <a:srgbClr val="AE1112"/>
                </a:solidFill>
                <a:latin typeface="Arial" panose="020B0604020202020204" pitchFamily="34" charset="0"/>
                <a:cs typeface="Arial" panose="020B0604020202020204" pitchFamily="34" charset="0"/>
              </a:rPr>
              <a:t>1.01</a:t>
            </a:r>
            <a:r>
              <a:rPr lang="en-US" sz="1400" dirty="0">
                <a:latin typeface="Arial" panose="020B0604020202020204" pitchFamily="34" charset="0"/>
                <a:cs typeface="Arial" panose="020B0604020202020204" pitchFamily="34" charset="0"/>
              </a:rPr>
              <a:t> [95%CI: 0.98-1.03 per hour] p=0.69)</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Thrombectomy benefit was maintained in both early and late time window in patients with large core, without significant treatment effect heterogeneity based on age, stroke size and severity</a:t>
            </a: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Longer time to randomization was not associated with worse clinical outcomes among EVT patients</a:t>
            </a:r>
            <a:endParaRPr lang="fr-FR" sz="1400" dirty="0">
              <a:latin typeface="Arial" panose="020B0604020202020204" pitchFamily="34" charset="0"/>
              <a:cs typeface="Arial" panose="020B0604020202020204" pitchFamily="34" charset="0"/>
            </a:endParaRPr>
          </a:p>
        </p:txBody>
      </p:sp>
      <p:sp>
        <p:nvSpPr>
          <p:cNvPr id="62" name="ZoneTexte 61">
            <a:extLst>
              <a:ext uri="{FF2B5EF4-FFF2-40B4-BE49-F238E27FC236}">
                <a16:creationId xmlns:a16="http://schemas.microsoft.com/office/drawing/2014/main" id="{BEE20540-92A0-2BE4-64BB-C9C4017A7ACC}"/>
              </a:ext>
            </a:extLst>
          </p:cNvPr>
          <p:cNvSpPr txBox="1"/>
          <p:nvPr/>
        </p:nvSpPr>
        <p:spPr>
          <a:xfrm>
            <a:off x="2111440" y="5544171"/>
            <a:ext cx="465181" cy="215444"/>
          </a:xfrm>
          <a:prstGeom prst="rect">
            <a:avLst/>
          </a:prstGeom>
          <a:noFill/>
        </p:spPr>
        <p:txBody>
          <a:bodyPr wrap="square">
            <a:spAutoFit/>
          </a:bodyPr>
          <a:lstStyle/>
          <a:p>
            <a:r>
              <a:rPr lang="nl-NL" sz="800" dirty="0">
                <a:latin typeface="Arial" panose="020B0604020202020204" pitchFamily="34" charset="0"/>
                <a:cs typeface="Arial" panose="020B0604020202020204" pitchFamily="34" charset="0"/>
              </a:rPr>
              <a:t>1.00</a:t>
            </a:r>
            <a:endParaRPr lang="fr-FR" dirty="0"/>
          </a:p>
        </p:txBody>
      </p:sp>
      <p:sp>
        <p:nvSpPr>
          <p:cNvPr id="69" name="ZoneTexte 68">
            <a:extLst>
              <a:ext uri="{FF2B5EF4-FFF2-40B4-BE49-F238E27FC236}">
                <a16:creationId xmlns:a16="http://schemas.microsoft.com/office/drawing/2014/main" id="{C70CE627-1790-12D7-20A2-FDB54E98E8AB}"/>
              </a:ext>
            </a:extLst>
          </p:cNvPr>
          <p:cNvSpPr txBox="1"/>
          <p:nvPr/>
        </p:nvSpPr>
        <p:spPr>
          <a:xfrm>
            <a:off x="2982728" y="5544171"/>
            <a:ext cx="465181" cy="215444"/>
          </a:xfrm>
          <a:prstGeom prst="rect">
            <a:avLst/>
          </a:prstGeom>
          <a:noFill/>
        </p:spPr>
        <p:txBody>
          <a:bodyPr wrap="square">
            <a:spAutoFit/>
          </a:bodyPr>
          <a:lstStyle/>
          <a:p>
            <a:r>
              <a:rPr lang="nl-NL" sz="800" dirty="0">
                <a:latin typeface="Arial" panose="020B0604020202020204" pitchFamily="34" charset="0"/>
                <a:cs typeface="Arial" panose="020B0604020202020204" pitchFamily="34" charset="0"/>
              </a:rPr>
              <a:t>2.00</a:t>
            </a:r>
            <a:endParaRPr lang="fr-FR" dirty="0"/>
          </a:p>
        </p:txBody>
      </p:sp>
      <p:sp>
        <p:nvSpPr>
          <p:cNvPr id="70" name="ZoneTexte 69">
            <a:extLst>
              <a:ext uri="{FF2B5EF4-FFF2-40B4-BE49-F238E27FC236}">
                <a16:creationId xmlns:a16="http://schemas.microsoft.com/office/drawing/2014/main" id="{EAA3A182-9018-9C34-BF3C-F2DE775FF93F}"/>
              </a:ext>
            </a:extLst>
          </p:cNvPr>
          <p:cNvSpPr txBox="1"/>
          <p:nvPr/>
        </p:nvSpPr>
        <p:spPr>
          <a:xfrm>
            <a:off x="3447909" y="5544171"/>
            <a:ext cx="465181" cy="215444"/>
          </a:xfrm>
          <a:prstGeom prst="rect">
            <a:avLst/>
          </a:prstGeom>
          <a:noFill/>
        </p:spPr>
        <p:txBody>
          <a:bodyPr wrap="square">
            <a:spAutoFit/>
          </a:bodyPr>
          <a:lstStyle/>
          <a:p>
            <a:r>
              <a:rPr lang="nl-NL" sz="800" dirty="0">
                <a:latin typeface="Arial" panose="020B0604020202020204" pitchFamily="34" charset="0"/>
                <a:cs typeface="Arial" panose="020B0604020202020204" pitchFamily="34" charset="0"/>
              </a:rPr>
              <a:t>3.00</a:t>
            </a:r>
            <a:endParaRPr lang="fr-FR" dirty="0"/>
          </a:p>
        </p:txBody>
      </p:sp>
      <p:sp>
        <p:nvSpPr>
          <p:cNvPr id="71" name="ZoneTexte 70">
            <a:extLst>
              <a:ext uri="{FF2B5EF4-FFF2-40B4-BE49-F238E27FC236}">
                <a16:creationId xmlns:a16="http://schemas.microsoft.com/office/drawing/2014/main" id="{ECE0889F-C7BC-880E-AB82-A1CE1C05342B}"/>
              </a:ext>
            </a:extLst>
          </p:cNvPr>
          <p:cNvSpPr txBox="1"/>
          <p:nvPr/>
        </p:nvSpPr>
        <p:spPr>
          <a:xfrm>
            <a:off x="3796767" y="5544171"/>
            <a:ext cx="465181" cy="215444"/>
          </a:xfrm>
          <a:prstGeom prst="rect">
            <a:avLst/>
          </a:prstGeom>
          <a:noFill/>
        </p:spPr>
        <p:txBody>
          <a:bodyPr wrap="square">
            <a:spAutoFit/>
          </a:bodyPr>
          <a:lstStyle/>
          <a:p>
            <a:r>
              <a:rPr lang="nl-NL" sz="800" dirty="0">
                <a:latin typeface="Arial" panose="020B0604020202020204" pitchFamily="34" charset="0"/>
                <a:cs typeface="Arial" panose="020B0604020202020204" pitchFamily="34" charset="0"/>
              </a:rPr>
              <a:t>4.00</a:t>
            </a:r>
            <a:endParaRPr lang="fr-FR" dirty="0"/>
          </a:p>
        </p:txBody>
      </p:sp>
      <p:sp>
        <p:nvSpPr>
          <p:cNvPr id="72" name="ZoneTexte 71">
            <a:extLst>
              <a:ext uri="{FF2B5EF4-FFF2-40B4-BE49-F238E27FC236}">
                <a16:creationId xmlns:a16="http://schemas.microsoft.com/office/drawing/2014/main" id="{C401339A-5B6E-21AB-BD7F-2C84C0639C9A}"/>
              </a:ext>
            </a:extLst>
          </p:cNvPr>
          <p:cNvSpPr txBox="1"/>
          <p:nvPr/>
        </p:nvSpPr>
        <p:spPr>
          <a:xfrm>
            <a:off x="2581443" y="5544171"/>
            <a:ext cx="465181" cy="215444"/>
          </a:xfrm>
          <a:prstGeom prst="rect">
            <a:avLst/>
          </a:prstGeom>
          <a:noFill/>
        </p:spPr>
        <p:txBody>
          <a:bodyPr wrap="square">
            <a:spAutoFit/>
          </a:bodyPr>
          <a:lstStyle/>
          <a:p>
            <a:r>
              <a:rPr lang="nl-NL" sz="800" dirty="0">
                <a:latin typeface="Arial" panose="020B0604020202020204" pitchFamily="34" charset="0"/>
                <a:cs typeface="Arial" panose="020B0604020202020204" pitchFamily="34" charset="0"/>
              </a:rPr>
              <a:t>1.50</a:t>
            </a:r>
            <a:endParaRPr lang="fr-FR" dirty="0"/>
          </a:p>
        </p:txBody>
      </p:sp>
      <p:sp>
        <p:nvSpPr>
          <p:cNvPr id="73" name="ZoneTexte 72">
            <a:extLst>
              <a:ext uri="{FF2B5EF4-FFF2-40B4-BE49-F238E27FC236}">
                <a16:creationId xmlns:a16="http://schemas.microsoft.com/office/drawing/2014/main" id="{556313D1-3B33-00DA-8D39-204225131878}"/>
              </a:ext>
            </a:extLst>
          </p:cNvPr>
          <p:cNvSpPr txBox="1"/>
          <p:nvPr/>
        </p:nvSpPr>
        <p:spPr>
          <a:xfrm>
            <a:off x="4107929" y="5548686"/>
            <a:ext cx="465181" cy="215444"/>
          </a:xfrm>
          <a:prstGeom prst="rect">
            <a:avLst/>
          </a:prstGeom>
          <a:noFill/>
        </p:spPr>
        <p:txBody>
          <a:bodyPr wrap="square">
            <a:spAutoFit/>
          </a:bodyPr>
          <a:lstStyle/>
          <a:p>
            <a:r>
              <a:rPr lang="nl-NL" sz="800" dirty="0">
                <a:latin typeface="Arial" panose="020B0604020202020204" pitchFamily="34" charset="0"/>
                <a:cs typeface="Arial" panose="020B0604020202020204" pitchFamily="34" charset="0"/>
              </a:rPr>
              <a:t>5.00</a:t>
            </a:r>
            <a:endParaRPr lang="fr-FR" dirty="0"/>
          </a:p>
        </p:txBody>
      </p:sp>
      <p:sp>
        <p:nvSpPr>
          <p:cNvPr id="74" name="ZoneTexte 73">
            <a:extLst>
              <a:ext uri="{FF2B5EF4-FFF2-40B4-BE49-F238E27FC236}">
                <a16:creationId xmlns:a16="http://schemas.microsoft.com/office/drawing/2014/main" id="{B06E37C0-9105-CF08-F274-1F93860DA777}"/>
              </a:ext>
            </a:extLst>
          </p:cNvPr>
          <p:cNvSpPr txBox="1"/>
          <p:nvPr/>
        </p:nvSpPr>
        <p:spPr>
          <a:xfrm>
            <a:off x="4357264" y="5544171"/>
            <a:ext cx="465181" cy="215444"/>
          </a:xfrm>
          <a:prstGeom prst="rect">
            <a:avLst/>
          </a:prstGeom>
          <a:noFill/>
        </p:spPr>
        <p:txBody>
          <a:bodyPr wrap="square">
            <a:spAutoFit/>
          </a:bodyPr>
          <a:lstStyle/>
          <a:p>
            <a:r>
              <a:rPr lang="nl-NL" sz="800" dirty="0">
                <a:latin typeface="Arial" panose="020B0604020202020204" pitchFamily="34" charset="0"/>
                <a:cs typeface="Arial" panose="020B0604020202020204" pitchFamily="34" charset="0"/>
              </a:rPr>
              <a:t>6.00</a:t>
            </a:r>
            <a:endParaRPr lang="fr-FR" dirty="0"/>
          </a:p>
        </p:txBody>
      </p:sp>
      <p:sp>
        <p:nvSpPr>
          <p:cNvPr id="75" name="ZoneTexte 74">
            <a:extLst>
              <a:ext uri="{FF2B5EF4-FFF2-40B4-BE49-F238E27FC236}">
                <a16:creationId xmlns:a16="http://schemas.microsoft.com/office/drawing/2014/main" id="{9712FB50-B427-6E5E-44E6-97AA245F3AAF}"/>
              </a:ext>
            </a:extLst>
          </p:cNvPr>
          <p:cNvSpPr txBox="1"/>
          <p:nvPr/>
        </p:nvSpPr>
        <p:spPr>
          <a:xfrm>
            <a:off x="4662989" y="5544171"/>
            <a:ext cx="465181" cy="215444"/>
          </a:xfrm>
          <a:prstGeom prst="rect">
            <a:avLst/>
          </a:prstGeom>
          <a:noFill/>
        </p:spPr>
        <p:txBody>
          <a:bodyPr wrap="square">
            <a:spAutoFit/>
          </a:bodyPr>
          <a:lstStyle/>
          <a:p>
            <a:r>
              <a:rPr lang="nl-NL" sz="800" dirty="0">
                <a:latin typeface="Arial" panose="020B0604020202020204" pitchFamily="34" charset="0"/>
                <a:cs typeface="Arial" panose="020B0604020202020204" pitchFamily="34" charset="0"/>
              </a:rPr>
              <a:t>8.00</a:t>
            </a:r>
            <a:endParaRPr lang="fr-FR" dirty="0"/>
          </a:p>
        </p:txBody>
      </p:sp>
      <p:sp>
        <p:nvSpPr>
          <p:cNvPr id="76" name="ZoneTexte 75">
            <a:extLst>
              <a:ext uri="{FF2B5EF4-FFF2-40B4-BE49-F238E27FC236}">
                <a16:creationId xmlns:a16="http://schemas.microsoft.com/office/drawing/2014/main" id="{ADBF1470-6FDD-D657-CDD5-58A5D9E5AE10}"/>
              </a:ext>
            </a:extLst>
          </p:cNvPr>
          <p:cNvSpPr txBox="1"/>
          <p:nvPr/>
        </p:nvSpPr>
        <p:spPr>
          <a:xfrm>
            <a:off x="4946853" y="5544171"/>
            <a:ext cx="465181" cy="215444"/>
          </a:xfrm>
          <a:prstGeom prst="rect">
            <a:avLst/>
          </a:prstGeom>
          <a:noFill/>
        </p:spPr>
        <p:txBody>
          <a:bodyPr wrap="square">
            <a:spAutoFit/>
          </a:bodyPr>
          <a:lstStyle/>
          <a:p>
            <a:r>
              <a:rPr lang="nl-NL" sz="800" dirty="0">
                <a:latin typeface="Arial" panose="020B0604020202020204" pitchFamily="34" charset="0"/>
                <a:cs typeface="Arial" panose="020B0604020202020204" pitchFamily="34" charset="0"/>
              </a:rPr>
              <a:t>10.00</a:t>
            </a:r>
            <a:endParaRPr lang="fr-FR" dirty="0"/>
          </a:p>
        </p:txBody>
      </p:sp>
      <p:sp>
        <p:nvSpPr>
          <p:cNvPr id="79" name="ZoneTexte 78">
            <a:extLst>
              <a:ext uri="{FF2B5EF4-FFF2-40B4-BE49-F238E27FC236}">
                <a16:creationId xmlns:a16="http://schemas.microsoft.com/office/drawing/2014/main" id="{5DE6E118-890D-2C2A-8B9D-E68FBE52F8C6}"/>
              </a:ext>
            </a:extLst>
          </p:cNvPr>
          <p:cNvSpPr txBox="1"/>
          <p:nvPr/>
        </p:nvSpPr>
        <p:spPr>
          <a:xfrm>
            <a:off x="1822734" y="5544171"/>
            <a:ext cx="512857" cy="215444"/>
          </a:xfrm>
          <a:prstGeom prst="rect">
            <a:avLst/>
          </a:prstGeom>
          <a:noFill/>
        </p:spPr>
        <p:txBody>
          <a:bodyPr wrap="square">
            <a:spAutoFit/>
          </a:bodyPr>
          <a:lstStyle/>
          <a:p>
            <a:r>
              <a:rPr lang="nl-NL" sz="800" dirty="0">
                <a:latin typeface="Arial" panose="020B0604020202020204" pitchFamily="34" charset="0"/>
                <a:cs typeface="Arial" panose="020B0604020202020204" pitchFamily="34" charset="0"/>
              </a:rPr>
              <a:t>0.80</a:t>
            </a:r>
            <a:endParaRPr lang="fr-FR" dirty="0"/>
          </a:p>
        </p:txBody>
      </p:sp>
      <p:sp>
        <p:nvSpPr>
          <p:cNvPr id="80" name="ZoneTexte 79">
            <a:extLst>
              <a:ext uri="{FF2B5EF4-FFF2-40B4-BE49-F238E27FC236}">
                <a16:creationId xmlns:a16="http://schemas.microsoft.com/office/drawing/2014/main" id="{A9F206FE-6606-71DD-39B6-E93F8EFA96BE}"/>
              </a:ext>
            </a:extLst>
          </p:cNvPr>
          <p:cNvSpPr txBox="1"/>
          <p:nvPr/>
        </p:nvSpPr>
        <p:spPr>
          <a:xfrm>
            <a:off x="1474297" y="5544171"/>
            <a:ext cx="512857" cy="215444"/>
          </a:xfrm>
          <a:prstGeom prst="rect">
            <a:avLst/>
          </a:prstGeom>
          <a:noFill/>
        </p:spPr>
        <p:txBody>
          <a:bodyPr wrap="square">
            <a:spAutoFit/>
          </a:bodyPr>
          <a:lstStyle/>
          <a:p>
            <a:r>
              <a:rPr lang="nl-NL" sz="800" dirty="0">
                <a:latin typeface="Arial" panose="020B0604020202020204" pitchFamily="34" charset="0"/>
                <a:cs typeface="Arial" panose="020B0604020202020204" pitchFamily="34" charset="0"/>
              </a:rPr>
              <a:t>0.60</a:t>
            </a:r>
            <a:endParaRPr lang="fr-FR" dirty="0"/>
          </a:p>
        </p:txBody>
      </p:sp>
      <p:sp>
        <p:nvSpPr>
          <p:cNvPr id="81" name="ZoneTexte 80">
            <a:extLst>
              <a:ext uri="{FF2B5EF4-FFF2-40B4-BE49-F238E27FC236}">
                <a16:creationId xmlns:a16="http://schemas.microsoft.com/office/drawing/2014/main" id="{3F46E1E9-4405-9F8D-CD01-35C8887D13DF}"/>
              </a:ext>
            </a:extLst>
          </p:cNvPr>
          <p:cNvSpPr txBox="1"/>
          <p:nvPr/>
        </p:nvSpPr>
        <p:spPr>
          <a:xfrm>
            <a:off x="1212457" y="5544171"/>
            <a:ext cx="512857" cy="215444"/>
          </a:xfrm>
          <a:prstGeom prst="rect">
            <a:avLst/>
          </a:prstGeom>
          <a:noFill/>
        </p:spPr>
        <p:txBody>
          <a:bodyPr wrap="square">
            <a:spAutoFit/>
          </a:bodyPr>
          <a:lstStyle/>
          <a:p>
            <a:r>
              <a:rPr lang="nl-NL" sz="800" dirty="0">
                <a:latin typeface="Arial" panose="020B0604020202020204" pitchFamily="34" charset="0"/>
                <a:cs typeface="Arial" panose="020B0604020202020204" pitchFamily="34" charset="0"/>
              </a:rPr>
              <a:t>0.50</a:t>
            </a:r>
            <a:endParaRPr lang="fr-FR" dirty="0"/>
          </a:p>
        </p:txBody>
      </p:sp>
      <p:sp>
        <p:nvSpPr>
          <p:cNvPr id="83" name="ZoneTexte 82">
            <a:extLst>
              <a:ext uri="{FF2B5EF4-FFF2-40B4-BE49-F238E27FC236}">
                <a16:creationId xmlns:a16="http://schemas.microsoft.com/office/drawing/2014/main" id="{5D299A1D-4B04-33C6-85EA-0C8AE68962E5}"/>
              </a:ext>
            </a:extLst>
          </p:cNvPr>
          <p:cNvSpPr txBox="1"/>
          <p:nvPr/>
        </p:nvSpPr>
        <p:spPr>
          <a:xfrm>
            <a:off x="40640" y="2503497"/>
            <a:ext cx="891925" cy="200055"/>
          </a:xfrm>
          <a:prstGeom prst="rect">
            <a:avLst/>
          </a:prstGeom>
          <a:noFill/>
        </p:spPr>
        <p:txBody>
          <a:bodyPr wrap="square">
            <a:spAutoFit/>
          </a:bodyPr>
          <a:lstStyle/>
          <a:p>
            <a:r>
              <a:rPr lang="en-US" sz="700" b="1" dirty="0">
                <a:latin typeface="Arial" panose="020B0604020202020204" pitchFamily="34" charset="0"/>
                <a:cs typeface="Arial" panose="020B0604020202020204" pitchFamily="34" charset="0"/>
              </a:rPr>
              <a:t>ASPECTS</a:t>
            </a:r>
            <a:endParaRPr lang="fr-FR" dirty="0"/>
          </a:p>
        </p:txBody>
      </p:sp>
      <p:sp>
        <p:nvSpPr>
          <p:cNvPr id="2" name="Rectangle: Rounded Corners 1">
            <a:extLst>
              <a:ext uri="{FF2B5EF4-FFF2-40B4-BE49-F238E27FC236}">
                <a16:creationId xmlns:a16="http://schemas.microsoft.com/office/drawing/2014/main" id="{4A637872-F20B-D499-F947-9268F7C688B8}"/>
              </a:ext>
            </a:extLst>
          </p:cNvPr>
          <p:cNvSpPr/>
          <p:nvPr/>
        </p:nvSpPr>
        <p:spPr>
          <a:xfrm>
            <a:off x="7219853" y="4305123"/>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0" u="none" strike="noStrike" baseline="0">
                <a:latin typeface="Arial" panose="020B0604020202020204" pitchFamily="34" charset="0"/>
                <a:cs typeface="Arial" panose="020B0604020202020204" pitchFamily="34" charset="0"/>
              </a:rPr>
              <a:t>Conclusion</a:t>
            </a:r>
            <a:endParaRPr lang="en-CH" dirty="0"/>
          </a:p>
        </p:txBody>
      </p:sp>
      <p:sp>
        <p:nvSpPr>
          <p:cNvPr id="3" name="Rectangle 2">
            <a:hlinkClick r:id="rId4" action="ppaction://hlinksldjump"/>
            <a:extLst>
              <a:ext uri="{FF2B5EF4-FFF2-40B4-BE49-F238E27FC236}">
                <a16:creationId xmlns:a16="http://schemas.microsoft.com/office/drawing/2014/main" id="{4FB654B9-D330-FBFB-BA5A-06E55597D61F}"/>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3" descr="A red and blue letters on a black background&#10;&#10;AI-generated content may be incorrect.">
            <a:extLst>
              <a:ext uri="{FF2B5EF4-FFF2-40B4-BE49-F238E27FC236}">
                <a16:creationId xmlns:a16="http://schemas.microsoft.com/office/drawing/2014/main" id="{DAA36383-9C04-C090-38F4-BB7FE1C360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305181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E1B92-2B73-780B-2DD6-0FE804A4C3B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9B04AD7-C249-B7C5-3317-77EF30D91F5C}"/>
              </a:ext>
            </a:extLst>
          </p:cNvPr>
          <p:cNvSpPr/>
          <p:nvPr/>
        </p:nvSpPr>
        <p:spPr>
          <a:xfrm>
            <a:off x="0" y="-1"/>
            <a:ext cx="12192000" cy="987541"/>
          </a:xfrm>
          <a:prstGeom prst="rect">
            <a:avLst/>
          </a:prstGeom>
          <a:solidFill>
            <a:srgbClr val="171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49F9C57-F347-534B-BB2E-1F8EE3373E54}"/>
              </a:ext>
            </a:extLst>
          </p:cNvPr>
          <p:cNvSpPr/>
          <p:nvPr/>
        </p:nvSpPr>
        <p:spPr>
          <a:xfrm>
            <a:off x="0" y="1033260"/>
            <a:ext cx="12192000" cy="4571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F5CA2496-237F-83F8-2AF0-EB97BC424882}"/>
              </a:ext>
            </a:extLst>
          </p:cNvPr>
          <p:cNvSpPr txBox="1"/>
          <p:nvPr/>
        </p:nvSpPr>
        <p:spPr>
          <a:xfrm>
            <a:off x="217525" y="168414"/>
            <a:ext cx="11610144" cy="523220"/>
          </a:xfrm>
          <a:prstGeom prst="rect">
            <a:avLst/>
          </a:prstGeom>
          <a:noFill/>
          <a:ln>
            <a:noFill/>
          </a:ln>
        </p:spPr>
        <p:txBody>
          <a:bodyPr wrap="square">
            <a:spAutoFit/>
          </a:bodyPr>
          <a:lstStyle/>
          <a:p>
            <a:r>
              <a:rPr lang="en-US" sz="2800" dirty="0">
                <a:solidFill>
                  <a:schemeClr val="bg1"/>
                </a:solidFill>
                <a:latin typeface="Arial" panose="020B0604020202020204" pitchFamily="34" charset="0"/>
                <a:cs typeface="Arial" panose="020B0604020202020204" pitchFamily="34" charset="0"/>
              </a:rPr>
              <a:t>Disclaimer</a:t>
            </a:r>
            <a:endParaRPr lang="fr-FR" sz="2400" dirty="0">
              <a:solidFill>
                <a:schemeClr val="bg1"/>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83668F0B-B34B-C1D7-8A54-937D848E872D}"/>
              </a:ext>
            </a:extLst>
          </p:cNvPr>
          <p:cNvSpPr txBox="1"/>
          <p:nvPr/>
        </p:nvSpPr>
        <p:spPr>
          <a:xfrm>
            <a:off x="665356" y="2285452"/>
            <a:ext cx="10861288" cy="2239844"/>
          </a:xfrm>
          <a:prstGeom prst="rect">
            <a:avLst/>
          </a:prstGeom>
          <a:noFill/>
        </p:spPr>
        <p:txBody>
          <a:bodyPr wrap="square">
            <a:spAutoFit/>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This slide deck is designed for personal educational purposes only and should not be utilised for making patient management decisions. It is important to verify all information provided before treating patients or applying any therapies mentioned in these materials.</a:t>
            </a:r>
            <a:endParaRPr kumimoji="0" lang="en-GB"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4" name="Picture 3" descr="A red and blue letters on a black background&#10;&#10;AI-generated content may be incorrect.">
            <a:extLst>
              <a:ext uri="{FF2B5EF4-FFF2-40B4-BE49-F238E27FC236}">
                <a16:creationId xmlns:a16="http://schemas.microsoft.com/office/drawing/2014/main" id="{DF42B3D7-BC3F-F0CB-0205-B7EBF2B0E7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3054008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B28B5-1697-70AC-CD04-2007E39E425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F3056B9-575B-55C9-5AAA-2042C3516E0A}"/>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D6D50E92-AFC8-6021-19ED-43FE4CB9BD2E}"/>
              </a:ext>
            </a:extLst>
          </p:cNvPr>
          <p:cNvSpPr txBox="1"/>
          <p:nvPr/>
        </p:nvSpPr>
        <p:spPr>
          <a:xfrm>
            <a:off x="221590" y="-99782"/>
            <a:ext cx="10955808" cy="1523494"/>
          </a:xfrm>
          <a:prstGeom prst="rect">
            <a:avLst/>
          </a:prstGeom>
          <a:noFill/>
        </p:spPr>
        <p:txBody>
          <a:bodyPr wrap="square">
            <a:spAutoFit/>
          </a:bodyPr>
          <a:lstStyle/>
          <a:p>
            <a:pPr algn="just"/>
            <a:r>
              <a:rPr lang="en-US" sz="2300" dirty="0">
                <a:solidFill>
                  <a:schemeClr val="bg1"/>
                </a:solidFill>
                <a:latin typeface="Arial" panose="020B0604020202020204" pitchFamily="34" charset="0"/>
                <a:cs typeface="Arial" panose="020B0604020202020204" pitchFamily="34" charset="0"/>
              </a:rPr>
              <a:t>Rescue intracranial stenting for failed mechanical thrombectomy of vertebrobasilar occlusions: A pooled analysis from the French and German national stroke registries</a:t>
            </a:r>
          </a:p>
          <a:p>
            <a:endParaRPr lang="fr-FR" sz="2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C1E8E8A-1E55-6E44-F891-9FF61ACAD40E}"/>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41AF745A-9811-7005-6F54-17AFEEA3D9FE}"/>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18E58B5C-8F88-23F8-7CFB-1FAFF2118484}"/>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D3CD2FF7-5A9B-9003-B795-831AEFBBE17C}"/>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7F459998-6AD6-57C6-A01C-ACCDCBE0CA60}"/>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A6C9DAE5-752D-E1A3-E161-9448B37D76CC}"/>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32" name="ZoneTexte 31">
            <a:extLst>
              <a:ext uri="{FF2B5EF4-FFF2-40B4-BE49-F238E27FC236}">
                <a16:creationId xmlns:a16="http://schemas.microsoft.com/office/drawing/2014/main" id="{C19C9A45-E827-1828-DE48-2318501DD71C}"/>
              </a:ext>
            </a:extLst>
          </p:cNvPr>
          <p:cNvSpPr txBox="1"/>
          <p:nvPr/>
        </p:nvSpPr>
        <p:spPr>
          <a:xfrm>
            <a:off x="2918172" y="2980964"/>
            <a:ext cx="697375" cy="307777"/>
          </a:xfrm>
          <a:prstGeom prst="rect">
            <a:avLst/>
          </a:prstGeom>
          <a:noFill/>
        </p:spPr>
        <p:txBody>
          <a:bodyPr wrap="square">
            <a:spAutoFit/>
          </a:bodyPr>
          <a:lstStyle/>
          <a:p>
            <a:r>
              <a:rPr lang="fr-FR" sz="1400" b="1" dirty="0">
                <a:solidFill>
                  <a:schemeClr val="bg1"/>
                </a:solidFill>
                <a:latin typeface="Arial" panose="020B0604020202020204" pitchFamily="34" charset="0"/>
                <a:cs typeface="Arial" panose="020B0604020202020204" pitchFamily="34" charset="0"/>
              </a:rPr>
              <a:t>80%</a:t>
            </a:r>
            <a:endParaRPr lang="en-CH" sz="1400" b="1" dirty="0">
              <a:solidFill>
                <a:schemeClr val="bg1"/>
              </a:solidFill>
              <a:latin typeface="Arial" panose="020B0604020202020204" pitchFamily="34" charset="0"/>
              <a:cs typeface="Arial" panose="020B0604020202020204" pitchFamily="34" charset="0"/>
            </a:endParaRPr>
          </a:p>
        </p:txBody>
      </p:sp>
      <p:sp>
        <p:nvSpPr>
          <p:cNvPr id="33" name="ZoneTexte 32">
            <a:extLst>
              <a:ext uri="{FF2B5EF4-FFF2-40B4-BE49-F238E27FC236}">
                <a16:creationId xmlns:a16="http://schemas.microsoft.com/office/drawing/2014/main" id="{FD9B9640-1089-9148-7025-1B5E379C5325}"/>
              </a:ext>
            </a:extLst>
          </p:cNvPr>
          <p:cNvSpPr txBox="1"/>
          <p:nvPr/>
        </p:nvSpPr>
        <p:spPr>
          <a:xfrm>
            <a:off x="2534673" y="2482222"/>
            <a:ext cx="697375" cy="307777"/>
          </a:xfrm>
          <a:prstGeom prst="rect">
            <a:avLst/>
          </a:prstGeom>
          <a:noFill/>
        </p:spPr>
        <p:txBody>
          <a:bodyPr wrap="square">
            <a:spAutoFit/>
          </a:bodyPr>
          <a:lstStyle/>
          <a:p>
            <a:r>
              <a:rPr lang="fr-FR" sz="1400" b="1" dirty="0">
                <a:solidFill>
                  <a:schemeClr val="bg1"/>
                </a:solidFill>
                <a:latin typeface="Arial" panose="020B0604020202020204" pitchFamily="34" charset="0"/>
                <a:cs typeface="Arial" panose="020B0604020202020204" pitchFamily="34" charset="0"/>
              </a:rPr>
              <a:t>20%</a:t>
            </a:r>
            <a:endParaRPr lang="en-CH" sz="1400" b="1" dirty="0">
              <a:solidFill>
                <a:schemeClr val="bg1"/>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08F82ACE-828B-FF96-179B-FFE615C30E56}"/>
              </a:ext>
            </a:extLst>
          </p:cNvPr>
          <p:cNvSpPr txBox="1"/>
          <p:nvPr/>
        </p:nvSpPr>
        <p:spPr>
          <a:xfrm>
            <a:off x="255223" y="1874755"/>
            <a:ext cx="4431829" cy="1323439"/>
          </a:xfrm>
          <a:prstGeom prst="rect">
            <a:avLst/>
          </a:prstGeom>
          <a:noFill/>
        </p:spPr>
        <p:txBody>
          <a:bodyPr wrap="square">
            <a:spAutoFit/>
          </a:bodyPr>
          <a:lstStyle/>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Whether rescue intracranial stenting (RIS) should be performed in patients with vertebrobasilar occlusions refractory to mechanical thrombectomy (MT) remains an open question</a:t>
            </a:r>
            <a:endParaRPr lang="fr-FR" sz="1600" dirty="0">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C3F6BBC4-87DF-48A3-DCA1-F56F15ABFDF5}"/>
              </a:ext>
            </a:extLst>
          </p:cNvPr>
          <p:cNvSpPr txBox="1"/>
          <p:nvPr/>
        </p:nvSpPr>
        <p:spPr>
          <a:xfrm>
            <a:off x="5231207" y="1158979"/>
            <a:ext cx="6106160" cy="646331"/>
          </a:xfrm>
          <a:prstGeom prst="rect">
            <a:avLst/>
          </a:prstGeom>
          <a:noFill/>
        </p:spPr>
        <p:txBody>
          <a:bodyPr wrap="square">
            <a:spAutoFit/>
          </a:bodyPr>
          <a:lstStyle/>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0FA5C0D0-B79B-9862-67F1-89A653329A77}"/>
              </a:ext>
            </a:extLst>
          </p:cNvPr>
          <p:cNvSpPr txBox="1"/>
          <p:nvPr/>
        </p:nvSpPr>
        <p:spPr>
          <a:xfrm>
            <a:off x="6134157" y="1682395"/>
            <a:ext cx="5605711" cy="17081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Study</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Pooled analysis using data from two national stroke registries: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prstClr val="black"/>
                </a:solidFill>
                <a:latin typeface="Arial" panose="020B0604020202020204" pitchFamily="34" charset="0"/>
                <a:cs typeface="Arial" panose="020B0604020202020204" pitchFamily="34" charset="0"/>
              </a:rPr>
              <a:t>T</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 Endovascular Treatment in Ischemic Stroke registry in France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prstClr val="black"/>
                </a:solidFill>
                <a:latin typeface="Arial" panose="020B0604020202020204" pitchFamily="34" charset="0"/>
                <a:cs typeface="Arial" panose="020B0604020202020204" pitchFamily="34" charset="0"/>
              </a:rPr>
              <a:t>T</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 German Stroke Registry Endovascular Treatment in Germany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Rectangle : coins arrondis 22">
            <a:extLst>
              <a:ext uri="{FF2B5EF4-FFF2-40B4-BE49-F238E27FC236}">
                <a16:creationId xmlns:a16="http://schemas.microsoft.com/office/drawing/2014/main" id="{11E9FE7B-4F61-BA45-B913-82D9F4219D98}"/>
              </a:ext>
            </a:extLst>
          </p:cNvPr>
          <p:cNvSpPr/>
          <p:nvPr/>
        </p:nvSpPr>
        <p:spPr>
          <a:xfrm>
            <a:off x="6142057" y="1718239"/>
            <a:ext cx="5690147" cy="1391970"/>
          </a:xfrm>
          <a:prstGeom prst="roundRect">
            <a:avLst>
              <a:gd name="adj" fmla="val 12439"/>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98356E7F-7294-3B25-C66D-A695C443B25A}"/>
              </a:ext>
            </a:extLst>
          </p:cNvPr>
          <p:cNvSpPr txBox="1"/>
          <p:nvPr/>
        </p:nvSpPr>
        <p:spPr>
          <a:xfrm>
            <a:off x="6112506" y="3436870"/>
            <a:ext cx="5751911"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Inclusion criteria: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who underwent RIS for failed MT, defined as a </a:t>
            </a:r>
            <a:r>
              <a:rPr kumimoji="0" lang="en-US" sz="1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mTICI</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score of 0-2a after MT, in basilar and/or vertebral artery occlusion from January 2015 to December 2023</a:t>
            </a:r>
          </a:p>
        </p:txBody>
      </p:sp>
      <p:sp>
        <p:nvSpPr>
          <p:cNvPr id="29" name="Rectangle : coins arrondis 28">
            <a:extLst>
              <a:ext uri="{FF2B5EF4-FFF2-40B4-BE49-F238E27FC236}">
                <a16:creationId xmlns:a16="http://schemas.microsoft.com/office/drawing/2014/main" id="{B0D0A0A2-389A-8CB5-0311-DE16C424B142}"/>
              </a:ext>
            </a:extLst>
          </p:cNvPr>
          <p:cNvSpPr/>
          <p:nvPr/>
        </p:nvSpPr>
        <p:spPr>
          <a:xfrm>
            <a:off x="6134157" y="3435638"/>
            <a:ext cx="5690149" cy="996184"/>
          </a:xfrm>
          <a:prstGeom prst="roundRect">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 coins arrondis 29">
            <a:extLst>
              <a:ext uri="{FF2B5EF4-FFF2-40B4-BE49-F238E27FC236}">
                <a16:creationId xmlns:a16="http://schemas.microsoft.com/office/drawing/2014/main" id="{0F46F1DD-7543-D6AA-29A0-641A5F90A455}"/>
              </a:ext>
            </a:extLst>
          </p:cNvPr>
          <p:cNvSpPr/>
          <p:nvPr/>
        </p:nvSpPr>
        <p:spPr>
          <a:xfrm>
            <a:off x="7459343" y="4759988"/>
            <a:ext cx="3061935" cy="1639338"/>
          </a:xfrm>
          <a:prstGeom prst="roundRect">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0582FA-9838-30FF-624B-8C29B6FCE228}"/>
              </a:ext>
            </a:extLst>
          </p:cNvPr>
          <p:cNvSpPr txBox="1"/>
          <p:nvPr/>
        </p:nvSpPr>
        <p:spPr>
          <a:xfrm>
            <a:off x="7549563" y="4726982"/>
            <a:ext cx="2859957" cy="17081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outcome</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mRS</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score of 0-3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Secondary outcomes</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mRS</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distribution at 90 days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90-day mortality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ICH and </a:t>
            </a:r>
            <a:r>
              <a:rPr kumimoji="0" lang="en-US" sz="1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sICH</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fr-F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8" name="Connecteur droit avec flèche 37">
            <a:extLst>
              <a:ext uri="{FF2B5EF4-FFF2-40B4-BE49-F238E27FC236}">
                <a16:creationId xmlns:a16="http://schemas.microsoft.com/office/drawing/2014/main" id="{23C03D05-11F6-950D-73DC-1A63255CCA68}"/>
              </a:ext>
            </a:extLst>
          </p:cNvPr>
          <p:cNvCxnSpPr>
            <a:cxnSpLocks/>
          </p:cNvCxnSpPr>
          <p:nvPr/>
        </p:nvCxnSpPr>
        <p:spPr>
          <a:xfrm>
            <a:off x="8984259" y="3110209"/>
            <a:ext cx="0" cy="318791"/>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553009AF-77C1-D129-5C4A-659E24460F21}"/>
              </a:ext>
            </a:extLst>
          </p:cNvPr>
          <p:cNvGrpSpPr/>
          <p:nvPr/>
        </p:nvGrpSpPr>
        <p:grpSpPr>
          <a:xfrm>
            <a:off x="356957" y="1236021"/>
            <a:ext cx="1689100" cy="369332"/>
            <a:chOff x="355600" y="1236139"/>
            <a:chExt cx="1689100" cy="369332"/>
          </a:xfrm>
        </p:grpSpPr>
        <p:sp>
          <p:nvSpPr>
            <p:cNvPr id="7" name="Rectangle: Rounded Corners 6">
              <a:extLst>
                <a:ext uri="{FF2B5EF4-FFF2-40B4-BE49-F238E27FC236}">
                  <a16:creationId xmlns:a16="http://schemas.microsoft.com/office/drawing/2014/main" id="{BC23FB56-DC30-C25E-C23B-D8B3AF1AC30D}"/>
                </a:ext>
              </a:extLst>
            </p:cNvPr>
            <p:cNvSpPr/>
            <p:nvPr/>
          </p:nvSpPr>
          <p:spPr>
            <a:xfrm>
              <a:off x="355600" y="1294656"/>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extBox 7">
              <a:extLst>
                <a:ext uri="{FF2B5EF4-FFF2-40B4-BE49-F238E27FC236}">
                  <a16:creationId xmlns:a16="http://schemas.microsoft.com/office/drawing/2014/main" id="{89FBE38F-C28E-F6AB-48AE-2F5E0F2D8A8D}"/>
                </a:ext>
              </a:extLst>
            </p:cNvPr>
            <p:cNvSpPr txBox="1"/>
            <p:nvPr/>
          </p:nvSpPr>
          <p:spPr>
            <a:xfrm>
              <a:off x="403828" y="1236139"/>
              <a:ext cx="1592644"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Background</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77E1EE52-3EEB-C124-39E9-3F645E1C5414}"/>
              </a:ext>
            </a:extLst>
          </p:cNvPr>
          <p:cNvGrpSpPr/>
          <p:nvPr/>
        </p:nvGrpSpPr>
        <p:grpSpPr>
          <a:xfrm>
            <a:off x="6134157" y="1236021"/>
            <a:ext cx="1689100" cy="369332"/>
            <a:chOff x="6096000" y="1246050"/>
            <a:chExt cx="1689100" cy="369332"/>
          </a:xfrm>
        </p:grpSpPr>
        <p:sp>
          <p:nvSpPr>
            <p:cNvPr id="15" name="Rectangle: Rounded Corners 14">
              <a:extLst>
                <a:ext uri="{FF2B5EF4-FFF2-40B4-BE49-F238E27FC236}">
                  <a16:creationId xmlns:a16="http://schemas.microsoft.com/office/drawing/2014/main" id="{0EA7308D-7B2A-E353-8E12-5F75CB124BC3}"/>
                </a:ext>
              </a:extLst>
            </p:cNvPr>
            <p:cNvSpPr/>
            <p:nvPr/>
          </p:nvSpPr>
          <p:spPr>
            <a:xfrm>
              <a:off x="6096000" y="1284772"/>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DC701ADC-0840-DFF2-2641-47A46A26E31E}"/>
                </a:ext>
              </a:extLst>
            </p:cNvPr>
            <p:cNvSpPr txBox="1"/>
            <p:nvPr/>
          </p:nvSpPr>
          <p:spPr>
            <a:xfrm>
              <a:off x="6142057" y="1246050"/>
              <a:ext cx="1327580" cy="369332"/>
            </a:xfrm>
            <a:prstGeom prst="rect">
              <a:avLst/>
            </a:prstGeom>
            <a:noFill/>
          </p:spPr>
          <p:txBody>
            <a:bodyPr wrap="square">
              <a:spAutoFit/>
            </a:bodyPr>
            <a:lstStyle/>
            <a:p>
              <a:r>
                <a:rPr kumimoji="0" lang="en-US"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Methods</a:t>
              </a:r>
              <a:endParaRPr lang="en-CH" dirty="0">
                <a:solidFill>
                  <a:schemeClr val="bg1"/>
                </a:solidFill>
              </a:endParaRPr>
            </a:p>
          </p:txBody>
        </p:sp>
      </p:grpSp>
      <p:cxnSp>
        <p:nvCxnSpPr>
          <p:cNvPr id="20" name="Connecteur droit avec flèche 37">
            <a:extLst>
              <a:ext uri="{FF2B5EF4-FFF2-40B4-BE49-F238E27FC236}">
                <a16:creationId xmlns:a16="http://schemas.microsoft.com/office/drawing/2014/main" id="{D9DB50CA-1448-7D11-1F0A-66FA2C69EBCC}"/>
              </a:ext>
            </a:extLst>
          </p:cNvPr>
          <p:cNvCxnSpPr>
            <a:cxnSpLocks/>
          </p:cNvCxnSpPr>
          <p:nvPr/>
        </p:nvCxnSpPr>
        <p:spPr>
          <a:xfrm>
            <a:off x="8987130" y="4431822"/>
            <a:ext cx="0" cy="318791"/>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8" name="Rectangle 17">
            <a:hlinkClick r:id="rId3" action="ppaction://hlinksldjump"/>
            <a:extLst>
              <a:ext uri="{FF2B5EF4-FFF2-40B4-BE49-F238E27FC236}">
                <a16:creationId xmlns:a16="http://schemas.microsoft.com/office/drawing/2014/main" id="{DE6A62F1-FA79-FD1A-8D7C-24C3B586B35E}"/>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Picture 3" descr="A red and blue letters on a black background&#10;&#10;AI-generated content may be incorrect.">
            <a:extLst>
              <a:ext uri="{FF2B5EF4-FFF2-40B4-BE49-F238E27FC236}">
                <a16:creationId xmlns:a16="http://schemas.microsoft.com/office/drawing/2014/main" id="{BD1F075C-86C0-A760-F009-9A4C21E120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3886305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5C160-CF54-2103-946C-857619A64A5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C46C3EB-9BC5-C06C-51C7-944277E8C802}"/>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BAE5E57E-705E-CAAA-90AB-35094676B59B}"/>
              </a:ext>
            </a:extLst>
          </p:cNvPr>
          <p:cNvSpPr txBox="1"/>
          <p:nvPr/>
        </p:nvSpPr>
        <p:spPr>
          <a:xfrm>
            <a:off x="224653" y="-102648"/>
            <a:ext cx="10955808" cy="1523494"/>
          </a:xfrm>
          <a:prstGeom prst="rect">
            <a:avLst/>
          </a:prstGeom>
          <a:noFill/>
        </p:spPr>
        <p:txBody>
          <a:bodyPr wrap="square">
            <a:spAutoFit/>
          </a:bodyPr>
          <a:lstStyle/>
          <a:p>
            <a:pPr algn="just"/>
            <a:r>
              <a:rPr lang="en-US" sz="2300" dirty="0">
                <a:solidFill>
                  <a:schemeClr val="bg1"/>
                </a:solidFill>
                <a:latin typeface="Arial" panose="020B0604020202020204" pitchFamily="34" charset="0"/>
                <a:cs typeface="Arial" panose="020B0604020202020204" pitchFamily="34" charset="0"/>
              </a:rPr>
              <a:t>Rescue intracranial stenting for failed mechanical thrombectomy of vertebrobasilar occlusions: A pooled analysis from the French and German national stroke registries</a:t>
            </a:r>
          </a:p>
          <a:p>
            <a:endParaRPr lang="fr-FR" sz="2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2B7BD11-AFB2-8238-C663-FA7B00F541E3}"/>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F169E2EE-69DF-2F79-A096-7978E9100908}"/>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0A2A4266-F15F-C0B8-8029-923158B05A61}"/>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8086ED42-6F46-DD3C-00B7-54342D7730C0}"/>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B8790E84-E200-4B44-92CE-9134CF5498A4}"/>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11816376-1C6A-463F-52A1-A14CFF8654F2}"/>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32" name="ZoneTexte 31">
            <a:extLst>
              <a:ext uri="{FF2B5EF4-FFF2-40B4-BE49-F238E27FC236}">
                <a16:creationId xmlns:a16="http://schemas.microsoft.com/office/drawing/2014/main" id="{DAD8C4EE-E323-9226-FF46-479DDF787122}"/>
              </a:ext>
            </a:extLst>
          </p:cNvPr>
          <p:cNvSpPr txBox="1"/>
          <p:nvPr/>
        </p:nvSpPr>
        <p:spPr>
          <a:xfrm>
            <a:off x="3169632" y="2980964"/>
            <a:ext cx="697375" cy="307777"/>
          </a:xfrm>
          <a:prstGeom prst="rect">
            <a:avLst/>
          </a:prstGeom>
          <a:noFill/>
        </p:spPr>
        <p:txBody>
          <a:bodyPr wrap="square">
            <a:spAutoFit/>
          </a:bodyPr>
          <a:lstStyle/>
          <a:p>
            <a:r>
              <a:rPr lang="fr-FR" sz="1400" b="1" dirty="0">
                <a:solidFill>
                  <a:schemeClr val="bg1"/>
                </a:solidFill>
                <a:latin typeface="Arial" panose="020B0604020202020204" pitchFamily="34" charset="0"/>
                <a:cs typeface="Arial" panose="020B0604020202020204" pitchFamily="34" charset="0"/>
              </a:rPr>
              <a:t>80%</a:t>
            </a:r>
            <a:endParaRPr lang="en-CH" sz="1400" b="1" dirty="0">
              <a:solidFill>
                <a:schemeClr val="bg1"/>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503A8C41-5F84-AA40-A5E0-5A53EED44656}"/>
              </a:ext>
            </a:extLst>
          </p:cNvPr>
          <p:cNvSpPr txBox="1"/>
          <p:nvPr/>
        </p:nvSpPr>
        <p:spPr>
          <a:xfrm>
            <a:off x="297057" y="1090854"/>
            <a:ext cx="4475480" cy="1138773"/>
          </a:xfrm>
          <a:prstGeom prst="rect">
            <a:avLst/>
          </a:prstGeom>
          <a:noFill/>
        </p:spPr>
        <p:txBody>
          <a:bodyPr wrap="square">
            <a:spAutoFit/>
          </a:bodyPr>
          <a:lstStyle/>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dirty="0"/>
          </a:p>
        </p:txBody>
      </p:sp>
      <p:sp>
        <p:nvSpPr>
          <p:cNvPr id="14" name="ZoneTexte 13">
            <a:extLst>
              <a:ext uri="{FF2B5EF4-FFF2-40B4-BE49-F238E27FC236}">
                <a16:creationId xmlns:a16="http://schemas.microsoft.com/office/drawing/2014/main" id="{1C288F7C-DA76-AA68-8D00-99A2DE3F0CE1}"/>
              </a:ext>
            </a:extLst>
          </p:cNvPr>
          <p:cNvSpPr txBox="1"/>
          <p:nvPr/>
        </p:nvSpPr>
        <p:spPr>
          <a:xfrm>
            <a:off x="6052339" y="3885748"/>
            <a:ext cx="5692164" cy="1938992"/>
          </a:xfrm>
          <a:prstGeom prst="rect">
            <a:avLst/>
          </a:prstGeom>
          <a:noFill/>
        </p:spPr>
        <p:txBody>
          <a:bodyPr wrap="square">
            <a:spAutoFit/>
          </a:bodyPr>
          <a:lstStyle/>
          <a:p>
            <a:pPr algn="just"/>
            <a:endParaRPr lang="en-US" b="1"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This registry-based study provides level 3 evidence supporting the use of RIS in patients with vertebrobasilar artery occlusion refractory to MT</a:t>
            </a: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Prospective randomized trials are necessary to validate the potential benefits of RIS in this condition</a:t>
            </a:r>
          </a:p>
        </p:txBody>
      </p:sp>
      <p:pic>
        <p:nvPicPr>
          <p:cNvPr id="18" name="Graphic 12" descr="Users with solid fill">
            <a:extLst>
              <a:ext uri="{FF2B5EF4-FFF2-40B4-BE49-F238E27FC236}">
                <a16:creationId xmlns:a16="http://schemas.microsoft.com/office/drawing/2014/main" id="{54110736-00FD-F7A1-55F5-72AC1FA1D3A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01140" y="1668344"/>
            <a:ext cx="393674" cy="393674"/>
          </a:xfrm>
          <a:prstGeom prst="rect">
            <a:avLst/>
          </a:prstGeom>
        </p:spPr>
      </p:pic>
      <p:sp>
        <p:nvSpPr>
          <p:cNvPr id="23" name="ZoneTexte 22">
            <a:extLst>
              <a:ext uri="{FF2B5EF4-FFF2-40B4-BE49-F238E27FC236}">
                <a16:creationId xmlns:a16="http://schemas.microsoft.com/office/drawing/2014/main" id="{209B18D6-46AC-7DA8-A0D5-BE6F59748A6F}"/>
              </a:ext>
            </a:extLst>
          </p:cNvPr>
          <p:cNvSpPr txBox="1"/>
          <p:nvPr/>
        </p:nvSpPr>
        <p:spPr>
          <a:xfrm>
            <a:off x="6052294" y="987540"/>
            <a:ext cx="6259702"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with RIS: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Higher odds of achieving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mRS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0-3:</a:t>
            </a:r>
          </a:p>
          <a:p>
            <a:pPr lvl="1">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aOR</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1" i="0" u="none" strike="noStrike" kern="1200" cap="none" spc="0" normalizeH="0" baseline="0" noProof="0" dirty="0">
                <a:ln>
                  <a:noFill/>
                </a:ln>
                <a:solidFill>
                  <a:srgbClr val="AE1112"/>
                </a:solidFill>
                <a:effectLst/>
                <a:uLnTx/>
                <a:uFillTx/>
                <a:latin typeface="Arial" panose="020B0604020202020204" pitchFamily="34" charset="0"/>
                <a:ea typeface="+mn-ea"/>
                <a:cs typeface="Arial" panose="020B0604020202020204" pitchFamily="34" charset="0"/>
              </a:rPr>
              <a:t>3.45</a:t>
            </a:r>
            <a:r>
              <a:rPr lang="en-US" sz="1400" dirty="0">
                <a:solidFill>
                  <a:prstClr val="black"/>
                </a:solidFill>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95%CI 1.27-9.34] p=0.014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favorable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mRS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shift:</a:t>
            </a:r>
          </a:p>
          <a:p>
            <a:pPr lvl="1">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aOR</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1" i="0" u="none" strike="noStrike" kern="1200" cap="none" spc="0" normalizeH="0" baseline="0" noProof="0" dirty="0">
                <a:ln>
                  <a:noFill/>
                </a:ln>
                <a:solidFill>
                  <a:srgbClr val="AE1112"/>
                </a:solidFill>
                <a:effectLst/>
                <a:uLnTx/>
                <a:uFillTx/>
                <a:latin typeface="Arial" panose="020B0604020202020204" pitchFamily="34" charset="0"/>
                <a:ea typeface="+mn-ea"/>
                <a:cs typeface="Arial" panose="020B0604020202020204" pitchFamily="34" charset="0"/>
              </a:rPr>
              <a:t>2.55</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per 1-point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mRS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improvement [95%CI 1.22-5.34] p=0.013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Lower odds of 90-day mortality:</a:t>
            </a:r>
          </a:p>
          <a:p>
            <a:pPr lvl="1">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aOR</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1" i="0" u="none" strike="noStrike" kern="1200" cap="none" spc="0" normalizeH="0" baseline="0" noProof="0" dirty="0">
                <a:ln>
                  <a:noFill/>
                </a:ln>
                <a:solidFill>
                  <a:srgbClr val="AE1112"/>
                </a:solidFill>
                <a:effectLst/>
                <a:uLnTx/>
                <a:uFillTx/>
                <a:latin typeface="Arial" panose="020B0604020202020204" pitchFamily="34" charset="0"/>
                <a:ea typeface="+mn-ea"/>
                <a:cs typeface="Arial" panose="020B0604020202020204" pitchFamily="34" charset="0"/>
              </a:rPr>
              <a:t>0.26</a:t>
            </a:r>
            <a:r>
              <a:rPr lang="en-US" sz="1400" dirty="0">
                <a:solidFill>
                  <a:prstClr val="black"/>
                </a:solidFill>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95%CI 0.09-0.71] p=0.008</a:t>
            </a:r>
            <a:endParaRPr lang="en-US" sz="1400" dirty="0">
              <a:solidFill>
                <a:prstClr val="black"/>
              </a:solidFill>
              <a:latin typeface="Arial" panose="020B0604020202020204" pitchFamily="34" charset="0"/>
              <a:cs typeface="Arial" panose="020B0604020202020204" pitchFamily="34" charset="0"/>
            </a:endParaRPr>
          </a:p>
          <a:p>
            <a:pPr lvl="1">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1">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significant differences in any ICH and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sICH</a:t>
            </a:r>
            <a:endParaRPr lang="fr-FR" sz="1400" dirty="0"/>
          </a:p>
          <a:p>
            <a:pPr lvl="1">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ZoneTexte 27">
            <a:extLst>
              <a:ext uri="{FF2B5EF4-FFF2-40B4-BE49-F238E27FC236}">
                <a16:creationId xmlns:a16="http://schemas.microsoft.com/office/drawing/2014/main" id="{D63DE9C0-2562-FC5A-2B2C-2EDEEA8D09D5}"/>
              </a:ext>
            </a:extLst>
          </p:cNvPr>
          <p:cNvSpPr txBox="1"/>
          <p:nvPr/>
        </p:nvSpPr>
        <p:spPr>
          <a:xfrm>
            <a:off x="1968143" y="1703641"/>
            <a:ext cx="610616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n=2028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a:t>
            </a:r>
          </a:p>
        </p:txBody>
      </p:sp>
      <p:sp>
        <p:nvSpPr>
          <p:cNvPr id="35" name="ZoneTexte 34">
            <a:extLst>
              <a:ext uri="{FF2B5EF4-FFF2-40B4-BE49-F238E27FC236}">
                <a16:creationId xmlns:a16="http://schemas.microsoft.com/office/drawing/2014/main" id="{898F524E-CCC5-00EC-368B-2C973028917B}"/>
              </a:ext>
            </a:extLst>
          </p:cNvPr>
          <p:cNvSpPr txBox="1"/>
          <p:nvPr/>
        </p:nvSpPr>
        <p:spPr>
          <a:xfrm>
            <a:off x="3780740" y="2630869"/>
            <a:ext cx="1371058" cy="276999"/>
          </a:xfrm>
          <a:prstGeom prst="rect">
            <a:avLst/>
          </a:prstGeom>
          <a:noFill/>
        </p:spPr>
        <p:txBody>
          <a:bodyPr wrap="square">
            <a:spAutoFit/>
          </a:bodyPr>
          <a:lstStyle/>
          <a:p>
            <a:r>
              <a:rPr lang="fr-FR" sz="1200" b="1" i="0" u="none" strike="noStrike" dirty="0">
                <a:solidFill>
                  <a:schemeClr val="bg1"/>
                </a:solidFill>
                <a:effectLst/>
                <a:latin typeface="Arial" panose="020B0604020202020204" pitchFamily="34" charset="0"/>
                <a:cs typeface="Arial" panose="020B0604020202020204" pitchFamily="34" charset="0"/>
              </a:rPr>
              <a:t>58,6%</a:t>
            </a:r>
            <a:r>
              <a:rPr lang="fr-FR" sz="1200" b="1" dirty="0">
                <a:latin typeface="Arial" panose="020B0604020202020204" pitchFamily="34" charset="0"/>
                <a:cs typeface="Arial" panose="020B0604020202020204" pitchFamily="34" charset="0"/>
              </a:rPr>
              <a:t> </a:t>
            </a:r>
          </a:p>
        </p:txBody>
      </p:sp>
      <p:sp>
        <p:nvSpPr>
          <p:cNvPr id="40" name="ZoneTexte 39">
            <a:extLst>
              <a:ext uri="{FF2B5EF4-FFF2-40B4-BE49-F238E27FC236}">
                <a16:creationId xmlns:a16="http://schemas.microsoft.com/office/drawing/2014/main" id="{E9B4886A-B4CB-2B7A-2C88-E55BBEBCA328}"/>
              </a:ext>
            </a:extLst>
          </p:cNvPr>
          <p:cNvSpPr txBox="1"/>
          <p:nvPr/>
        </p:nvSpPr>
        <p:spPr>
          <a:xfrm>
            <a:off x="433321" y="3782837"/>
            <a:ext cx="1442522" cy="738664"/>
          </a:xfrm>
          <a:prstGeom prst="rect">
            <a:avLst/>
          </a:prstGeom>
          <a:noFill/>
        </p:spPr>
        <p:txBody>
          <a:bodyPr wrap="square">
            <a:spAutoFit/>
          </a:bodyPr>
          <a:lstStyle/>
          <a:p>
            <a:pPr algn="ctr"/>
            <a:r>
              <a:rPr lang="en-US" sz="1400" b="1" dirty="0">
                <a:solidFill>
                  <a:prstClr val="black"/>
                </a:solidFill>
                <a:latin typeface="Arial" panose="020B0604020202020204" pitchFamily="34" charset="0"/>
                <a:cs typeface="Arial" panose="020B0604020202020204" pitchFamily="34" charset="0"/>
              </a:rPr>
              <a:t>n=127</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algn="ct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underwent RIS</a:t>
            </a:r>
            <a:endParaRPr lang="fr-FR" sz="1400" b="1" dirty="0"/>
          </a:p>
        </p:txBody>
      </p:sp>
      <p:sp>
        <p:nvSpPr>
          <p:cNvPr id="44" name="ZoneTexte 43">
            <a:extLst>
              <a:ext uri="{FF2B5EF4-FFF2-40B4-BE49-F238E27FC236}">
                <a16:creationId xmlns:a16="http://schemas.microsoft.com/office/drawing/2014/main" id="{3477FBBC-512D-BC65-E000-4B2E6C56C973}"/>
              </a:ext>
            </a:extLst>
          </p:cNvPr>
          <p:cNvSpPr txBox="1"/>
          <p:nvPr/>
        </p:nvSpPr>
        <p:spPr>
          <a:xfrm>
            <a:off x="3248596" y="3791882"/>
            <a:ext cx="1410001" cy="738664"/>
          </a:xfrm>
          <a:prstGeom prst="rect">
            <a:avLst/>
          </a:prstGeom>
          <a:noFill/>
        </p:spPr>
        <p:txBody>
          <a:bodyPr wrap="square">
            <a:spAutoFit/>
          </a:bodyPr>
          <a:lstStyle/>
          <a:p>
            <a:pPr algn="ctr">
              <a:defRPr/>
            </a:pPr>
            <a:r>
              <a:rPr lang="en-US" sz="1400" b="1" dirty="0">
                <a:solidFill>
                  <a:prstClr val="black"/>
                </a:solidFill>
                <a:latin typeface="Arial" panose="020B0604020202020204" pitchFamily="34" charset="0"/>
                <a:cs typeface="Arial" panose="020B0604020202020204" pitchFamily="34" charset="0"/>
              </a:rPr>
              <a:t>n=180</a:t>
            </a:r>
            <a:endParaRPr kumimoji="0" lang="fr-FR" sz="14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with</a:t>
            </a:r>
            <a:r>
              <a:rPr lang="en-US" sz="1400" dirty="0">
                <a:solidFill>
                  <a:prstClr val="black"/>
                </a:solidFill>
                <a:latin typeface="Arial" panose="020B0604020202020204" pitchFamily="34" charset="0"/>
                <a:cs typeface="Arial" panose="020B0604020202020204" pitchFamily="34" charset="0"/>
              </a:rPr>
              <a:t>out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 </a:t>
            </a:r>
          </a:p>
        </p:txBody>
      </p:sp>
      <p:sp>
        <p:nvSpPr>
          <p:cNvPr id="46" name="ZoneTexte 45">
            <a:extLst>
              <a:ext uri="{FF2B5EF4-FFF2-40B4-BE49-F238E27FC236}">
                <a16:creationId xmlns:a16="http://schemas.microsoft.com/office/drawing/2014/main" id="{78123984-2696-6E57-F9C2-D5A1679BD091}"/>
              </a:ext>
            </a:extLst>
          </p:cNvPr>
          <p:cNvSpPr txBox="1"/>
          <p:nvPr/>
        </p:nvSpPr>
        <p:spPr>
          <a:xfrm>
            <a:off x="1711414" y="2259585"/>
            <a:ext cx="1636921" cy="954107"/>
          </a:xfrm>
          <a:prstGeom prst="rect">
            <a:avLst/>
          </a:prstGeom>
          <a:noFill/>
          <a:ln w="28575">
            <a:noFill/>
          </a:ln>
        </p:spPr>
        <p:txBody>
          <a:bodyPr wrap="square">
            <a:spAutoFit/>
          </a:bodyPr>
          <a:lstStyle/>
          <a:p>
            <a:pPr algn="ct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n=307</a:t>
            </a:r>
            <a:r>
              <a:rPr kumimoji="0" lang="en-US"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(15,1%)</a:t>
            </a:r>
          </a:p>
          <a:p>
            <a:pPr algn="ctr"/>
            <a:r>
              <a:rPr lang="en-US" sz="1400" dirty="0">
                <a:solidFill>
                  <a:prstClr val="black"/>
                </a:solidFill>
                <a:latin typeface="Arial" panose="020B0604020202020204" pitchFamily="34" charset="0"/>
                <a:cs typeface="Arial" panose="020B0604020202020204" pitchFamily="34" charset="0"/>
              </a:rPr>
              <a:t>with MT refractory</a:t>
            </a:r>
          </a:p>
          <a:p>
            <a:pPr algn="ctr"/>
            <a:r>
              <a:rPr kumimoji="0" lang="en-US"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vertebrobasilar artery occlusion </a:t>
            </a:r>
            <a:endParaRPr lang="fr-FR" sz="1400" dirty="0"/>
          </a:p>
        </p:txBody>
      </p:sp>
      <p:sp>
        <p:nvSpPr>
          <p:cNvPr id="47" name="Rectangle : coins arrondis 46">
            <a:extLst>
              <a:ext uri="{FF2B5EF4-FFF2-40B4-BE49-F238E27FC236}">
                <a16:creationId xmlns:a16="http://schemas.microsoft.com/office/drawing/2014/main" id="{D233FED8-E789-4578-CEAD-ECB137E69A19}"/>
              </a:ext>
            </a:extLst>
          </p:cNvPr>
          <p:cNvSpPr/>
          <p:nvPr/>
        </p:nvSpPr>
        <p:spPr>
          <a:xfrm>
            <a:off x="1711414" y="2259098"/>
            <a:ext cx="1636924" cy="954107"/>
          </a:xfrm>
          <a:prstGeom prst="roundRect">
            <a:avLst/>
          </a:prstGeom>
          <a:noFill/>
          <a:ln w="28575">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ZoneTexte 51">
            <a:extLst>
              <a:ext uri="{FF2B5EF4-FFF2-40B4-BE49-F238E27FC236}">
                <a16:creationId xmlns:a16="http://schemas.microsoft.com/office/drawing/2014/main" id="{924112E8-79A3-D32A-3A22-F513113F112E}"/>
              </a:ext>
            </a:extLst>
          </p:cNvPr>
          <p:cNvSpPr txBox="1"/>
          <p:nvPr/>
        </p:nvSpPr>
        <p:spPr>
          <a:xfrm>
            <a:off x="1920796" y="4700939"/>
            <a:ext cx="1468803" cy="307777"/>
          </a:xfrm>
          <a:prstGeom prst="rect">
            <a:avLst/>
          </a:prstGeom>
          <a:noFill/>
        </p:spPr>
        <p:txBody>
          <a:bodyPr wrap="square">
            <a:spAutoFit/>
          </a:bodyPr>
          <a:lstStyle/>
          <a:p>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PS matching</a:t>
            </a:r>
            <a:endParaRPr lang="fr-FR" dirty="0"/>
          </a:p>
        </p:txBody>
      </p:sp>
      <p:sp>
        <p:nvSpPr>
          <p:cNvPr id="57" name="Rectangle : coins arrondis 56">
            <a:extLst>
              <a:ext uri="{FF2B5EF4-FFF2-40B4-BE49-F238E27FC236}">
                <a16:creationId xmlns:a16="http://schemas.microsoft.com/office/drawing/2014/main" id="{F54E6788-9A2D-F477-7E7B-89B98827FA6F}"/>
              </a:ext>
            </a:extLst>
          </p:cNvPr>
          <p:cNvSpPr/>
          <p:nvPr/>
        </p:nvSpPr>
        <p:spPr>
          <a:xfrm>
            <a:off x="377781" y="5306395"/>
            <a:ext cx="1543015" cy="480649"/>
          </a:xfrm>
          <a:prstGeom prst="roundRect">
            <a:avLst/>
          </a:prstGeom>
          <a:noFill/>
          <a:ln w="28575">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 coins arrondis 58">
            <a:extLst>
              <a:ext uri="{FF2B5EF4-FFF2-40B4-BE49-F238E27FC236}">
                <a16:creationId xmlns:a16="http://schemas.microsoft.com/office/drawing/2014/main" id="{094A0D11-745A-874A-EE10-1C3F549046DA}"/>
              </a:ext>
            </a:extLst>
          </p:cNvPr>
          <p:cNvSpPr/>
          <p:nvPr/>
        </p:nvSpPr>
        <p:spPr>
          <a:xfrm>
            <a:off x="3207489" y="5275455"/>
            <a:ext cx="1532427" cy="491691"/>
          </a:xfrm>
          <a:prstGeom prst="roundRect">
            <a:avLst/>
          </a:prstGeom>
          <a:noFill/>
          <a:ln w="28575">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droit avec flèche 59">
            <a:extLst>
              <a:ext uri="{FF2B5EF4-FFF2-40B4-BE49-F238E27FC236}">
                <a16:creationId xmlns:a16="http://schemas.microsoft.com/office/drawing/2014/main" id="{9B99E1B5-E825-9E12-1C46-D57831B885A1}"/>
              </a:ext>
            </a:extLst>
          </p:cNvPr>
          <p:cNvCxnSpPr>
            <a:cxnSpLocks/>
            <a:stCxn id="29" idx="2"/>
          </p:cNvCxnSpPr>
          <p:nvPr/>
        </p:nvCxnSpPr>
        <p:spPr>
          <a:xfrm flipH="1">
            <a:off x="1920796" y="4988481"/>
            <a:ext cx="667543" cy="317912"/>
          </a:xfrm>
          <a:prstGeom prst="straightConnector1">
            <a:avLst/>
          </a:prstGeom>
          <a:ln w="28575">
            <a:solidFill>
              <a:srgbClr val="171E54"/>
            </a:solidFill>
            <a:tailEnd type="triangle"/>
          </a:ln>
        </p:spPr>
        <p:style>
          <a:lnRef idx="2">
            <a:schemeClr val="accent1"/>
          </a:lnRef>
          <a:fillRef idx="0">
            <a:schemeClr val="accent1"/>
          </a:fillRef>
          <a:effectRef idx="1">
            <a:schemeClr val="accent1"/>
          </a:effectRef>
          <a:fontRef idx="minor">
            <a:schemeClr val="tx1"/>
          </a:fontRef>
        </p:style>
      </p:cxnSp>
      <p:cxnSp>
        <p:nvCxnSpPr>
          <p:cNvPr id="63" name="Connecteur droit avec flèche 62">
            <a:extLst>
              <a:ext uri="{FF2B5EF4-FFF2-40B4-BE49-F238E27FC236}">
                <a16:creationId xmlns:a16="http://schemas.microsoft.com/office/drawing/2014/main" id="{1AC9518A-B6D2-63C2-3D2F-6C8F0502068B}"/>
              </a:ext>
            </a:extLst>
          </p:cNvPr>
          <p:cNvCxnSpPr>
            <a:cxnSpLocks/>
            <a:stCxn id="29" idx="2"/>
          </p:cNvCxnSpPr>
          <p:nvPr/>
        </p:nvCxnSpPr>
        <p:spPr>
          <a:xfrm>
            <a:off x="2588339" y="4988481"/>
            <a:ext cx="608563" cy="286974"/>
          </a:xfrm>
          <a:prstGeom prst="straightConnector1">
            <a:avLst/>
          </a:prstGeom>
          <a:ln w="28575">
            <a:solidFill>
              <a:srgbClr val="171E54"/>
            </a:solidFill>
            <a:tailEnd type="triangle"/>
          </a:ln>
        </p:spPr>
        <p:style>
          <a:lnRef idx="2">
            <a:schemeClr val="accent1"/>
          </a:lnRef>
          <a:fillRef idx="0">
            <a:schemeClr val="accent1"/>
          </a:fillRef>
          <a:effectRef idx="1">
            <a:schemeClr val="accent1"/>
          </a:effectRef>
          <a:fontRef idx="minor">
            <a:schemeClr val="tx1"/>
          </a:fontRef>
        </p:style>
      </p:cxnSp>
      <p:sp>
        <p:nvSpPr>
          <p:cNvPr id="73" name="ZoneTexte 72">
            <a:extLst>
              <a:ext uri="{FF2B5EF4-FFF2-40B4-BE49-F238E27FC236}">
                <a16:creationId xmlns:a16="http://schemas.microsoft.com/office/drawing/2014/main" id="{5F79C2CA-F9FF-883F-00F4-01E9D8B39676}"/>
              </a:ext>
            </a:extLst>
          </p:cNvPr>
          <p:cNvSpPr txBox="1"/>
          <p:nvPr/>
        </p:nvSpPr>
        <p:spPr>
          <a:xfrm>
            <a:off x="417437" y="5392830"/>
            <a:ext cx="1768730" cy="307777"/>
          </a:xfrm>
          <a:prstGeom prst="rect">
            <a:avLst/>
          </a:prstGeom>
          <a:noFill/>
        </p:spPr>
        <p:txBody>
          <a:bodyPr wrap="square">
            <a:spAutoFit/>
          </a:bodyPr>
          <a:lstStyle/>
          <a:p>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r>
              <a:rPr lang="en-US" sz="1400" b="1" dirty="0">
                <a:solidFill>
                  <a:prstClr val="black"/>
                </a:solidFill>
                <a:latin typeface="Arial" panose="020B0604020202020204" pitchFamily="34" charset="0"/>
                <a:cs typeface="Arial" panose="020B0604020202020204" pitchFamily="34" charset="0"/>
              </a:rPr>
              <a:t>106 </a:t>
            </a:r>
            <a:r>
              <a:rPr lang="en-US" sz="1400" dirty="0">
                <a:solidFill>
                  <a:prstClr val="black"/>
                </a:solidFill>
                <a:latin typeface="Arial" panose="020B0604020202020204" pitchFamily="34" charset="0"/>
                <a:cs typeface="Arial" panose="020B0604020202020204" pitchFamily="34" charset="0"/>
              </a:rPr>
              <a:t>with RIS</a:t>
            </a:r>
            <a:endParaRPr lang="fr-FR" dirty="0"/>
          </a:p>
        </p:txBody>
      </p:sp>
      <p:sp>
        <p:nvSpPr>
          <p:cNvPr id="75" name="ZoneTexte 74">
            <a:extLst>
              <a:ext uri="{FF2B5EF4-FFF2-40B4-BE49-F238E27FC236}">
                <a16:creationId xmlns:a16="http://schemas.microsoft.com/office/drawing/2014/main" id="{AB16DF6C-1C35-A7ED-DDC0-C1C9D2E78BB1}"/>
              </a:ext>
            </a:extLst>
          </p:cNvPr>
          <p:cNvSpPr txBox="1"/>
          <p:nvPr/>
        </p:nvSpPr>
        <p:spPr>
          <a:xfrm>
            <a:off x="3196902" y="5367411"/>
            <a:ext cx="1670596" cy="307777"/>
          </a:xfrm>
          <a:prstGeom prst="rect">
            <a:avLst/>
          </a:prstGeom>
          <a:noFill/>
        </p:spPr>
        <p:txBody>
          <a:bodyPr wrap="square">
            <a:spAutoFit/>
          </a:bodyPr>
          <a:lstStyle/>
          <a:p>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n=99 </a:t>
            </a:r>
            <a:r>
              <a:rPr kumimoji="0" lang="en-US"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without RIS </a:t>
            </a:r>
            <a:endParaRPr lang="fr-FR" sz="1400" dirty="0"/>
          </a:p>
        </p:txBody>
      </p:sp>
      <p:cxnSp>
        <p:nvCxnSpPr>
          <p:cNvPr id="80" name="Connecteur droit avec flèche 79">
            <a:extLst>
              <a:ext uri="{FF2B5EF4-FFF2-40B4-BE49-F238E27FC236}">
                <a16:creationId xmlns:a16="http://schemas.microsoft.com/office/drawing/2014/main" id="{0A4F9C24-8500-0498-FAB1-917E5AD337A7}"/>
              </a:ext>
            </a:extLst>
          </p:cNvPr>
          <p:cNvCxnSpPr>
            <a:cxnSpLocks/>
          </p:cNvCxnSpPr>
          <p:nvPr/>
        </p:nvCxnSpPr>
        <p:spPr>
          <a:xfrm flipH="1">
            <a:off x="2534797" y="2009775"/>
            <a:ext cx="5382" cy="232604"/>
          </a:xfrm>
          <a:prstGeom prst="straightConnector1">
            <a:avLst/>
          </a:prstGeom>
          <a:ln w="28575">
            <a:solidFill>
              <a:srgbClr val="171E54"/>
            </a:solidFill>
            <a:tailEnd type="triangle"/>
          </a:ln>
        </p:spPr>
        <p:style>
          <a:lnRef idx="2">
            <a:schemeClr val="accent1"/>
          </a:lnRef>
          <a:fillRef idx="0">
            <a:schemeClr val="accent1"/>
          </a:fillRef>
          <a:effectRef idx="1">
            <a:schemeClr val="accent1"/>
          </a:effectRef>
          <a:fontRef idx="minor">
            <a:schemeClr val="tx1"/>
          </a:fontRef>
        </p:style>
      </p:cxnSp>
      <p:sp>
        <p:nvSpPr>
          <p:cNvPr id="21" name="Rectangle: Rounded Corners 20">
            <a:extLst>
              <a:ext uri="{FF2B5EF4-FFF2-40B4-BE49-F238E27FC236}">
                <a16:creationId xmlns:a16="http://schemas.microsoft.com/office/drawing/2014/main" id="{A28215CE-6CA4-2E13-0DB2-5826ABE9E8C7}"/>
              </a:ext>
            </a:extLst>
          </p:cNvPr>
          <p:cNvSpPr/>
          <p:nvPr/>
        </p:nvSpPr>
        <p:spPr>
          <a:xfrm>
            <a:off x="388368" y="3773638"/>
            <a:ext cx="1532428" cy="781121"/>
          </a:xfrm>
          <a:prstGeom prst="roundRect">
            <a:avLst/>
          </a:prstGeom>
          <a:noFill/>
          <a:ln w="28575">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Rounded Corners 21">
            <a:extLst>
              <a:ext uri="{FF2B5EF4-FFF2-40B4-BE49-F238E27FC236}">
                <a16:creationId xmlns:a16="http://schemas.microsoft.com/office/drawing/2014/main" id="{46FFEA96-45C0-72CA-42EF-532E77B0BC5F}"/>
              </a:ext>
            </a:extLst>
          </p:cNvPr>
          <p:cNvSpPr/>
          <p:nvPr/>
        </p:nvSpPr>
        <p:spPr>
          <a:xfrm>
            <a:off x="3207490" y="3762384"/>
            <a:ext cx="1532428" cy="781124"/>
          </a:xfrm>
          <a:prstGeom prst="roundRect">
            <a:avLst/>
          </a:prstGeom>
          <a:noFill/>
          <a:ln w="28575">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4" name="Connecteur droit avec flèche 38">
            <a:extLst>
              <a:ext uri="{FF2B5EF4-FFF2-40B4-BE49-F238E27FC236}">
                <a16:creationId xmlns:a16="http://schemas.microsoft.com/office/drawing/2014/main" id="{3E2A01B3-A2EE-AB4D-E6FE-48F6958C1B74}"/>
              </a:ext>
            </a:extLst>
          </p:cNvPr>
          <p:cNvCxnSpPr>
            <a:cxnSpLocks/>
          </p:cNvCxnSpPr>
          <p:nvPr/>
        </p:nvCxnSpPr>
        <p:spPr>
          <a:xfrm>
            <a:off x="2540179" y="3225092"/>
            <a:ext cx="0" cy="266102"/>
          </a:xfrm>
          <a:prstGeom prst="straightConnector1">
            <a:avLst/>
          </a:prstGeom>
          <a:ln w="28575">
            <a:solidFill>
              <a:srgbClr val="171E54"/>
            </a:solidFill>
            <a:tailEnd type="triangle"/>
          </a:ln>
        </p:spPr>
        <p:style>
          <a:lnRef idx="2">
            <a:schemeClr val="accent1"/>
          </a:lnRef>
          <a:fillRef idx="0">
            <a:schemeClr val="accent1"/>
          </a:fillRef>
          <a:effectRef idx="1">
            <a:schemeClr val="accent1"/>
          </a:effectRef>
          <a:fontRef idx="minor">
            <a:schemeClr val="tx1"/>
          </a:fontRef>
        </p:style>
      </p:cxnSp>
      <p:cxnSp>
        <p:nvCxnSpPr>
          <p:cNvPr id="25" name="Connecteur droit avec flèche 38">
            <a:extLst>
              <a:ext uri="{FF2B5EF4-FFF2-40B4-BE49-F238E27FC236}">
                <a16:creationId xmlns:a16="http://schemas.microsoft.com/office/drawing/2014/main" id="{FF415905-45AF-9861-3D2F-4A0B804C7086}"/>
              </a:ext>
            </a:extLst>
          </p:cNvPr>
          <p:cNvCxnSpPr>
            <a:cxnSpLocks/>
          </p:cNvCxnSpPr>
          <p:nvPr/>
        </p:nvCxnSpPr>
        <p:spPr>
          <a:xfrm>
            <a:off x="3973704" y="3493215"/>
            <a:ext cx="0" cy="269169"/>
          </a:xfrm>
          <a:prstGeom prst="straightConnector1">
            <a:avLst/>
          </a:prstGeom>
          <a:ln w="28575">
            <a:solidFill>
              <a:srgbClr val="171E54"/>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2F28CDF-A72B-C5B6-0CD1-7D973E317578}"/>
              </a:ext>
            </a:extLst>
          </p:cNvPr>
          <p:cNvCxnSpPr>
            <a:cxnSpLocks/>
          </p:cNvCxnSpPr>
          <p:nvPr/>
        </p:nvCxnSpPr>
        <p:spPr>
          <a:xfrm>
            <a:off x="1154582" y="3491194"/>
            <a:ext cx="2819123" cy="0"/>
          </a:xfrm>
          <a:prstGeom prst="line">
            <a:avLst/>
          </a:prstGeom>
          <a:ln w="28575">
            <a:solidFill>
              <a:srgbClr val="171E54"/>
            </a:solidFill>
          </a:ln>
        </p:spPr>
        <p:style>
          <a:lnRef idx="2">
            <a:schemeClr val="accent1"/>
          </a:lnRef>
          <a:fillRef idx="0">
            <a:schemeClr val="accent1"/>
          </a:fillRef>
          <a:effectRef idx="1">
            <a:schemeClr val="accent1"/>
          </a:effectRef>
          <a:fontRef idx="minor">
            <a:schemeClr val="tx1"/>
          </a:fontRef>
        </p:style>
      </p:cxnSp>
      <p:cxnSp>
        <p:nvCxnSpPr>
          <p:cNvPr id="27" name="Connecteur droit avec flèche 38">
            <a:extLst>
              <a:ext uri="{FF2B5EF4-FFF2-40B4-BE49-F238E27FC236}">
                <a16:creationId xmlns:a16="http://schemas.microsoft.com/office/drawing/2014/main" id="{CF3F0536-3221-4F57-137C-DF5E559292BD}"/>
              </a:ext>
            </a:extLst>
          </p:cNvPr>
          <p:cNvCxnSpPr>
            <a:cxnSpLocks/>
          </p:cNvCxnSpPr>
          <p:nvPr/>
        </p:nvCxnSpPr>
        <p:spPr>
          <a:xfrm>
            <a:off x="1154582" y="3493215"/>
            <a:ext cx="0" cy="269169"/>
          </a:xfrm>
          <a:prstGeom prst="straightConnector1">
            <a:avLst/>
          </a:prstGeom>
          <a:ln w="28575">
            <a:solidFill>
              <a:srgbClr val="171E54"/>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Rounded Corners 28">
            <a:extLst>
              <a:ext uri="{FF2B5EF4-FFF2-40B4-BE49-F238E27FC236}">
                <a16:creationId xmlns:a16="http://schemas.microsoft.com/office/drawing/2014/main" id="{BF471C14-FE79-3EDC-9488-6680CA2DA1A3}"/>
              </a:ext>
            </a:extLst>
          </p:cNvPr>
          <p:cNvSpPr/>
          <p:nvPr/>
        </p:nvSpPr>
        <p:spPr>
          <a:xfrm>
            <a:off x="1892626" y="4733830"/>
            <a:ext cx="1391425" cy="254651"/>
          </a:xfrm>
          <a:prstGeom prst="roundRect">
            <a:avLst/>
          </a:prstGeom>
          <a:noFill/>
          <a:ln w="28575">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41" name="Group 40">
            <a:extLst>
              <a:ext uri="{FF2B5EF4-FFF2-40B4-BE49-F238E27FC236}">
                <a16:creationId xmlns:a16="http://schemas.microsoft.com/office/drawing/2014/main" id="{49B06DD7-6E2A-4ED6-9411-14901EAB5EFF}"/>
              </a:ext>
            </a:extLst>
          </p:cNvPr>
          <p:cNvGrpSpPr/>
          <p:nvPr/>
        </p:nvGrpSpPr>
        <p:grpSpPr>
          <a:xfrm>
            <a:off x="326714" y="1227529"/>
            <a:ext cx="1689100" cy="369332"/>
            <a:chOff x="326714" y="1227529"/>
            <a:chExt cx="1689100" cy="369332"/>
          </a:xfrm>
        </p:grpSpPr>
        <p:sp>
          <p:nvSpPr>
            <p:cNvPr id="42" name="Rectangle: Rounded Corners 41">
              <a:extLst>
                <a:ext uri="{FF2B5EF4-FFF2-40B4-BE49-F238E27FC236}">
                  <a16:creationId xmlns:a16="http://schemas.microsoft.com/office/drawing/2014/main" id="{58A8428B-C4C9-64BA-93AB-D85EFF3AB750}"/>
                </a:ext>
              </a:extLst>
            </p:cNvPr>
            <p:cNvSpPr/>
            <p:nvPr/>
          </p:nvSpPr>
          <p:spPr>
            <a:xfrm>
              <a:off x="326714" y="1270461"/>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TextBox 42">
              <a:extLst>
                <a:ext uri="{FF2B5EF4-FFF2-40B4-BE49-F238E27FC236}">
                  <a16:creationId xmlns:a16="http://schemas.microsoft.com/office/drawing/2014/main" id="{E730BC75-BCB4-0825-02FE-412FCCFBFA68}"/>
                </a:ext>
              </a:extLst>
            </p:cNvPr>
            <p:cNvSpPr txBox="1"/>
            <p:nvPr/>
          </p:nvSpPr>
          <p:spPr>
            <a:xfrm>
              <a:off x="365802" y="1227529"/>
              <a:ext cx="1269852" cy="369332"/>
            </a:xfrm>
            <a:prstGeom prst="rect">
              <a:avLst/>
            </a:prstGeom>
            <a:noFill/>
          </p:spPr>
          <p:txBody>
            <a:bodyPr wrap="square">
              <a:spAutoFit/>
            </a:bodyPr>
            <a:lstStyle/>
            <a:p>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Results</a:t>
              </a:r>
              <a:endParaRPr lang="en-CH" dirty="0">
                <a:solidFill>
                  <a:schemeClr val="bg1"/>
                </a:solidFill>
              </a:endParaRPr>
            </a:p>
          </p:txBody>
        </p:sp>
      </p:grpSp>
      <p:sp>
        <p:nvSpPr>
          <p:cNvPr id="2" name="Rectangle: Rounded Corners 1">
            <a:extLst>
              <a:ext uri="{FF2B5EF4-FFF2-40B4-BE49-F238E27FC236}">
                <a16:creationId xmlns:a16="http://schemas.microsoft.com/office/drawing/2014/main" id="{8EBAC321-A6F0-FF11-6153-5E63F467B1AF}"/>
              </a:ext>
            </a:extLst>
          </p:cNvPr>
          <p:cNvSpPr/>
          <p:nvPr/>
        </p:nvSpPr>
        <p:spPr>
          <a:xfrm>
            <a:off x="6146800" y="3956872"/>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0" u="none" strike="noStrike" baseline="0" dirty="0">
                <a:latin typeface="Arial" panose="020B0604020202020204" pitchFamily="34" charset="0"/>
                <a:cs typeface="Arial" panose="020B0604020202020204" pitchFamily="34" charset="0"/>
              </a:rPr>
              <a:t>Conclusion</a:t>
            </a:r>
            <a:endParaRPr lang="en-CH" dirty="0"/>
          </a:p>
        </p:txBody>
      </p:sp>
      <p:cxnSp>
        <p:nvCxnSpPr>
          <p:cNvPr id="3" name="Connecteur droit avec flèche 59">
            <a:extLst>
              <a:ext uri="{FF2B5EF4-FFF2-40B4-BE49-F238E27FC236}">
                <a16:creationId xmlns:a16="http://schemas.microsoft.com/office/drawing/2014/main" id="{FAAA11FE-32CA-DE48-DDC0-0A06084247FF}"/>
              </a:ext>
            </a:extLst>
          </p:cNvPr>
          <p:cNvCxnSpPr>
            <a:cxnSpLocks/>
            <a:stCxn id="21" idx="2"/>
          </p:cNvCxnSpPr>
          <p:nvPr/>
        </p:nvCxnSpPr>
        <p:spPr>
          <a:xfrm>
            <a:off x="1154582" y="4554759"/>
            <a:ext cx="721261" cy="176053"/>
          </a:xfrm>
          <a:prstGeom prst="straightConnector1">
            <a:avLst/>
          </a:prstGeom>
          <a:ln w="28575">
            <a:solidFill>
              <a:srgbClr val="171E54"/>
            </a:solidFill>
            <a:tailEnd type="triangle"/>
          </a:ln>
        </p:spPr>
        <p:style>
          <a:lnRef idx="2">
            <a:schemeClr val="accent1"/>
          </a:lnRef>
          <a:fillRef idx="0">
            <a:schemeClr val="accent1"/>
          </a:fillRef>
          <a:effectRef idx="1">
            <a:schemeClr val="accent1"/>
          </a:effectRef>
          <a:fontRef idx="minor">
            <a:schemeClr val="tx1"/>
          </a:fontRef>
        </p:style>
      </p:cxnSp>
      <p:cxnSp>
        <p:nvCxnSpPr>
          <p:cNvPr id="15" name="Connecteur droit avec flèche 59">
            <a:extLst>
              <a:ext uri="{FF2B5EF4-FFF2-40B4-BE49-F238E27FC236}">
                <a16:creationId xmlns:a16="http://schemas.microsoft.com/office/drawing/2014/main" id="{58E7D5AD-E637-0C5E-0F26-0AD9BBBBF03A}"/>
              </a:ext>
            </a:extLst>
          </p:cNvPr>
          <p:cNvCxnSpPr>
            <a:cxnSpLocks/>
            <a:stCxn id="22" idx="2"/>
          </p:cNvCxnSpPr>
          <p:nvPr/>
        </p:nvCxnSpPr>
        <p:spPr>
          <a:xfrm flipH="1">
            <a:off x="3284051" y="4543508"/>
            <a:ext cx="689653" cy="187304"/>
          </a:xfrm>
          <a:prstGeom prst="straightConnector1">
            <a:avLst/>
          </a:prstGeom>
          <a:ln w="28575">
            <a:solidFill>
              <a:srgbClr val="171E54"/>
            </a:solidFill>
            <a:tailEnd type="triangle"/>
          </a:ln>
        </p:spPr>
        <p:style>
          <a:lnRef idx="2">
            <a:schemeClr val="accent1"/>
          </a:lnRef>
          <a:fillRef idx="0">
            <a:schemeClr val="accent1"/>
          </a:fillRef>
          <a:effectRef idx="1">
            <a:schemeClr val="accent1"/>
          </a:effectRef>
          <a:fontRef idx="minor">
            <a:schemeClr val="tx1"/>
          </a:fontRef>
        </p:style>
      </p:cxnSp>
      <p:sp>
        <p:nvSpPr>
          <p:cNvPr id="7" name="Rectangle 6">
            <a:hlinkClick r:id="rId5" action="ppaction://hlinksldjump"/>
            <a:extLst>
              <a:ext uri="{FF2B5EF4-FFF2-40B4-BE49-F238E27FC236}">
                <a16:creationId xmlns:a16="http://schemas.microsoft.com/office/drawing/2014/main" id="{27A69C54-F41E-B7E1-0231-ACEBD73243AB}"/>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Picture 3" descr="A red and blue letters on a black background&#10;&#10;AI-generated content may be incorrect.">
            <a:extLst>
              <a:ext uri="{FF2B5EF4-FFF2-40B4-BE49-F238E27FC236}">
                <a16:creationId xmlns:a16="http://schemas.microsoft.com/office/drawing/2014/main" id="{549F1638-4C82-8533-83D8-F717B1C1B3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321135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0C339-755F-BBF1-1CF5-81C469D005E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6B34847-F944-0DD1-3DE7-FE7CE542F7B0}"/>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8A1E4B2A-7256-E1ED-F61D-0BE563844B9F}"/>
              </a:ext>
            </a:extLst>
          </p:cNvPr>
          <p:cNvSpPr txBox="1"/>
          <p:nvPr/>
        </p:nvSpPr>
        <p:spPr>
          <a:xfrm>
            <a:off x="238036" y="111088"/>
            <a:ext cx="10955808" cy="1169551"/>
          </a:xfrm>
          <a:prstGeom prst="rect">
            <a:avLst/>
          </a:prstGeom>
          <a:noFill/>
        </p:spPr>
        <p:txBody>
          <a:bodyPr wrap="square">
            <a:spAutoFit/>
          </a:bodyPr>
          <a:lstStyle/>
          <a:p>
            <a:pPr algn="just"/>
            <a:r>
              <a:rPr lang="en-US" sz="2300" dirty="0">
                <a:solidFill>
                  <a:schemeClr val="bg1"/>
                </a:solidFill>
                <a:latin typeface="Arial" panose="020B0604020202020204" pitchFamily="34" charset="0"/>
                <a:cs typeface="Arial" panose="020B0604020202020204" pitchFamily="34" charset="0"/>
              </a:rPr>
              <a:t>Endovascular therapy for large core acute ischemic stroke is safe and effective</a:t>
            </a:r>
          </a:p>
          <a:p>
            <a:pPr algn="just"/>
            <a:r>
              <a:rPr lang="en-US" sz="2300" dirty="0">
                <a:solidFill>
                  <a:schemeClr val="bg1"/>
                </a:solidFill>
                <a:latin typeface="Arial" panose="020B0604020202020204" pitchFamily="34" charset="0"/>
                <a:cs typeface="Arial" panose="020B0604020202020204" pitchFamily="34" charset="0"/>
              </a:rPr>
              <a:t>regardless of prior antithrombotic therapy: A sub-analysis of the TENSION trial</a:t>
            </a:r>
          </a:p>
          <a:p>
            <a:endParaRPr lang="fr-FR" sz="2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252C705-20B1-7005-D9D4-58F0A85436E3}"/>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8CE41D7C-2C56-B1A6-135C-6E28BDE8B24F}"/>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D43E0D9E-400C-A00C-3231-53A27B1CEDB0}"/>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B7A6CCE5-28A0-C37C-D4BD-AAAEAC4074A0}"/>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5208503C-DADB-F6D3-22B8-9DBA1F861335}"/>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B92C8790-6ED3-1E8A-3015-844BA6FCE4B2}"/>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3" name="ZoneTexte 2">
            <a:extLst>
              <a:ext uri="{FF2B5EF4-FFF2-40B4-BE49-F238E27FC236}">
                <a16:creationId xmlns:a16="http://schemas.microsoft.com/office/drawing/2014/main" id="{B0E921E8-4D9B-E2AD-0FF8-8E994D0139FF}"/>
              </a:ext>
            </a:extLst>
          </p:cNvPr>
          <p:cNvSpPr txBox="1"/>
          <p:nvPr/>
        </p:nvSpPr>
        <p:spPr>
          <a:xfrm>
            <a:off x="166916" y="1169406"/>
            <a:ext cx="5085804" cy="3354765"/>
          </a:xfrm>
          <a:prstGeom prst="rect">
            <a:avLst/>
          </a:prstGeom>
          <a:noFill/>
        </p:spPr>
        <p:txBody>
          <a:bodyPr wrap="square">
            <a:spAutoFit/>
          </a:bodyPr>
          <a:lstStyle/>
          <a:p>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The clinical relevance for acute decision making of prior antithrombotic medication in patients with acute ischemic stroke due to large vessel occlusion and established large infarcts is uncertain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To investigate associations of prior antithrombotic therapy with the efficacy and safety of endovascular thrombectomy in this population</a:t>
            </a:r>
            <a:endParaRPr lang="fr-FR" sz="1400" dirty="0">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E0F8C0F9-DA42-9A82-68BF-610E0B14BDF4}"/>
              </a:ext>
            </a:extLst>
          </p:cNvPr>
          <p:cNvSpPr txBox="1"/>
          <p:nvPr/>
        </p:nvSpPr>
        <p:spPr>
          <a:xfrm>
            <a:off x="5994400" y="1210600"/>
            <a:ext cx="6106160"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932437B8-9D55-0709-C8B9-FBEB65FE9C2C}"/>
              </a:ext>
            </a:extLst>
          </p:cNvPr>
          <p:cNvSpPr txBox="1"/>
          <p:nvPr/>
        </p:nvSpPr>
        <p:spPr>
          <a:xfrm>
            <a:off x="6253479" y="1621136"/>
            <a:ext cx="4688842"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Study</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Secondary analysis of the TENSION trial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with acute ischemic stroke due to large vessel occlusion and an ASPECT Score of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Arial" panose="020B0604020202020204" pitchFamily="34" charset="0"/>
              <a:cs typeface="Arial" panose="020B0604020202020204" pitchFamily="34" charset="0"/>
            </a:endParaRPr>
          </a:p>
        </p:txBody>
      </p:sp>
      <p:sp>
        <p:nvSpPr>
          <p:cNvPr id="27" name="Rectangle : coins arrondis 26">
            <a:extLst>
              <a:ext uri="{FF2B5EF4-FFF2-40B4-BE49-F238E27FC236}">
                <a16:creationId xmlns:a16="http://schemas.microsoft.com/office/drawing/2014/main" id="{C9A739C9-D6DB-9473-7D0D-1716CD701713}"/>
              </a:ext>
            </a:extLst>
          </p:cNvPr>
          <p:cNvSpPr/>
          <p:nvPr/>
        </p:nvSpPr>
        <p:spPr>
          <a:xfrm>
            <a:off x="6095999" y="1671025"/>
            <a:ext cx="5262780" cy="879350"/>
          </a:xfrm>
          <a:prstGeom prst="roundRect">
            <a:avLst>
              <a:gd name="adj" fmla="val 10168"/>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a:extLst>
              <a:ext uri="{FF2B5EF4-FFF2-40B4-BE49-F238E27FC236}">
                <a16:creationId xmlns:a16="http://schemas.microsoft.com/office/drawing/2014/main" id="{0295D677-0E94-8C08-FB23-8F6AC6C2680E}"/>
              </a:ext>
            </a:extLst>
          </p:cNvPr>
          <p:cNvSpPr txBox="1"/>
          <p:nvPr/>
        </p:nvSpPr>
        <p:spPr>
          <a:xfrm>
            <a:off x="6253479" y="3540494"/>
            <a:ext cx="4772660" cy="160043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Exposure of interest</a:t>
            </a:r>
            <a:r>
              <a:rPr kumimoji="0" lang="en-US" sz="14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Prior antithrombotic therapy with antiplatelet agents, anticoagulants, or thrombolytics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ZoneTexte 42">
            <a:extLst>
              <a:ext uri="{FF2B5EF4-FFF2-40B4-BE49-F238E27FC236}">
                <a16:creationId xmlns:a16="http://schemas.microsoft.com/office/drawing/2014/main" id="{F7353EE9-5B49-5C14-E844-3A64FAD69257}"/>
              </a:ext>
            </a:extLst>
          </p:cNvPr>
          <p:cNvSpPr txBox="1"/>
          <p:nvPr/>
        </p:nvSpPr>
        <p:spPr>
          <a:xfrm>
            <a:off x="8023859" y="2653896"/>
            <a:ext cx="1376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Randomization</a:t>
            </a:r>
          </a:p>
        </p:txBody>
      </p:sp>
      <p:sp>
        <p:nvSpPr>
          <p:cNvPr id="50" name="ZoneTexte 49">
            <a:extLst>
              <a:ext uri="{FF2B5EF4-FFF2-40B4-BE49-F238E27FC236}">
                <a16:creationId xmlns:a16="http://schemas.microsoft.com/office/drawing/2014/main" id="{D60A5F6C-1C11-D055-CD86-CA1DB2C91F07}"/>
              </a:ext>
            </a:extLst>
          </p:cNvPr>
          <p:cNvSpPr txBox="1"/>
          <p:nvPr/>
        </p:nvSpPr>
        <p:spPr>
          <a:xfrm>
            <a:off x="6106201" y="3121223"/>
            <a:ext cx="2265639" cy="307777"/>
          </a:xfrm>
          <a:prstGeom prst="rect">
            <a:avLst/>
          </a:prstGeom>
          <a:noFill/>
          <a:ln w="28575">
            <a:noFill/>
          </a:ln>
        </p:spPr>
        <p:txBody>
          <a:bodyPr wrap="square">
            <a:spAutoFit/>
          </a:bodyPr>
          <a:lstStyle/>
          <a:p>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EVT with medical therapy </a:t>
            </a:r>
            <a:endParaRPr lang="fr-FR" dirty="0"/>
          </a:p>
        </p:txBody>
      </p:sp>
      <p:sp>
        <p:nvSpPr>
          <p:cNvPr id="64" name="ZoneTexte 63">
            <a:extLst>
              <a:ext uri="{FF2B5EF4-FFF2-40B4-BE49-F238E27FC236}">
                <a16:creationId xmlns:a16="http://schemas.microsoft.com/office/drawing/2014/main" id="{FAEBC5D0-F5DD-C70D-0ECD-ECBBB42A9CBC}"/>
              </a:ext>
            </a:extLst>
          </p:cNvPr>
          <p:cNvSpPr txBox="1"/>
          <p:nvPr/>
        </p:nvSpPr>
        <p:spPr>
          <a:xfrm>
            <a:off x="9306559" y="3121223"/>
            <a:ext cx="2100646" cy="307777"/>
          </a:xfrm>
          <a:prstGeom prst="rect">
            <a:avLst/>
          </a:prstGeom>
          <a:noFill/>
        </p:spPr>
        <p:txBody>
          <a:bodyPr wrap="square">
            <a:spAutoFit/>
          </a:bodyPr>
          <a:lstStyle/>
          <a:p>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Medical therapy alone</a:t>
            </a:r>
            <a:endParaRPr lang="fr-FR" dirty="0"/>
          </a:p>
        </p:txBody>
      </p:sp>
      <p:cxnSp>
        <p:nvCxnSpPr>
          <p:cNvPr id="66" name="Connecteur droit avec flèche 65">
            <a:extLst>
              <a:ext uri="{FF2B5EF4-FFF2-40B4-BE49-F238E27FC236}">
                <a16:creationId xmlns:a16="http://schemas.microsoft.com/office/drawing/2014/main" id="{C59EC28F-C709-4BC5-3F12-4E030DE85E0A}"/>
              </a:ext>
            </a:extLst>
          </p:cNvPr>
          <p:cNvCxnSpPr>
            <a:cxnSpLocks/>
            <a:stCxn id="43" idx="2"/>
          </p:cNvCxnSpPr>
          <p:nvPr/>
        </p:nvCxnSpPr>
        <p:spPr>
          <a:xfrm flipH="1">
            <a:off x="8318486" y="2961673"/>
            <a:ext cx="393713" cy="188435"/>
          </a:xfrm>
          <a:prstGeom prst="straightConnector1">
            <a:avLst/>
          </a:prstGeom>
          <a:ln w="28575">
            <a:solidFill>
              <a:srgbClr val="AE1112"/>
            </a:solidFill>
            <a:tailEnd type="triangle"/>
          </a:ln>
        </p:spPr>
        <p:style>
          <a:lnRef idx="2">
            <a:schemeClr val="accent1"/>
          </a:lnRef>
          <a:fillRef idx="0">
            <a:schemeClr val="accent1"/>
          </a:fillRef>
          <a:effectRef idx="1">
            <a:schemeClr val="accent1"/>
          </a:effectRef>
          <a:fontRef idx="minor">
            <a:schemeClr val="tx1"/>
          </a:fontRef>
        </p:style>
      </p:cxnSp>
      <p:cxnSp>
        <p:nvCxnSpPr>
          <p:cNvPr id="67" name="Connecteur droit avec flèche 66">
            <a:extLst>
              <a:ext uri="{FF2B5EF4-FFF2-40B4-BE49-F238E27FC236}">
                <a16:creationId xmlns:a16="http://schemas.microsoft.com/office/drawing/2014/main" id="{BF80E309-285A-6B77-9B7F-1A0B7DFA9A2C}"/>
              </a:ext>
            </a:extLst>
          </p:cNvPr>
          <p:cNvCxnSpPr>
            <a:cxnSpLocks/>
            <a:stCxn id="43" idx="2"/>
          </p:cNvCxnSpPr>
          <p:nvPr/>
        </p:nvCxnSpPr>
        <p:spPr>
          <a:xfrm>
            <a:off x="8712199" y="2961673"/>
            <a:ext cx="447032" cy="167523"/>
          </a:xfrm>
          <a:prstGeom prst="straightConnector1">
            <a:avLst/>
          </a:prstGeom>
          <a:ln w="28575">
            <a:solidFill>
              <a:srgbClr val="AE1112"/>
            </a:solidFill>
            <a:tailEnd type="triangle"/>
          </a:ln>
        </p:spPr>
        <p:style>
          <a:lnRef idx="2">
            <a:schemeClr val="accent1"/>
          </a:lnRef>
          <a:fillRef idx="0">
            <a:schemeClr val="accent1"/>
          </a:fillRef>
          <a:effectRef idx="1">
            <a:schemeClr val="accent1"/>
          </a:effectRef>
          <a:fontRef idx="minor">
            <a:schemeClr val="tx1"/>
          </a:fontRef>
        </p:style>
      </p:cxnSp>
      <p:sp>
        <p:nvSpPr>
          <p:cNvPr id="70" name="Rectangle : coins arrondis 69">
            <a:extLst>
              <a:ext uri="{FF2B5EF4-FFF2-40B4-BE49-F238E27FC236}">
                <a16:creationId xmlns:a16="http://schemas.microsoft.com/office/drawing/2014/main" id="{6054A8C4-144F-215E-3DF8-F095B3D0FB9B}"/>
              </a:ext>
            </a:extLst>
          </p:cNvPr>
          <p:cNvSpPr/>
          <p:nvPr/>
        </p:nvSpPr>
        <p:spPr>
          <a:xfrm>
            <a:off x="6106201" y="3135393"/>
            <a:ext cx="2199549" cy="307777"/>
          </a:xfrm>
          <a:prstGeom prst="roundRect">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Rectangle : coins arrondis 70">
            <a:extLst>
              <a:ext uri="{FF2B5EF4-FFF2-40B4-BE49-F238E27FC236}">
                <a16:creationId xmlns:a16="http://schemas.microsoft.com/office/drawing/2014/main" id="{86AE4612-BF7C-056A-2827-DC3BEA9FDCE6}"/>
              </a:ext>
            </a:extLst>
          </p:cNvPr>
          <p:cNvSpPr/>
          <p:nvPr/>
        </p:nvSpPr>
        <p:spPr>
          <a:xfrm>
            <a:off x="9159231" y="3135393"/>
            <a:ext cx="2199549" cy="307777"/>
          </a:xfrm>
          <a:prstGeom prst="roundRect">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7" name="Rectangle : coins arrondis 76">
            <a:extLst>
              <a:ext uri="{FF2B5EF4-FFF2-40B4-BE49-F238E27FC236}">
                <a16:creationId xmlns:a16="http://schemas.microsoft.com/office/drawing/2014/main" id="{0A61C4CC-F3F3-9ED4-744B-1FA6497AE0F9}"/>
              </a:ext>
            </a:extLst>
          </p:cNvPr>
          <p:cNvSpPr/>
          <p:nvPr/>
        </p:nvSpPr>
        <p:spPr>
          <a:xfrm>
            <a:off x="6095999" y="3724444"/>
            <a:ext cx="5262781" cy="769175"/>
          </a:xfrm>
          <a:prstGeom prst="roundRect">
            <a:avLst>
              <a:gd name="adj" fmla="val 14190"/>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2" name="ZoneTexte 81">
            <a:extLst>
              <a:ext uri="{FF2B5EF4-FFF2-40B4-BE49-F238E27FC236}">
                <a16:creationId xmlns:a16="http://schemas.microsoft.com/office/drawing/2014/main" id="{80BF99B4-011E-1C82-97B2-DAE283F4481E}"/>
              </a:ext>
            </a:extLst>
          </p:cNvPr>
          <p:cNvSpPr txBox="1"/>
          <p:nvPr/>
        </p:nvSpPr>
        <p:spPr>
          <a:xfrm>
            <a:off x="6253479" y="4770922"/>
            <a:ext cx="6106160"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efficacy endpoint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Functional outcome assessed on the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mRS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90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Safety outcomes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Death by 90 days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Symptomatic intracranial hemorrhage.</a:t>
            </a: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 name="Rectangle : coins arrondis 82">
            <a:extLst>
              <a:ext uri="{FF2B5EF4-FFF2-40B4-BE49-F238E27FC236}">
                <a16:creationId xmlns:a16="http://schemas.microsoft.com/office/drawing/2014/main" id="{7DC31C17-6044-4319-4A58-842FAC49708C}"/>
              </a:ext>
            </a:extLst>
          </p:cNvPr>
          <p:cNvSpPr/>
          <p:nvPr/>
        </p:nvSpPr>
        <p:spPr>
          <a:xfrm>
            <a:off x="6095999" y="4780213"/>
            <a:ext cx="5288068" cy="1384995"/>
          </a:xfrm>
          <a:prstGeom prst="roundRect">
            <a:avLst>
              <a:gd name="adj" fmla="val 7497"/>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6" name="Connecteur droit avec flèche 85">
            <a:extLst>
              <a:ext uri="{FF2B5EF4-FFF2-40B4-BE49-F238E27FC236}">
                <a16:creationId xmlns:a16="http://schemas.microsoft.com/office/drawing/2014/main" id="{E648E5FB-1511-D063-86E7-86DA86A0B04C}"/>
              </a:ext>
            </a:extLst>
          </p:cNvPr>
          <p:cNvCxnSpPr>
            <a:cxnSpLocks/>
          </p:cNvCxnSpPr>
          <p:nvPr/>
        </p:nvCxnSpPr>
        <p:spPr>
          <a:xfrm>
            <a:off x="7200143" y="3444589"/>
            <a:ext cx="0" cy="279855"/>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8" name="Connecteur droit avec flèche 87">
            <a:extLst>
              <a:ext uri="{FF2B5EF4-FFF2-40B4-BE49-F238E27FC236}">
                <a16:creationId xmlns:a16="http://schemas.microsoft.com/office/drawing/2014/main" id="{10561F78-0362-8EFE-61DE-EFBE8C8E90CB}"/>
              </a:ext>
            </a:extLst>
          </p:cNvPr>
          <p:cNvCxnSpPr>
            <a:cxnSpLocks/>
          </p:cNvCxnSpPr>
          <p:nvPr/>
        </p:nvCxnSpPr>
        <p:spPr>
          <a:xfrm>
            <a:off x="10255763" y="3444589"/>
            <a:ext cx="0" cy="279855"/>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9" name="Connecteur droit avec flèche 88">
            <a:extLst>
              <a:ext uri="{FF2B5EF4-FFF2-40B4-BE49-F238E27FC236}">
                <a16:creationId xmlns:a16="http://schemas.microsoft.com/office/drawing/2014/main" id="{5888CFA6-1518-AC40-2714-785C3DCD3B32}"/>
              </a:ext>
            </a:extLst>
          </p:cNvPr>
          <p:cNvCxnSpPr>
            <a:cxnSpLocks/>
            <a:stCxn id="77" idx="2"/>
          </p:cNvCxnSpPr>
          <p:nvPr/>
        </p:nvCxnSpPr>
        <p:spPr>
          <a:xfrm>
            <a:off x="8727390" y="4493619"/>
            <a:ext cx="0" cy="280712"/>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BED924D5-DB24-4CAB-C033-D5AD84FA8F48}"/>
              </a:ext>
            </a:extLst>
          </p:cNvPr>
          <p:cNvGrpSpPr/>
          <p:nvPr/>
        </p:nvGrpSpPr>
        <p:grpSpPr>
          <a:xfrm>
            <a:off x="355600" y="1236139"/>
            <a:ext cx="1689100" cy="369332"/>
            <a:chOff x="355600" y="1236139"/>
            <a:chExt cx="1689100" cy="369332"/>
          </a:xfrm>
        </p:grpSpPr>
        <p:sp>
          <p:nvSpPr>
            <p:cNvPr id="7" name="Rectangle: Rounded Corners 6">
              <a:extLst>
                <a:ext uri="{FF2B5EF4-FFF2-40B4-BE49-F238E27FC236}">
                  <a16:creationId xmlns:a16="http://schemas.microsoft.com/office/drawing/2014/main" id="{245E1C94-283F-7603-5709-F2A6115DAE1B}"/>
                </a:ext>
              </a:extLst>
            </p:cNvPr>
            <p:cNvSpPr/>
            <p:nvPr/>
          </p:nvSpPr>
          <p:spPr>
            <a:xfrm>
              <a:off x="355600" y="1294656"/>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extBox 7">
              <a:extLst>
                <a:ext uri="{FF2B5EF4-FFF2-40B4-BE49-F238E27FC236}">
                  <a16:creationId xmlns:a16="http://schemas.microsoft.com/office/drawing/2014/main" id="{209468DF-F8FF-80B2-6412-F11C5A427AB6}"/>
                </a:ext>
              </a:extLst>
            </p:cNvPr>
            <p:cNvSpPr txBox="1"/>
            <p:nvPr/>
          </p:nvSpPr>
          <p:spPr>
            <a:xfrm>
              <a:off x="403828" y="1236139"/>
              <a:ext cx="1592644"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Background</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A5F22B47-892D-8C21-B9FC-6ACEEE2E0520}"/>
              </a:ext>
            </a:extLst>
          </p:cNvPr>
          <p:cNvGrpSpPr/>
          <p:nvPr/>
        </p:nvGrpSpPr>
        <p:grpSpPr>
          <a:xfrm>
            <a:off x="355600" y="3150108"/>
            <a:ext cx="1689100" cy="369332"/>
            <a:chOff x="355600" y="3804435"/>
            <a:chExt cx="1689100" cy="369332"/>
          </a:xfrm>
        </p:grpSpPr>
        <p:sp>
          <p:nvSpPr>
            <p:cNvPr id="15" name="Rectangle: Rounded Corners 14">
              <a:extLst>
                <a:ext uri="{FF2B5EF4-FFF2-40B4-BE49-F238E27FC236}">
                  <a16:creationId xmlns:a16="http://schemas.microsoft.com/office/drawing/2014/main" id="{C0401107-0139-3087-17B2-5279DDF195C4}"/>
                </a:ext>
              </a:extLst>
            </p:cNvPr>
            <p:cNvSpPr/>
            <p:nvPr/>
          </p:nvSpPr>
          <p:spPr>
            <a:xfrm>
              <a:off x="355600" y="3847367"/>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9FAD7D05-17E5-0B30-ACF7-7BD6AD97D25E}"/>
                </a:ext>
              </a:extLst>
            </p:cNvPr>
            <p:cNvSpPr txBox="1"/>
            <p:nvPr/>
          </p:nvSpPr>
          <p:spPr>
            <a:xfrm>
              <a:off x="403828" y="3804435"/>
              <a:ext cx="1186513"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Aim</a:t>
              </a:r>
              <a:endParaRPr lang="en-CH" dirty="0">
                <a:solidFill>
                  <a:schemeClr val="bg1"/>
                </a:solidFill>
              </a:endParaRPr>
            </a:p>
          </p:txBody>
        </p:sp>
      </p:grpSp>
      <p:grpSp>
        <p:nvGrpSpPr>
          <p:cNvPr id="18" name="Group 17">
            <a:extLst>
              <a:ext uri="{FF2B5EF4-FFF2-40B4-BE49-F238E27FC236}">
                <a16:creationId xmlns:a16="http://schemas.microsoft.com/office/drawing/2014/main" id="{643A64C7-13A6-1331-3D06-C4399A88F2F9}"/>
              </a:ext>
            </a:extLst>
          </p:cNvPr>
          <p:cNvGrpSpPr/>
          <p:nvPr/>
        </p:nvGrpSpPr>
        <p:grpSpPr>
          <a:xfrm>
            <a:off x="6096000" y="1246050"/>
            <a:ext cx="1689100" cy="369332"/>
            <a:chOff x="6096000" y="1246050"/>
            <a:chExt cx="1689100" cy="369332"/>
          </a:xfrm>
        </p:grpSpPr>
        <p:sp>
          <p:nvSpPr>
            <p:cNvPr id="20" name="Rectangle: Rounded Corners 19">
              <a:extLst>
                <a:ext uri="{FF2B5EF4-FFF2-40B4-BE49-F238E27FC236}">
                  <a16:creationId xmlns:a16="http://schemas.microsoft.com/office/drawing/2014/main" id="{5634569E-4AED-23FF-992A-966FDECD16CE}"/>
                </a:ext>
              </a:extLst>
            </p:cNvPr>
            <p:cNvSpPr/>
            <p:nvPr/>
          </p:nvSpPr>
          <p:spPr>
            <a:xfrm>
              <a:off x="6096000" y="1284772"/>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TextBox 21">
              <a:extLst>
                <a:ext uri="{FF2B5EF4-FFF2-40B4-BE49-F238E27FC236}">
                  <a16:creationId xmlns:a16="http://schemas.microsoft.com/office/drawing/2014/main" id="{F59D3990-DB4D-B73A-686E-14A380B41004}"/>
                </a:ext>
              </a:extLst>
            </p:cNvPr>
            <p:cNvSpPr txBox="1"/>
            <p:nvPr/>
          </p:nvSpPr>
          <p:spPr>
            <a:xfrm>
              <a:off x="6142057" y="1246050"/>
              <a:ext cx="1327580" cy="369332"/>
            </a:xfrm>
            <a:prstGeom prst="rect">
              <a:avLst/>
            </a:prstGeom>
            <a:noFill/>
          </p:spPr>
          <p:txBody>
            <a:bodyPr wrap="square">
              <a:spAutoFit/>
            </a:bodyPr>
            <a:lstStyle/>
            <a:p>
              <a:r>
                <a:rPr kumimoji="0" lang="en-US"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Methods</a:t>
              </a:r>
              <a:endParaRPr lang="en-CH" dirty="0">
                <a:solidFill>
                  <a:schemeClr val="bg1"/>
                </a:solidFill>
              </a:endParaRPr>
            </a:p>
          </p:txBody>
        </p:sp>
      </p:grpSp>
      <p:sp>
        <p:nvSpPr>
          <p:cNvPr id="23" name="Rectangle 22">
            <a:hlinkClick r:id="rId3" action="ppaction://hlinksldjump"/>
            <a:extLst>
              <a:ext uri="{FF2B5EF4-FFF2-40B4-BE49-F238E27FC236}">
                <a16:creationId xmlns:a16="http://schemas.microsoft.com/office/drawing/2014/main" id="{55ACC731-45E1-57E8-96A7-C1E7E6BF93BF}"/>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Picture 3" descr="A red and blue letters on a black background&#10;&#10;AI-generated content may be incorrect.">
            <a:extLst>
              <a:ext uri="{FF2B5EF4-FFF2-40B4-BE49-F238E27FC236}">
                <a16:creationId xmlns:a16="http://schemas.microsoft.com/office/drawing/2014/main" id="{7A01E44F-72B7-64D1-C41A-B00AB55CC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231321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5D74B-2619-70EB-0D08-64BDAD5FB05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24A5B81-9D31-03A9-69A1-0F8E0B334890}"/>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70C78566-E3FD-EF23-60ED-A2BF8ED4186A}"/>
              </a:ext>
            </a:extLst>
          </p:cNvPr>
          <p:cNvSpPr txBox="1"/>
          <p:nvPr/>
        </p:nvSpPr>
        <p:spPr>
          <a:xfrm>
            <a:off x="238036" y="111088"/>
            <a:ext cx="10955808" cy="1169551"/>
          </a:xfrm>
          <a:prstGeom prst="rect">
            <a:avLst/>
          </a:prstGeom>
          <a:noFill/>
        </p:spPr>
        <p:txBody>
          <a:bodyPr wrap="square">
            <a:spAutoFit/>
          </a:bodyPr>
          <a:lstStyle/>
          <a:p>
            <a:pPr algn="just"/>
            <a:r>
              <a:rPr lang="en-US" sz="2300" dirty="0">
                <a:solidFill>
                  <a:schemeClr val="bg1"/>
                </a:solidFill>
                <a:latin typeface="Arial" panose="020B0604020202020204" pitchFamily="34" charset="0"/>
                <a:cs typeface="Arial" panose="020B0604020202020204" pitchFamily="34" charset="0"/>
              </a:rPr>
              <a:t>Endovascular therapy for large core acute ischemic stroke is safe and effective</a:t>
            </a:r>
          </a:p>
          <a:p>
            <a:pPr algn="just"/>
            <a:r>
              <a:rPr lang="en-US" sz="2300" dirty="0">
                <a:solidFill>
                  <a:schemeClr val="bg1"/>
                </a:solidFill>
                <a:latin typeface="Arial" panose="020B0604020202020204" pitchFamily="34" charset="0"/>
                <a:cs typeface="Arial" panose="020B0604020202020204" pitchFamily="34" charset="0"/>
              </a:rPr>
              <a:t>regardless of prior antithrombotic therapy: A sub-analysis of the TENSION trial</a:t>
            </a:r>
          </a:p>
          <a:p>
            <a:endParaRPr lang="fr-FR" sz="2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55D84CE-0FEA-EE88-0974-94C9F420DCBF}"/>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CD4E896C-3BDA-9F43-5333-2488F9A2DC15}"/>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393773B2-11E0-A3DC-2322-B3188BE57BFE}"/>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254D6902-80F8-0FF6-D880-FE7ABF75BA82}"/>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353833C3-6949-BA3F-B314-D5707422A7C8}"/>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4D4FFB43-5693-9589-70DA-D3CB6A2EF1A3}"/>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3" name="ZoneTexte 2">
            <a:extLst>
              <a:ext uri="{FF2B5EF4-FFF2-40B4-BE49-F238E27FC236}">
                <a16:creationId xmlns:a16="http://schemas.microsoft.com/office/drawing/2014/main" id="{4D37CB4D-9713-68F7-67AB-55231E3B9117}"/>
              </a:ext>
            </a:extLst>
          </p:cNvPr>
          <p:cNvSpPr txBox="1"/>
          <p:nvPr/>
        </p:nvSpPr>
        <p:spPr>
          <a:xfrm>
            <a:off x="238036" y="1651083"/>
            <a:ext cx="5370284" cy="523220"/>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n=246 </a:t>
            </a:r>
            <a:r>
              <a:rPr lang="en-US" sz="1400" dirty="0">
                <a:latin typeface="Arial" panose="020B0604020202020204" pitchFamily="34" charset="0"/>
                <a:cs typeface="Arial" panose="020B0604020202020204" pitchFamily="34" charset="0"/>
              </a:rPr>
              <a:t>patients (median age 74, IQR 65–80 years; 49% women)</a:t>
            </a:r>
          </a:p>
          <a:p>
            <a:r>
              <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rPr>
              <a:t>-&gt; </a:t>
            </a:r>
            <a:r>
              <a:rPr lang="en-US" sz="1400" b="1" dirty="0">
                <a:solidFill>
                  <a:prstClr val="black"/>
                </a:solidFill>
                <a:latin typeface="Arial" panose="020B0604020202020204" pitchFamily="34" charset="0"/>
                <a:cs typeface="Arial" panose="020B0604020202020204" pitchFamily="34" charset="0"/>
              </a:rPr>
              <a:t>n</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=124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(50%) assigned to EVT</a:t>
            </a:r>
          </a:p>
        </p:txBody>
      </p:sp>
      <p:sp>
        <p:nvSpPr>
          <p:cNvPr id="8" name="ZoneTexte 7">
            <a:extLst>
              <a:ext uri="{FF2B5EF4-FFF2-40B4-BE49-F238E27FC236}">
                <a16:creationId xmlns:a16="http://schemas.microsoft.com/office/drawing/2014/main" id="{FD5AA25C-0E8C-E5DE-96FA-DD9ED99EFCE2}"/>
              </a:ext>
            </a:extLst>
          </p:cNvPr>
          <p:cNvSpPr txBox="1"/>
          <p:nvPr/>
        </p:nvSpPr>
        <p:spPr>
          <a:xfrm>
            <a:off x="6724761" y="2642867"/>
            <a:ext cx="4860836" cy="2369880"/>
          </a:xfrm>
          <a:prstGeom prst="rect">
            <a:avLst/>
          </a:prstGeom>
          <a:noFill/>
        </p:spPr>
        <p:txBody>
          <a:bodyPr wrap="square">
            <a:spAutoFit/>
          </a:bodyPr>
          <a:lstStyle/>
          <a:p>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EVT was safe and effective in patients with acute ischemic stroke due to large vessel occlusion and large established infarct regardless of prior antithrombotic therapy</a:t>
            </a:r>
          </a:p>
          <a:p>
            <a:pPr marL="285750" indent="-285750" algn="jus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Exposure to antiplatelets, anticoagulants or thrombolytics should not be used to exclude stroke patients from endovascular thrombectomy</a:t>
            </a:r>
            <a:endParaRPr lang="fr-FR" sz="1400" dirty="0">
              <a:latin typeface="Arial" panose="020B060402020202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542DF544-4A07-CA1E-B71F-81F407BBC27E}"/>
              </a:ext>
            </a:extLst>
          </p:cNvPr>
          <p:cNvSpPr txBox="1"/>
          <p:nvPr/>
        </p:nvSpPr>
        <p:spPr>
          <a:xfrm>
            <a:off x="2297148" y="2601921"/>
            <a:ext cx="1838958" cy="954107"/>
          </a:xfrm>
          <a:prstGeom prst="rect">
            <a:avLst/>
          </a:prstGeom>
          <a:noFill/>
        </p:spPr>
        <p:txBody>
          <a:bodyPr wrap="square">
            <a:spAutoFit/>
          </a:bodyPr>
          <a:lstStyle/>
          <a:p>
            <a:pPr algn="ctr"/>
            <a:r>
              <a:rPr lang="en-US" sz="1400" b="1" dirty="0">
                <a:solidFill>
                  <a:prstClr val="black"/>
                </a:solidFill>
                <a:latin typeface="Arial" panose="020B0604020202020204" pitchFamily="34" charset="0"/>
                <a:cs typeface="Arial" panose="020B0604020202020204" pitchFamily="34" charset="0"/>
              </a:rPr>
              <a:t>n</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=176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(71</a:t>
            </a:r>
            <a:r>
              <a:rPr lang="en-US" sz="1400" dirty="0">
                <a:solidFill>
                  <a:prstClr val="black"/>
                </a:solidFill>
                <a:latin typeface="Arial" panose="020B0604020202020204" pitchFamily="34" charset="0"/>
                <a:cs typeface="Arial" panose="020B0604020202020204" pitchFamily="34" charset="0"/>
              </a:rPr>
              <a:t>.5</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received prior antithrombotic medication</a:t>
            </a:r>
            <a:endParaRPr lang="fr-FR" dirty="0"/>
          </a:p>
        </p:txBody>
      </p:sp>
      <p:sp>
        <p:nvSpPr>
          <p:cNvPr id="28" name="ZoneTexte 27">
            <a:extLst>
              <a:ext uri="{FF2B5EF4-FFF2-40B4-BE49-F238E27FC236}">
                <a16:creationId xmlns:a16="http://schemas.microsoft.com/office/drawing/2014/main" id="{84C8A46B-5167-0AF8-AADD-7272E488DE40}"/>
              </a:ext>
            </a:extLst>
          </p:cNvPr>
          <p:cNvSpPr txBox="1"/>
          <p:nvPr/>
        </p:nvSpPr>
        <p:spPr>
          <a:xfrm>
            <a:off x="600164" y="4940890"/>
            <a:ext cx="6872054"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Treatment effect of EVT were similar in patients receiving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Antiplatelets      -&gt;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acOR</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1" i="0" u="none" strike="noStrike" kern="1200" cap="none" spc="0" normalizeH="0" baseline="0" noProof="0" dirty="0">
                <a:ln>
                  <a:noFill/>
                </a:ln>
                <a:solidFill>
                  <a:srgbClr val="AE1112"/>
                </a:solidFill>
                <a:effectLst/>
                <a:uLnTx/>
                <a:uFillTx/>
                <a:latin typeface="Arial" panose="020B0604020202020204" pitchFamily="34" charset="0"/>
                <a:ea typeface="+mn-ea"/>
                <a:cs typeface="Arial" panose="020B0604020202020204" pitchFamily="34" charset="0"/>
              </a:rPr>
              <a:t>2.40</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[95% CI 1.22—4.99]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Anticoagulants  -&gt;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acOR</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1" i="0" u="none" strike="noStrike" kern="1200" cap="none" spc="0" normalizeH="0" baseline="0" noProof="0" dirty="0">
                <a:ln>
                  <a:noFill/>
                </a:ln>
                <a:solidFill>
                  <a:srgbClr val="AE1112"/>
                </a:solidFill>
                <a:effectLst/>
                <a:uLnTx/>
                <a:uFillTx/>
                <a:latin typeface="Arial" panose="020B0604020202020204" pitchFamily="34" charset="0"/>
                <a:ea typeface="+mn-ea"/>
                <a:cs typeface="Arial" panose="020B0604020202020204" pitchFamily="34" charset="0"/>
              </a:rPr>
              <a:t>2.45</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[95% CI 1.17—5.28]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Thrombolysis    -&gt;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acOR</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1" i="0" u="none" strike="noStrike" kern="1200" cap="none" spc="0" normalizeH="0" baseline="0" noProof="0" dirty="0">
                <a:ln>
                  <a:noFill/>
                </a:ln>
                <a:solidFill>
                  <a:srgbClr val="AE1112"/>
                </a:solidFill>
                <a:effectLst/>
                <a:uLnTx/>
                <a:uFillTx/>
                <a:latin typeface="Arial" panose="020B0604020202020204" pitchFamily="34" charset="0"/>
                <a:ea typeface="+mn-ea"/>
                <a:cs typeface="Arial" panose="020B0604020202020204" pitchFamily="34" charset="0"/>
              </a:rPr>
              <a:t>1.46</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[95% CI 0.83—2.61]</a:t>
            </a:r>
          </a:p>
          <a:p>
            <a:pPr marR="0" lvl="0" algn="l"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lang="en-US" sz="1400" dirty="0">
                <a:solidFill>
                  <a:prstClr val="black"/>
                </a:solidFill>
                <a:latin typeface="Arial" panose="020B0604020202020204" pitchFamily="34" charset="0"/>
                <a:cs typeface="Arial" panose="020B0604020202020204" pitchFamily="34" charset="0"/>
              </a:rPr>
              <a:t>and patients without prior antithrombotic therapy -&gt;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acOR</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1" i="0" u="none" strike="noStrike" kern="1200" cap="none" spc="0" normalizeH="0" baseline="0" noProof="0" dirty="0">
                <a:ln>
                  <a:noFill/>
                </a:ln>
                <a:solidFill>
                  <a:srgbClr val="AE1112"/>
                </a:solidFill>
                <a:effectLst/>
                <a:uLnTx/>
                <a:uFillTx/>
                <a:latin typeface="Arial" panose="020B0604020202020204" pitchFamily="34" charset="0"/>
                <a:ea typeface="+mn-ea"/>
                <a:cs typeface="Arial" panose="020B0604020202020204" pitchFamily="34" charset="0"/>
              </a:rPr>
              <a:t>2.25</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[95% CI 1.40—3.36]</a:t>
            </a:r>
          </a:p>
          <a:p>
            <a:pPr marR="0" lvl="0" algn="l" defTabSz="914400" rtl="0" eaLnBrk="1" fontAlgn="auto" latinLnBrk="0" hangingPunct="1">
              <a:lnSpc>
                <a:spcPct val="100000"/>
              </a:lnSpc>
              <a:spcBef>
                <a:spcPts val="0"/>
              </a:spcBef>
              <a:spcAft>
                <a:spcPts val="0"/>
              </a:spcAft>
              <a:buClrTx/>
              <a:buSzTx/>
              <a:tabLst/>
              <a:defRPr/>
            </a:pPr>
            <a:r>
              <a:rPr lang="en-US" sz="1400" dirty="0">
                <a:solidFill>
                  <a:prstClr val="black"/>
                </a:solidFill>
                <a:latin typeface="Arial" panose="020B0604020202020204" pitchFamily="34" charset="0"/>
                <a:cs typeface="Arial" panose="020B0604020202020204" pitchFamily="34" charset="0"/>
              </a:rPr>
              <a:t> </a:t>
            </a: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Rectangle : coins arrondis 28">
            <a:extLst>
              <a:ext uri="{FF2B5EF4-FFF2-40B4-BE49-F238E27FC236}">
                <a16:creationId xmlns:a16="http://schemas.microsoft.com/office/drawing/2014/main" id="{8E0A3D01-5F92-4ADE-695E-400821050170}"/>
              </a:ext>
            </a:extLst>
          </p:cNvPr>
          <p:cNvSpPr/>
          <p:nvPr/>
        </p:nvSpPr>
        <p:spPr>
          <a:xfrm>
            <a:off x="2398165" y="2551300"/>
            <a:ext cx="1636924" cy="1055347"/>
          </a:xfrm>
          <a:prstGeom prst="roundRect">
            <a:avLst/>
          </a:prstGeom>
          <a:noFill/>
          <a:ln w="28575">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0376D0AB-698D-C1CD-242F-5808893A27E0}"/>
              </a:ext>
            </a:extLst>
          </p:cNvPr>
          <p:cNvSpPr txBox="1"/>
          <p:nvPr/>
        </p:nvSpPr>
        <p:spPr>
          <a:xfrm>
            <a:off x="2444668" y="4055439"/>
            <a:ext cx="1543917" cy="738664"/>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n=56 </a:t>
            </a:r>
            <a:r>
              <a:rPr lang="en-US" sz="1400" dirty="0">
                <a:latin typeface="Arial" panose="020B0604020202020204" pitchFamily="34" charset="0"/>
                <a:cs typeface="Arial" panose="020B0604020202020204" pitchFamily="34" charset="0"/>
              </a:rPr>
              <a:t>(31.8%)</a:t>
            </a:r>
          </a:p>
          <a:p>
            <a:pPr algn="ctr"/>
            <a:r>
              <a:rPr lang="en-US" sz="1400" dirty="0">
                <a:latin typeface="Arial" panose="020B0604020202020204" pitchFamily="34" charset="0"/>
                <a:cs typeface="Arial" panose="020B0604020202020204" pitchFamily="34" charset="0"/>
              </a:rPr>
              <a:t>received</a:t>
            </a:r>
          </a:p>
          <a:p>
            <a:pPr algn="ctr"/>
            <a:r>
              <a:rPr lang="en-US" sz="1400" dirty="0">
                <a:latin typeface="Arial" panose="020B0604020202020204" pitchFamily="34" charset="0"/>
                <a:cs typeface="Arial" panose="020B0604020202020204" pitchFamily="34" charset="0"/>
              </a:rPr>
              <a:t> anticoagulants</a:t>
            </a:r>
            <a:endParaRPr lang="fr-FR" sz="1400" dirty="0">
              <a:latin typeface="Arial" panose="020B0604020202020204" pitchFamily="34" charset="0"/>
              <a:cs typeface="Arial" panose="020B0604020202020204" pitchFamily="34" charset="0"/>
            </a:endParaRPr>
          </a:p>
        </p:txBody>
      </p:sp>
      <p:sp>
        <p:nvSpPr>
          <p:cNvPr id="37" name="ZoneTexte 36">
            <a:extLst>
              <a:ext uri="{FF2B5EF4-FFF2-40B4-BE49-F238E27FC236}">
                <a16:creationId xmlns:a16="http://schemas.microsoft.com/office/drawing/2014/main" id="{4BB194B2-CDFE-6897-3B78-73D423489A06}"/>
              </a:ext>
            </a:extLst>
          </p:cNvPr>
          <p:cNvSpPr txBox="1"/>
          <p:nvPr/>
        </p:nvSpPr>
        <p:spPr>
          <a:xfrm>
            <a:off x="773146" y="4055439"/>
            <a:ext cx="1298927" cy="738664"/>
          </a:xfrm>
          <a:prstGeom prst="rect">
            <a:avLst/>
          </a:prstGeom>
          <a:noFill/>
        </p:spPr>
        <p:txBody>
          <a:bodyPr wrap="square">
            <a:spAutoFit/>
          </a:bodyPr>
          <a:lstStyle/>
          <a:p>
            <a:pPr algn="ctr"/>
            <a:r>
              <a:rPr lang="en-US" sz="1400" b="1" dirty="0">
                <a:solidFill>
                  <a:prstClr val="black"/>
                </a:solidFill>
                <a:latin typeface="Arial" panose="020B0604020202020204" pitchFamily="34" charset="0"/>
                <a:cs typeface="Arial" panose="020B0604020202020204" pitchFamily="34" charset="0"/>
              </a:rPr>
              <a:t>n</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=75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lang="en-US" sz="1400" dirty="0">
                <a:solidFill>
                  <a:prstClr val="black"/>
                </a:solidFill>
                <a:latin typeface="Arial" panose="020B0604020202020204" pitchFamily="34" charset="0"/>
                <a:cs typeface="Arial" panose="020B0604020202020204" pitchFamily="34" charset="0"/>
              </a:rPr>
              <a:t>42</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received antiplatelets</a:t>
            </a:r>
            <a:endParaRPr lang="fr-FR" dirty="0"/>
          </a:p>
        </p:txBody>
      </p:sp>
      <p:sp>
        <p:nvSpPr>
          <p:cNvPr id="41" name="ZoneTexte 40">
            <a:extLst>
              <a:ext uri="{FF2B5EF4-FFF2-40B4-BE49-F238E27FC236}">
                <a16:creationId xmlns:a16="http://schemas.microsoft.com/office/drawing/2014/main" id="{809E0B23-A174-61C5-791F-182234E85DDE}"/>
              </a:ext>
            </a:extLst>
          </p:cNvPr>
          <p:cNvSpPr txBox="1"/>
          <p:nvPr/>
        </p:nvSpPr>
        <p:spPr>
          <a:xfrm>
            <a:off x="4185920" y="4078349"/>
            <a:ext cx="1910080" cy="738664"/>
          </a:xfrm>
          <a:prstGeom prst="rect">
            <a:avLst/>
          </a:prstGeom>
          <a:noFill/>
        </p:spPr>
        <p:txBody>
          <a:bodyPr wrap="square">
            <a:spAutoFit/>
          </a:bodyPr>
          <a:lstStyle/>
          <a:p>
            <a:pPr algn="ctr"/>
            <a:r>
              <a:rPr lang="en-US" sz="1400" b="1" dirty="0">
                <a:solidFill>
                  <a:prstClr val="black"/>
                </a:solidFill>
                <a:latin typeface="Arial" panose="020B0604020202020204" pitchFamily="34" charset="0"/>
                <a:cs typeface="Arial" panose="020B0604020202020204" pitchFamily="34" charset="0"/>
              </a:rPr>
              <a:t>n</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=89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(50.6%) </a:t>
            </a:r>
            <a:r>
              <a:rPr lang="en-US" sz="1400" dirty="0">
                <a:solidFill>
                  <a:prstClr val="black"/>
                </a:solidFill>
                <a:latin typeface="Arial" panose="020B0604020202020204" pitchFamily="34" charset="0"/>
                <a:cs typeface="Arial" panose="020B0604020202020204" pitchFamily="34" charset="0"/>
              </a:rPr>
              <a:t>received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intravenous thrombolysis</a:t>
            </a:r>
            <a:endParaRPr lang="fr-FR" dirty="0"/>
          </a:p>
        </p:txBody>
      </p:sp>
      <p:sp>
        <p:nvSpPr>
          <p:cNvPr id="46" name="Rectangle : coins arrondis 45">
            <a:extLst>
              <a:ext uri="{FF2B5EF4-FFF2-40B4-BE49-F238E27FC236}">
                <a16:creationId xmlns:a16="http://schemas.microsoft.com/office/drawing/2014/main" id="{6DE3786A-B53F-1F00-0E11-E694C979E9D9}"/>
              </a:ext>
            </a:extLst>
          </p:cNvPr>
          <p:cNvSpPr/>
          <p:nvPr/>
        </p:nvSpPr>
        <p:spPr>
          <a:xfrm>
            <a:off x="4288506" y="4055439"/>
            <a:ext cx="1757680" cy="761574"/>
          </a:xfrm>
          <a:prstGeom prst="roundRect">
            <a:avLst/>
          </a:prstGeom>
          <a:noFill/>
          <a:ln w="28575">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 coins arrondis 46">
            <a:extLst>
              <a:ext uri="{FF2B5EF4-FFF2-40B4-BE49-F238E27FC236}">
                <a16:creationId xmlns:a16="http://schemas.microsoft.com/office/drawing/2014/main" id="{0AA7CB80-C66B-99EF-D8BD-1734F2FAD5C7}"/>
              </a:ext>
            </a:extLst>
          </p:cNvPr>
          <p:cNvSpPr/>
          <p:nvPr/>
        </p:nvSpPr>
        <p:spPr>
          <a:xfrm>
            <a:off x="2398165" y="4055439"/>
            <a:ext cx="1757680" cy="761574"/>
          </a:xfrm>
          <a:prstGeom prst="roundRect">
            <a:avLst/>
          </a:prstGeom>
          <a:noFill/>
          <a:ln w="28575">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 coins arrondis 47">
            <a:extLst>
              <a:ext uri="{FF2B5EF4-FFF2-40B4-BE49-F238E27FC236}">
                <a16:creationId xmlns:a16="http://schemas.microsoft.com/office/drawing/2014/main" id="{6785F34F-62BB-3BEA-5B74-8CB1802CA6D2}"/>
              </a:ext>
            </a:extLst>
          </p:cNvPr>
          <p:cNvSpPr/>
          <p:nvPr/>
        </p:nvSpPr>
        <p:spPr>
          <a:xfrm>
            <a:off x="519728" y="4055439"/>
            <a:ext cx="1757680" cy="761574"/>
          </a:xfrm>
          <a:prstGeom prst="roundRect">
            <a:avLst/>
          </a:prstGeom>
          <a:noFill/>
          <a:ln w="28575">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9" name="Connecteur droit avec flèche 48">
            <a:extLst>
              <a:ext uri="{FF2B5EF4-FFF2-40B4-BE49-F238E27FC236}">
                <a16:creationId xmlns:a16="http://schemas.microsoft.com/office/drawing/2014/main" id="{B8F50386-A42E-6E56-BE3B-2767B4AC8427}"/>
              </a:ext>
            </a:extLst>
          </p:cNvPr>
          <p:cNvCxnSpPr>
            <a:cxnSpLocks/>
            <a:stCxn id="29" idx="2"/>
          </p:cNvCxnSpPr>
          <p:nvPr/>
        </p:nvCxnSpPr>
        <p:spPr>
          <a:xfrm flipH="1">
            <a:off x="1411835" y="3606647"/>
            <a:ext cx="1804792" cy="450953"/>
          </a:xfrm>
          <a:prstGeom prst="straightConnector1">
            <a:avLst/>
          </a:prstGeom>
          <a:ln>
            <a:solidFill>
              <a:srgbClr val="171E54"/>
            </a:solidFill>
            <a:tailEnd type="triangle"/>
          </a:ln>
        </p:spPr>
        <p:style>
          <a:lnRef idx="2">
            <a:schemeClr val="accent1"/>
          </a:lnRef>
          <a:fillRef idx="0">
            <a:schemeClr val="accent1"/>
          </a:fillRef>
          <a:effectRef idx="1">
            <a:schemeClr val="accent1"/>
          </a:effectRef>
          <a:fontRef idx="minor">
            <a:schemeClr val="tx1"/>
          </a:fontRef>
        </p:style>
      </p:cxnSp>
      <p:cxnSp>
        <p:nvCxnSpPr>
          <p:cNvPr id="51" name="Connecteur droit avec flèche 50">
            <a:extLst>
              <a:ext uri="{FF2B5EF4-FFF2-40B4-BE49-F238E27FC236}">
                <a16:creationId xmlns:a16="http://schemas.microsoft.com/office/drawing/2014/main" id="{FE3BC3F4-41F5-545B-8CE2-A55CED45F881}"/>
              </a:ext>
            </a:extLst>
          </p:cNvPr>
          <p:cNvCxnSpPr>
            <a:cxnSpLocks/>
            <a:stCxn id="29" idx="2"/>
            <a:endCxn id="46" idx="0"/>
          </p:cNvCxnSpPr>
          <p:nvPr/>
        </p:nvCxnSpPr>
        <p:spPr>
          <a:xfrm>
            <a:off x="3216627" y="3606647"/>
            <a:ext cx="1950719" cy="448792"/>
          </a:xfrm>
          <a:prstGeom prst="straightConnector1">
            <a:avLst/>
          </a:prstGeom>
          <a:ln>
            <a:solidFill>
              <a:srgbClr val="171E54"/>
            </a:solidFill>
            <a:tailEnd type="triangle"/>
          </a:ln>
        </p:spPr>
        <p:style>
          <a:lnRef idx="2">
            <a:schemeClr val="accent1"/>
          </a:lnRef>
          <a:fillRef idx="0">
            <a:schemeClr val="accent1"/>
          </a:fillRef>
          <a:effectRef idx="1">
            <a:schemeClr val="accent1"/>
          </a:effectRef>
          <a:fontRef idx="minor">
            <a:schemeClr val="tx1"/>
          </a:fontRef>
        </p:style>
      </p:cxnSp>
      <p:cxnSp>
        <p:nvCxnSpPr>
          <p:cNvPr id="56" name="Connecteur droit avec flèche 55">
            <a:extLst>
              <a:ext uri="{FF2B5EF4-FFF2-40B4-BE49-F238E27FC236}">
                <a16:creationId xmlns:a16="http://schemas.microsoft.com/office/drawing/2014/main" id="{6AC795BF-B0FD-64F4-8994-9432C8FE6059}"/>
              </a:ext>
            </a:extLst>
          </p:cNvPr>
          <p:cNvCxnSpPr>
            <a:cxnSpLocks/>
            <a:stCxn id="29" idx="2"/>
            <a:endCxn id="33" idx="0"/>
          </p:cNvCxnSpPr>
          <p:nvPr/>
        </p:nvCxnSpPr>
        <p:spPr>
          <a:xfrm>
            <a:off x="3216627" y="3606647"/>
            <a:ext cx="0" cy="448792"/>
          </a:xfrm>
          <a:prstGeom prst="straightConnector1">
            <a:avLst/>
          </a:prstGeom>
          <a:ln>
            <a:solidFill>
              <a:srgbClr val="171E54"/>
            </a:solidFill>
            <a:tailEnd type="triangle"/>
          </a:ln>
        </p:spPr>
        <p:style>
          <a:lnRef idx="2">
            <a:schemeClr val="accent1"/>
          </a:lnRef>
          <a:fillRef idx="0">
            <a:schemeClr val="accent1"/>
          </a:fillRef>
          <a:effectRef idx="1">
            <a:schemeClr val="accent1"/>
          </a:effectRef>
          <a:fontRef idx="minor">
            <a:schemeClr val="tx1"/>
          </a:fontRef>
        </p:style>
      </p:cxnSp>
      <p:sp>
        <p:nvSpPr>
          <p:cNvPr id="62" name="ZoneTexte 61">
            <a:extLst>
              <a:ext uri="{FF2B5EF4-FFF2-40B4-BE49-F238E27FC236}">
                <a16:creationId xmlns:a16="http://schemas.microsoft.com/office/drawing/2014/main" id="{CA5B864D-0C36-A919-A6A1-90488D6EFD59}"/>
              </a:ext>
            </a:extLst>
          </p:cNvPr>
          <p:cNvSpPr txBox="1"/>
          <p:nvPr/>
        </p:nvSpPr>
        <p:spPr>
          <a:xfrm>
            <a:off x="6736398" y="1688760"/>
            <a:ext cx="4860835" cy="523220"/>
          </a:xfrm>
          <a:prstGeom prst="rect">
            <a:avLst/>
          </a:prstGeom>
          <a:noFill/>
        </p:spPr>
        <p:txBody>
          <a:bodyPr wrap="square">
            <a:spAutoFit/>
          </a:bodyPr>
          <a:lstStyle/>
          <a:p>
            <a:pPr algn="just"/>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Mortality at 90 days and rates of symptomatic intracranial hemorrhage were similar between groups</a:t>
            </a:r>
            <a:endParaRPr lang="fr-FR" dirty="0"/>
          </a:p>
        </p:txBody>
      </p:sp>
      <p:grpSp>
        <p:nvGrpSpPr>
          <p:cNvPr id="2" name="Group 1">
            <a:extLst>
              <a:ext uri="{FF2B5EF4-FFF2-40B4-BE49-F238E27FC236}">
                <a16:creationId xmlns:a16="http://schemas.microsoft.com/office/drawing/2014/main" id="{90790D6B-AA35-E261-7ECA-8CBA4E37DB88}"/>
              </a:ext>
            </a:extLst>
          </p:cNvPr>
          <p:cNvGrpSpPr/>
          <p:nvPr/>
        </p:nvGrpSpPr>
        <p:grpSpPr>
          <a:xfrm>
            <a:off x="326714" y="1227529"/>
            <a:ext cx="1689100" cy="369332"/>
            <a:chOff x="326714" y="1227529"/>
            <a:chExt cx="1689100" cy="369332"/>
          </a:xfrm>
        </p:grpSpPr>
        <p:sp>
          <p:nvSpPr>
            <p:cNvPr id="7" name="Rectangle: Rounded Corners 6">
              <a:extLst>
                <a:ext uri="{FF2B5EF4-FFF2-40B4-BE49-F238E27FC236}">
                  <a16:creationId xmlns:a16="http://schemas.microsoft.com/office/drawing/2014/main" id="{512D6A6C-DB2C-208A-A5D4-1C6FACDCF723}"/>
                </a:ext>
              </a:extLst>
            </p:cNvPr>
            <p:cNvSpPr/>
            <p:nvPr/>
          </p:nvSpPr>
          <p:spPr>
            <a:xfrm>
              <a:off x="326714" y="1270461"/>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54B5D892-2DCF-79CB-9113-40333EF64352}"/>
                </a:ext>
              </a:extLst>
            </p:cNvPr>
            <p:cNvSpPr txBox="1"/>
            <p:nvPr/>
          </p:nvSpPr>
          <p:spPr>
            <a:xfrm>
              <a:off x="365802" y="1227529"/>
              <a:ext cx="1269852" cy="369332"/>
            </a:xfrm>
            <a:prstGeom prst="rect">
              <a:avLst/>
            </a:prstGeom>
            <a:noFill/>
          </p:spPr>
          <p:txBody>
            <a:bodyPr wrap="square">
              <a:spAutoFit/>
            </a:bodyPr>
            <a:lstStyle/>
            <a:p>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Results</a:t>
              </a:r>
              <a:endParaRPr lang="en-CH" dirty="0">
                <a:solidFill>
                  <a:schemeClr val="bg1"/>
                </a:solidFill>
              </a:endParaRPr>
            </a:p>
          </p:txBody>
        </p:sp>
      </p:grpSp>
      <p:sp>
        <p:nvSpPr>
          <p:cNvPr id="14" name="Rectangle: Rounded Corners 13">
            <a:extLst>
              <a:ext uri="{FF2B5EF4-FFF2-40B4-BE49-F238E27FC236}">
                <a16:creationId xmlns:a16="http://schemas.microsoft.com/office/drawing/2014/main" id="{64246F22-A4B8-BAE1-3DA1-5D0E27A2E631}"/>
              </a:ext>
            </a:extLst>
          </p:cNvPr>
          <p:cNvSpPr/>
          <p:nvPr/>
        </p:nvSpPr>
        <p:spPr>
          <a:xfrm>
            <a:off x="6822882" y="2716675"/>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0" u="none" strike="noStrike" baseline="0" dirty="0">
                <a:latin typeface="Arial" panose="020B0604020202020204" pitchFamily="34" charset="0"/>
                <a:cs typeface="Arial" panose="020B0604020202020204" pitchFamily="34" charset="0"/>
              </a:rPr>
              <a:t>Conclusion</a:t>
            </a:r>
            <a:endParaRPr lang="en-CH" dirty="0"/>
          </a:p>
        </p:txBody>
      </p:sp>
      <p:sp>
        <p:nvSpPr>
          <p:cNvPr id="15" name="Rectangle 14">
            <a:hlinkClick r:id="rId3" action="ppaction://hlinksldjump"/>
            <a:extLst>
              <a:ext uri="{FF2B5EF4-FFF2-40B4-BE49-F238E27FC236}">
                <a16:creationId xmlns:a16="http://schemas.microsoft.com/office/drawing/2014/main" id="{72194360-826D-1081-B104-5CEB1CF346C4}"/>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3" descr="A red and blue letters on a black background&#10;&#10;AI-generated content may be incorrect.">
            <a:extLst>
              <a:ext uri="{FF2B5EF4-FFF2-40B4-BE49-F238E27FC236}">
                <a16:creationId xmlns:a16="http://schemas.microsoft.com/office/drawing/2014/main" id="{91E2946B-BBE3-F60D-E067-27F545C69A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1527979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C2177-07B3-DEDB-1CAA-345BD7AFE75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F5FC503-DA81-543E-0556-6435756202DF}"/>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343F9BEB-8E58-3821-BA2C-4E9884413637}"/>
              </a:ext>
            </a:extLst>
          </p:cNvPr>
          <p:cNvSpPr txBox="1"/>
          <p:nvPr/>
        </p:nvSpPr>
        <p:spPr>
          <a:xfrm>
            <a:off x="238036" y="111088"/>
            <a:ext cx="10955808" cy="800219"/>
          </a:xfrm>
          <a:prstGeom prst="rect">
            <a:avLst/>
          </a:prstGeom>
          <a:noFill/>
        </p:spPr>
        <p:txBody>
          <a:bodyPr wrap="square">
            <a:spAutoFit/>
          </a:bodyPr>
          <a:lstStyle/>
          <a:p>
            <a:pPr algn="just"/>
            <a:r>
              <a:rPr lang="en-US" sz="2300" dirty="0">
                <a:solidFill>
                  <a:schemeClr val="bg1"/>
                </a:solidFill>
                <a:latin typeface="Arial" panose="020B0604020202020204" pitchFamily="34" charset="0"/>
                <a:cs typeface="Arial" panose="020B0604020202020204" pitchFamily="34" charset="0"/>
              </a:rPr>
              <a:t>Brain is money! Increasing the rate of endovascular thrombectomy is cost saving from a societal perspective </a:t>
            </a:r>
            <a:endParaRPr lang="fr-FR" sz="2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0E49177-6FF6-D997-AECD-E66E6B74E60C}"/>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FB393020-F5CF-1F45-2C28-23746DF697BD}"/>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6984B53E-F29B-783D-34D7-F780BB20F860}"/>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378428BF-6D42-D562-0B15-B537A07A7887}"/>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A7D22B34-100E-E15C-1DAC-F81A3121813E}"/>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E776A29B-9F88-C9D7-DB02-EE9AA6E4A699}"/>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18" name="ZoneTexte 17">
            <a:extLst>
              <a:ext uri="{FF2B5EF4-FFF2-40B4-BE49-F238E27FC236}">
                <a16:creationId xmlns:a16="http://schemas.microsoft.com/office/drawing/2014/main" id="{7BECBCD3-CB3C-201B-2236-98E24E9A926B}"/>
              </a:ext>
            </a:extLst>
          </p:cNvPr>
          <p:cNvSpPr txBox="1"/>
          <p:nvPr/>
        </p:nvSpPr>
        <p:spPr>
          <a:xfrm>
            <a:off x="238036" y="1294656"/>
            <a:ext cx="5167083" cy="3477875"/>
          </a:xfrm>
          <a:prstGeom prst="rect">
            <a:avLst/>
          </a:prstGeom>
          <a:noFill/>
        </p:spPr>
        <p:txBody>
          <a:bodyPr wrap="square">
            <a:spAutoFit/>
          </a:bodyPr>
          <a:lstStyle/>
          <a:p>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Endovascular thrombectomy (EVT) is the standard treatment for acute ischemic stroke (AIS) due to large vessel occlusion and the indication for EVT keeps expanding, but its implementation remains low in many regions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To study the cost-effectiveness of attaining national EVT-rates on par with the best performing healthcare region and hospital in Sweden (population: 10.5 million)</a:t>
            </a:r>
            <a:endParaRPr lang="fr-FR" sz="1400" dirty="0">
              <a:latin typeface="Arial" panose="020B0604020202020204" pitchFamily="34" charset="0"/>
              <a:cs typeface="Arial" panose="020B0604020202020204" pitchFamily="34" charset="0"/>
            </a:endParaRPr>
          </a:p>
        </p:txBody>
      </p:sp>
      <p:sp>
        <p:nvSpPr>
          <p:cNvPr id="24" name="ZoneTexte 23">
            <a:extLst>
              <a:ext uri="{FF2B5EF4-FFF2-40B4-BE49-F238E27FC236}">
                <a16:creationId xmlns:a16="http://schemas.microsoft.com/office/drawing/2014/main" id="{A82B2409-0F4E-39A6-9CA5-6F9684203879}"/>
              </a:ext>
            </a:extLst>
          </p:cNvPr>
          <p:cNvSpPr txBox="1"/>
          <p:nvPr/>
        </p:nvSpPr>
        <p:spPr>
          <a:xfrm>
            <a:off x="5989195" y="1196766"/>
            <a:ext cx="5275769" cy="1661993"/>
          </a:xfrm>
          <a:prstGeom prst="rect">
            <a:avLst/>
          </a:prstGeom>
          <a:noFill/>
        </p:spPr>
        <p:txBody>
          <a:bodyPr wrap="square">
            <a:spAutoFit/>
          </a:bodyPr>
          <a:lstStyle/>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30" name="ZoneTexte 29">
            <a:extLst>
              <a:ext uri="{FF2B5EF4-FFF2-40B4-BE49-F238E27FC236}">
                <a16:creationId xmlns:a16="http://schemas.microsoft.com/office/drawing/2014/main" id="{52582A4A-11E7-0FE8-959D-A03762475138}"/>
              </a:ext>
            </a:extLst>
          </p:cNvPr>
          <p:cNvSpPr txBox="1"/>
          <p:nvPr/>
        </p:nvSpPr>
        <p:spPr>
          <a:xfrm>
            <a:off x="6696772" y="4248828"/>
            <a:ext cx="4723062"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Quality-adjusted life years (QALY) and costs estimations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Published randomized clinical trial outcomes, as well as expected life years for AIS patients, based on age and post-stroke recovery</a:t>
            </a: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ZoneTexte 34">
            <a:extLst>
              <a:ext uri="{FF2B5EF4-FFF2-40B4-BE49-F238E27FC236}">
                <a16:creationId xmlns:a16="http://schemas.microsoft.com/office/drawing/2014/main" id="{87F02BB9-22C8-360B-EBB8-855202DC82F4}"/>
              </a:ext>
            </a:extLst>
          </p:cNvPr>
          <p:cNvSpPr txBox="1"/>
          <p:nvPr/>
        </p:nvSpPr>
        <p:spPr>
          <a:xfrm>
            <a:off x="6696771" y="1759403"/>
            <a:ext cx="4568187"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Study</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Modelling the cost-effectiveness of increasing national EVT/AIS-rates using data from two national quality registries (2022)</a:t>
            </a:r>
          </a:p>
        </p:txBody>
      </p:sp>
      <p:sp>
        <p:nvSpPr>
          <p:cNvPr id="40" name="ZoneTexte 39">
            <a:extLst>
              <a:ext uri="{FF2B5EF4-FFF2-40B4-BE49-F238E27FC236}">
                <a16:creationId xmlns:a16="http://schemas.microsoft.com/office/drawing/2014/main" id="{A50FF080-A891-FDB5-58E9-4989130B5637}"/>
              </a:ext>
            </a:extLst>
          </p:cNvPr>
          <p:cNvSpPr txBox="1"/>
          <p:nvPr/>
        </p:nvSpPr>
        <p:spPr>
          <a:xfrm>
            <a:off x="6696771" y="2982426"/>
            <a:ext cx="4568189"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Analyses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Arial" panose="020B0604020202020204" pitchFamily="34" charset="0"/>
                <a:cs typeface="Arial" panose="020B0604020202020204" pitchFamily="34" charset="0"/>
              </a:rPr>
              <a:t>Case distribution at respective comprehensive stroke centre (CSC) and catchment area,</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covering both urban and rural areas </a:t>
            </a:r>
          </a:p>
        </p:txBody>
      </p:sp>
      <p:sp>
        <p:nvSpPr>
          <p:cNvPr id="42" name="Rectangle : coins arrondis 41">
            <a:extLst>
              <a:ext uri="{FF2B5EF4-FFF2-40B4-BE49-F238E27FC236}">
                <a16:creationId xmlns:a16="http://schemas.microsoft.com/office/drawing/2014/main" id="{B9F04B6D-FB72-1B27-7D40-3C250BA6563E}"/>
              </a:ext>
            </a:extLst>
          </p:cNvPr>
          <p:cNvSpPr/>
          <p:nvPr/>
        </p:nvSpPr>
        <p:spPr>
          <a:xfrm>
            <a:off x="6556930" y="1759403"/>
            <a:ext cx="4842776" cy="954107"/>
          </a:xfrm>
          <a:prstGeom prst="roundRect">
            <a:avLst>
              <a:gd name="adj" fmla="val 13339"/>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 coins arrondis 42">
            <a:extLst>
              <a:ext uri="{FF2B5EF4-FFF2-40B4-BE49-F238E27FC236}">
                <a16:creationId xmlns:a16="http://schemas.microsoft.com/office/drawing/2014/main" id="{9E808841-B93A-1BE7-4C9A-2D7A63F64B91}"/>
              </a:ext>
            </a:extLst>
          </p:cNvPr>
          <p:cNvSpPr/>
          <p:nvPr/>
        </p:nvSpPr>
        <p:spPr>
          <a:xfrm>
            <a:off x="6556930" y="2990505"/>
            <a:ext cx="4842776" cy="954107"/>
          </a:xfrm>
          <a:prstGeom prst="roundRect">
            <a:avLst>
              <a:gd name="adj" fmla="val 13339"/>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 coins arrondis 43">
            <a:extLst>
              <a:ext uri="{FF2B5EF4-FFF2-40B4-BE49-F238E27FC236}">
                <a16:creationId xmlns:a16="http://schemas.microsoft.com/office/drawing/2014/main" id="{32F8338E-30EC-2B1B-E67E-4FA5B796D42C}"/>
              </a:ext>
            </a:extLst>
          </p:cNvPr>
          <p:cNvSpPr/>
          <p:nvPr/>
        </p:nvSpPr>
        <p:spPr>
          <a:xfrm>
            <a:off x="6556930" y="4223666"/>
            <a:ext cx="4852840" cy="1026977"/>
          </a:xfrm>
          <a:prstGeom prst="roundRect">
            <a:avLst>
              <a:gd name="adj" fmla="val 5537"/>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5" name="Connecteur droit avec flèche 44">
            <a:extLst>
              <a:ext uri="{FF2B5EF4-FFF2-40B4-BE49-F238E27FC236}">
                <a16:creationId xmlns:a16="http://schemas.microsoft.com/office/drawing/2014/main" id="{C31CAA41-6B2A-1DBA-4B66-8099FFB65589}"/>
              </a:ext>
            </a:extLst>
          </p:cNvPr>
          <p:cNvCxnSpPr>
            <a:cxnSpLocks/>
          </p:cNvCxnSpPr>
          <p:nvPr/>
        </p:nvCxnSpPr>
        <p:spPr>
          <a:xfrm>
            <a:off x="8976358" y="3943811"/>
            <a:ext cx="0" cy="279855"/>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Connecteur droit avec flèche 49">
            <a:extLst>
              <a:ext uri="{FF2B5EF4-FFF2-40B4-BE49-F238E27FC236}">
                <a16:creationId xmlns:a16="http://schemas.microsoft.com/office/drawing/2014/main" id="{B5C306D3-BF37-752F-0EBF-51E9F406B342}"/>
              </a:ext>
            </a:extLst>
          </p:cNvPr>
          <p:cNvCxnSpPr>
            <a:cxnSpLocks/>
          </p:cNvCxnSpPr>
          <p:nvPr/>
        </p:nvCxnSpPr>
        <p:spPr>
          <a:xfrm>
            <a:off x="8996679" y="2718831"/>
            <a:ext cx="0" cy="279855"/>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10D34872-2B06-E92C-1ADE-0CB5D215B536}"/>
              </a:ext>
            </a:extLst>
          </p:cNvPr>
          <p:cNvGrpSpPr/>
          <p:nvPr/>
        </p:nvGrpSpPr>
        <p:grpSpPr>
          <a:xfrm>
            <a:off x="355600" y="1236139"/>
            <a:ext cx="1689100" cy="369332"/>
            <a:chOff x="355600" y="1236139"/>
            <a:chExt cx="1689100" cy="369332"/>
          </a:xfrm>
        </p:grpSpPr>
        <p:sp>
          <p:nvSpPr>
            <p:cNvPr id="3" name="Rectangle: Rounded Corners 2">
              <a:extLst>
                <a:ext uri="{FF2B5EF4-FFF2-40B4-BE49-F238E27FC236}">
                  <a16:creationId xmlns:a16="http://schemas.microsoft.com/office/drawing/2014/main" id="{10D77116-6F8E-6F9B-28CA-B64D602AFD76}"/>
                </a:ext>
              </a:extLst>
            </p:cNvPr>
            <p:cNvSpPr/>
            <p:nvPr/>
          </p:nvSpPr>
          <p:spPr>
            <a:xfrm>
              <a:off x="355600" y="1294656"/>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9343A813-2243-CDFF-7CC5-15AB934C0782}"/>
                </a:ext>
              </a:extLst>
            </p:cNvPr>
            <p:cNvSpPr txBox="1"/>
            <p:nvPr/>
          </p:nvSpPr>
          <p:spPr>
            <a:xfrm>
              <a:off x="403828" y="1236139"/>
              <a:ext cx="1592644"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Background</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C8B7EB76-68AF-A838-C00B-35BB2D83A4B3}"/>
              </a:ext>
            </a:extLst>
          </p:cNvPr>
          <p:cNvGrpSpPr/>
          <p:nvPr/>
        </p:nvGrpSpPr>
        <p:grpSpPr>
          <a:xfrm>
            <a:off x="355600" y="3381979"/>
            <a:ext cx="1689100" cy="369332"/>
            <a:chOff x="355600" y="3804435"/>
            <a:chExt cx="1689100" cy="369332"/>
          </a:xfrm>
        </p:grpSpPr>
        <p:sp>
          <p:nvSpPr>
            <p:cNvPr id="13" name="Rectangle: Rounded Corners 12">
              <a:extLst>
                <a:ext uri="{FF2B5EF4-FFF2-40B4-BE49-F238E27FC236}">
                  <a16:creationId xmlns:a16="http://schemas.microsoft.com/office/drawing/2014/main" id="{2BE1DAA1-67DF-3F26-64E6-1F94B3EC6082}"/>
                </a:ext>
              </a:extLst>
            </p:cNvPr>
            <p:cNvSpPr/>
            <p:nvPr/>
          </p:nvSpPr>
          <p:spPr>
            <a:xfrm>
              <a:off x="355600" y="3847367"/>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TextBox 13">
              <a:extLst>
                <a:ext uri="{FF2B5EF4-FFF2-40B4-BE49-F238E27FC236}">
                  <a16:creationId xmlns:a16="http://schemas.microsoft.com/office/drawing/2014/main" id="{D940DF9D-19CB-36AA-25D0-E405C87CAACA}"/>
                </a:ext>
              </a:extLst>
            </p:cNvPr>
            <p:cNvSpPr txBox="1"/>
            <p:nvPr/>
          </p:nvSpPr>
          <p:spPr>
            <a:xfrm>
              <a:off x="403828" y="3804435"/>
              <a:ext cx="1186513"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Aim</a:t>
              </a:r>
              <a:endParaRPr lang="en-CH" dirty="0">
                <a:solidFill>
                  <a:schemeClr val="bg1"/>
                </a:solidFill>
              </a:endParaRPr>
            </a:p>
          </p:txBody>
        </p:sp>
      </p:grpSp>
      <p:grpSp>
        <p:nvGrpSpPr>
          <p:cNvPr id="20" name="Group 19">
            <a:extLst>
              <a:ext uri="{FF2B5EF4-FFF2-40B4-BE49-F238E27FC236}">
                <a16:creationId xmlns:a16="http://schemas.microsoft.com/office/drawing/2014/main" id="{B8F824E7-5AEE-F536-823E-4AA6379363D3}"/>
              </a:ext>
            </a:extLst>
          </p:cNvPr>
          <p:cNvGrpSpPr/>
          <p:nvPr/>
        </p:nvGrpSpPr>
        <p:grpSpPr>
          <a:xfrm>
            <a:off x="6556930" y="1285733"/>
            <a:ext cx="1689100" cy="369332"/>
            <a:chOff x="6096000" y="1246050"/>
            <a:chExt cx="1689100" cy="369332"/>
          </a:xfrm>
        </p:grpSpPr>
        <p:sp>
          <p:nvSpPr>
            <p:cNvPr id="21" name="Rectangle: Rounded Corners 20">
              <a:extLst>
                <a:ext uri="{FF2B5EF4-FFF2-40B4-BE49-F238E27FC236}">
                  <a16:creationId xmlns:a16="http://schemas.microsoft.com/office/drawing/2014/main" id="{C9757651-D0AC-95F9-AD32-D302A8908068}"/>
                </a:ext>
              </a:extLst>
            </p:cNvPr>
            <p:cNvSpPr/>
            <p:nvPr/>
          </p:nvSpPr>
          <p:spPr>
            <a:xfrm>
              <a:off x="6096000" y="1284772"/>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TextBox 21">
              <a:extLst>
                <a:ext uri="{FF2B5EF4-FFF2-40B4-BE49-F238E27FC236}">
                  <a16:creationId xmlns:a16="http://schemas.microsoft.com/office/drawing/2014/main" id="{EB2EBA58-9E51-9DC9-0FDE-EA472F652650}"/>
                </a:ext>
              </a:extLst>
            </p:cNvPr>
            <p:cNvSpPr txBox="1"/>
            <p:nvPr/>
          </p:nvSpPr>
          <p:spPr>
            <a:xfrm>
              <a:off x="6142057" y="1246050"/>
              <a:ext cx="1327580" cy="369332"/>
            </a:xfrm>
            <a:prstGeom prst="rect">
              <a:avLst/>
            </a:prstGeom>
            <a:noFill/>
          </p:spPr>
          <p:txBody>
            <a:bodyPr wrap="square">
              <a:spAutoFit/>
            </a:bodyPr>
            <a:lstStyle/>
            <a:p>
              <a:r>
                <a:rPr kumimoji="0" lang="en-US"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Methods</a:t>
              </a:r>
              <a:endParaRPr lang="en-CH" dirty="0">
                <a:solidFill>
                  <a:schemeClr val="bg1"/>
                </a:solidFill>
              </a:endParaRPr>
            </a:p>
          </p:txBody>
        </p:sp>
      </p:grpSp>
      <p:sp>
        <p:nvSpPr>
          <p:cNvPr id="15" name="Rectangle 14">
            <a:hlinkClick r:id="rId3" action="ppaction://hlinksldjump"/>
            <a:extLst>
              <a:ext uri="{FF2B5EF4-FFF2-40B4-BE49-F238E27FC236}">
                <a16:creationId xmlns:a16="http://schemas.microsoft.com/office/drawing/2014/main" id="{D80FB0F5-59CC-EA15-A40B-0DEBBD2EB643}"/>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3" descr="A red and blue letters on a black background&#10;&#10;AI-generated content may be incorrect.">
            <a:extLst>
              <a:ext uri="{FF2B5EF4-FFF2-40B4-BE49-F238E27FC236}">
                <a16:creationId xmlns:a16="http://schemas.microsoft.com/office/drawing/2014/main" id="{9E14E5D3-0F95-42A6-5E46-F89A1F24EE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2356798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59865-868D-29AE-AA07-2E7D2AD995C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C166D9A-DD55-A292-5B69-C86E9017C6C3}"/>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3C48617D-8127-3FB8-7377-70A6918DE924}"/>
              </a:ext>
            </a:extLst>
          </p:cNvPr>
          <p:cNvSpPr txBox="1"/>
          <p:nvPr/>
        </p:nvSpPr>
        <p:spPr>
          <a:xfrm>
            <a:off x="238036" y="111088"/>
            <a:ext cx="10955808" cy="800219"/>
          </a:xfrm>
          <a:prstGeom prst="rect">
            <a:avLst/>
          </a:prstGeom>
          <a:noFill/>
        </p:spPr>
        <p:txBody>
          <a:bodyPr wrap="square">
            <a:spAutoFit/>
          </a:bodyPr>
          <a:lstStyle/>
          <a:p>
            <a:pPr algn="just"/>
            <a:r>
              <a:rPr lang="en-US" sz="2300" dirty="0">
                <a:solidFill>
                  <a:schemeClr val="bg1"/>
                </a:solidFill>
                <a:latin typeface="Arial" panose="020B0604020202020204" pitchFamily="34" charset="0"/>
                <a:cs typeface="Arial" panose="020B0604020202020204" pitchFamily="34" charset="0"/>
              </a:rPr>
              <a:t>Brain is money! Increasing the rate of endovascular thrombectomy is cost saving from a societal perspective </a:t>
            </a:r>
            <a:endParaRPr lang="fr-FR" sz="2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A92799F-135A-E4A0-618D-CFB036D6AA5C}"/>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2CC33142-F005-8D64-913B-DDDB7FF19B11}"/>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4A749784-60D4-0044-4FE5-6C82CD88877E}"/>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A6BAC745-D3F6-6901-BC80-1DF25995BABA}"/>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49564A1E-6902-4D46-053A-F9791FCB5608}"/>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FE79A9B0-42DD-1A9E-9DAE-19449C181427}"/>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21" name="ZoneTexte 20">
            <a:extLst>
              <a:ext uri="{FF2B5EF4-FFF2-40B4-BE49-F238E27FC236}">
                <a16:creationId xmlns:a16="http://schemas.microsoft.com/office/drawing/2014/main" id="{8742B005-B93B-81BB-20CB-1D3538A099D4}"/>
              </a:ext>
            </a:extLst>
          </p:cNvPr>
          <p:cNvSpPr txBox="1"/>
          <p:nvPr/>
        </p:nvSpPr>
        <p:spPr>
          <a:xfrm>
            <a:off x="6697954" y="1135927"/>
            <a:ext cx="5054600" cy="3293209"/>
          </a:xfrm>
          <a:prstGeom prst="rect">
            <a:avLst/>
          </a:prstGeom>
          <a:noFill/>
        </p:spPr>
        <p:txBody>
          <a:bodyPr wrap="square">
            <a:spAutoFit/>
          </a:bodyPr>
          <a:lstStyle/>
          <a:p>
            <a:pPr algn="l"/>
            <a:r>
              <a:rPr lang="en-US" b="1" i="0" u="none" strike="noStrike" baseline="0" dirty="0">
                <a:solidFill>
                  <a:srgbClr val="000000"/>
                </a:solidFill>
                <a:latin typeface="Arial" panose="020B0604020202020204" pitchFamily="34" charset="0"/>
                <a:cs typeface="Arial" panose="020B0604020202020204" pitchFamily="34" charset="0"/>
              </a:rPr>
              <a:t> </a:t>
            </a:r>
          </a:p>
          <a:p>
            <a:pPr marL="285750" indent="-285750" algn="l">
              <a:buFont typeface="Arial" panose="020B0604020202020204" pitchFamily="34" charset="0"/>
              <a:buChar char="•"/>
            </a:pPr>
            <a:endParaRPr lang="en-US" sz="1400" b="1"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b="1" i="0" u="none" strike="noStrike" baseline="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This study shows that by increasing the national EVT rate to match the best-performing hospitals would not only significantly improve health outcomes for AIS patients but also generate substantial cost savings over their lifetime from a societal perspective</a:t>
            </a:r>
          </a:p>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The key question is not whether we can afford to expand EVT implementation, but whether we can afford not to</a:t>
            </a:r>
            <a:endParaRPr lang="en-US" sz="1600" b="0" i="0" u="none" strike="noStrike" baseline="0" dirty="0">
              <a:latin typeface="Arial" panose="020B0604020202020204" pitchFamily="34" charset="0"/>
              <a:cs typeface="Arial" panose="020B0604020202020204" pitchFamily="34" charset="0"/>
            </a:endParaRPr>
          </a:p>
        </p:txBody>
      </p:sp>
      <p:sp>
        <p:nvSpPr>
          <p:cNvPr id="20" name="ZoneTexte 19">
            <a:extLst>
              <a:ext uri="{FF2B5EF4-FFF2-40B4-BE49-F238E27FC236}">
                <a16:creationId xmlns:a16="http://schemas.microsoft.com/office/drawing/2014/main" id="{A7BEC01E-D529-6A00-0BDD-89CEA4C8B285}"/>
              </a:ext>
            </a:extLst>
          </p:cNvPr>
          <p:cNvSpPr txBox="1"/>
          <p:nvPr/>
        </p:nvSpPr>
        <p:spPr>
          <a:xfrm>
            <a:off x="2225294" y="1789576"/>
            <a:ext cx="2931160" cy="307777"/>
          </a:xfrm>
          <a:prstGeom prst="rect">
            <a:avLst/>
          </a:prstGeom>
          <a:noFill/>
        </p:spPr>
        <p:txBody>
          <a:bodyPr wrap="square">
            <a:spAutoFit/>
          </a:bodyPr>
          <a:lstStyle/>
          <a:p>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National EVT/AIS-rate=</a:t>
            </a:r>
            <a:r>
              <a:rPr kumimoji="0" lang="en-US" sz="1400" b="1" i="0" u="none" strike="noStrike" kern="1200" cap="none" spc="0" normalizeH="0" baseline="0" noProof="0" dirty="0">
                <a:ln>
                  <a:noFill/>
                </a:ln>
                <a:solidFill>
                  <a:srgbClr val="AE1112"/>
                </a:solidFill>
                <a:effectLst/>
                <a:uLnTx/>
                <a:uFillTx/>
                <a:latin typeface="Arial" panose="020B0604020202020204" pitchFamily="34" charset="0"/>
                <a:ea typeface="+mn-ea"/>
                <a:cs typeface="Arial" panose="020B0604020202020204" pitchFamily="34" charset="0"/>
              </a:rPr>
              <a:t>7.3%</a:t>
            </a:r>
            <a:r>
              <a:rPr kumimoji="0" lang="en-US"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endParaRPr lang="fr-FR" sz="1600" dirty="0">
              <a:solidFill>
                <a:srgbClr val="C00000"/>
              </a:solidFill>
            </a:endParaRPr>
          </a:p>
        </p:txBody>
      </p:sp>
      <p:sp>
        <p:nvSpPr>
          <p:cNvPr id="22" name="Rectangle : coins arrondis 21">
            <a:extLst>
              <a:ext uri="{FF2B5EF4-FFF2-40B4-BE49-F238E27FC236}">
                <a16:creationId xmlns:a16="http://schemas.microsoft.com/office/drawing/2014/main" id="{DF3CB3BD-A311-AB55-4BBE-3BEBB88AD1B9}"/>
              </a:ext>
            </a:extLst>
          </p:cNvPr>
          <p:cNvSpPr/>
          <p:nvPr/>
        </p:nvSpPr>
        <p:spPr>
          <a:xfrm>
            <a:off x="2045594" y="1703141"/>
            <a:ext cx="2739765" cy="480649"/>
          </a:xfrm>
          <a:prstGeom prst="roundRect">
            <a:avLst/>
          </a:prstGeom>
          <a:noFill/>
          <a:ln w="28575">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D25EB134-ACD3-8FDB-F835-4A982E03F7F7}"/>
              </a:ext>
            </a:extLst>
          </p:cNvPr>
          <p:cNvSpPr/>
          <p:nvPr/>
        </p:nvSpPr>
        <p:spPr>
          <a:xfrm>
            <a:off x="3220755" y="2406537"/>
            <a:ext cx="389441" cy="368473"/>
          </a:xfrm>
          <a:prstGeom prst="ellipse">
            <a:avLst/>
          </a:prstGeom>
          <a:noFill/>
          <a:ln w="28575">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C973FCCD-8B06-D2AC-C741-FF0B199A1304}"/>
              </a:ext>
            </a:extLst>
          </p:cNvPr>
          <p:cNvSpPr txBox="1"/>
          <p:nvPr/>
        </p:nvSpPr>
        <p:spPr>
          <a:xfrm>
            <a:off x="3264097" y="2449277"/>
            <a:ext cx="593469" cy="307777"/>
          </a:xfrm>
          <a:prstGeom prst="rect">
            <a:avLst/>
          </a:prstGeom>
          <a:noFill/>
        </p:spPr>
        <p:txBody>
          <a:bodyPr wrap="square">
            <a:spAutoFit/>
          </a:bodyPr>
          <a:lstStyle/>
          <a:p>
            <a:r>
              <a:rPr kumimoji="0" lang="en-US"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IF</a:t>
            </a:r>
            <a:endParaRPr lang="fr-FR" sz="1400" dirty="0"/>
          </a:p>
        </p:txBody>
      </p:sp>
      <p:cxnSp>
        <p:nvCxnSpPr>
          <p:cNvPr id="27" name="Connecteur droit 26">
            <a:extLst>
              <a:ext uri="{FF2B5EF4-FFF2-40B4-BE49-F238E27FC236}">
                <a16:creationId xmlns:a16="http://schemas.microsoft.com/office/drawing/2014/main" id="{77417BCC-18FF-F91E-2764-971E550BE7B5}"/>
              </a:ext>
            </a:extLst>
          </p:cNvPr>
          <p:cNvCxnSpPr>
            <a:cxnSpLocks/>
            <a:stCxn id="22" idx="2"/>
            <a:endCxn id="23" idx="0"/>
          </p:cNvCxnSpPr>
          <p:nvPr/>
        </p:nvCxnSpPr>
        <p:spPr>
          <a:xfrm flipH="1">
            <a:off x="3415476" y="2183790"/>
            <a:ext cx="1" cy="222747"/>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28" name="Rectangle : coins arrondis 27">
            <a:extLst>
              <a:ext uri="{FF2B5EF4-FFF2-40B4-BE49-F238E27FC236}">
                <a16:creationId xmlns:a16="http://schemas.microsoft.com/office/drawing/2014/main" id="{FEBDC1A8-61D3-F148-D303-BF7121BD7AC1}"/>
              </a:ext>
            </a:extLst>
          </p:cNvPr>
          <p:cNvSpPr/>
          <p:nvPr/>
        </p:nvSpPr>
        <p:spPr>
          <a:xfrm>
            <a:off x="240762" y="3219477"/>
            <a:ext cx="2739765" cy="738947"/>
          </a:xfrm>
          <a:prstGeom prst="roundRect">
            <a:avLst/>
          </a:prstGeom>
          <a:noFill/>
          <a:ln w="28575">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 coins arrondis 28">
            <a:extLst>
              <a:ext uri="{FF2B5EF4-FFF2-40B4-BE49-F238E27FC236}">
                <a16:creationId xmlns:a16="http://schemas.microsoft.com/office/drawing/2014/main" id="{9BDB2E4B-6A4C-F54E-F571-926050B70C34}"/>
              </a:ext>
            </a:extLst>
          </p:cNvPr>
          <p:cNvSpPr/>
          <p:nvPr/>
        </p:nvSpPr>
        <p:spPr>
          <a:xfrm>
            <a:off x="3821312" y="3219477"/>
            <a:ext cx="2739765" cy="985639"/>
          </a:xfrm>
          <a:prstGeom prst="roundRect">
            <a:avLst/>
          </a:prstGeom>
          <a:noFill/>
          <a:ln w="28575">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29">
            <a:extLst>
              <a:ext uri="{FF2B5EF4-FFF2-40B4-BE49-F238E27FC236}">
                <a16:creationId xmlns:a16="http://schemas.microsoft.com/office/drawing/2014/main" id="{B77D92D7-A86C-B337-169D-45B6B701AC3D}"/>
              </a:ext>
            </a:extLst>
          </p:cNvPr>
          <p:cNvCxnSpPr>
            <a:cxnSpLocks/>
          </p:cNvCxnSpPr>
          <p:nvPr/>
        </p:nvCxnSpPr>
        <p:spPr>
          <a:xfrm>
            <a:off x="3415475" y="2775010"/>
            <a:ext cx="0" cy="21855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32" name="Connecteur droit 31">
            <a:extLst>
              <a:ext uri="{FF2B5EF4-FFF2-40B4-BE49-F238E27FC236}">
                <a16:creationId xmlns:a16="http://schemas.microsoft.com/office/drawing/2014/main" id="{859BE9B0-C07C-0146-8E64-D9D60B2547C9}"/>
              </a:ext>
            </a:extLst>
          </p:cNvPr>
          <p:cNvCxnSpPr>
            <a:cxnSpLocks/>
          </p:cNvCxnSpPr>
          <p:nvPr/>
        </p:nvCxnSpPr>
        <p:spPr>
          <a:xfrm>
            <a:off x="1603848" y="2985770"/>
            <a:ext cx="1811627"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41" name="ZoneTexte 40">
            <a:extLst>
              <a:ext uri="{FF2B5EF4-FFF2-40B4-BE49-F238E27FC236}">
                <a16:creationId xmlns:a16="http://schemas.microsoft.com/office/drawing/2014/main" id="{FDE3A94C-E881-1725-3C34-0A8FB10D7274}"/>
              </a:ext>
            </a:extLst>
          </p:cNvPr>
          <p:cNvSpPr txBox="1"/>
          <p:nvPr/>
        </p:nvSpPr>
        <p:spPr>
          <a:xfrm>
            <a:off x="295797" y="3219760"/>
            <a:ext cx="262969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EVT/AIS-rate=</a:t>
            </a:r>
            <a:r>
              <a:rPr kumimoji="0" lang="en-US" sz="1400" b="1" i="0" u="none" strike="noStrike" kern="1200" cap="none" spc="0" normalizeH="0" baseline="0" noProof="0" dirty="0">
                <a:ln>
                  <a:noFill/>
                </a:ln>
                <a:solidFill>
                  <a:srgbClr val="AE1112"/>
                </a:solidFill>
                <a:effectLst/>
                <a:uLnTx/>
                <a:uFillTx/>
                <a:latin typeface="Arial" panose="020B0604020202020204" pitchFamily="34" charset="0"/>
                <a:ea typeface="+mn-ea"/>
                <a:cs typeface="Arial" panose="020B0604020202020204" pitchFamily="34" charset="0"/>
              </a:rPr>
              <a:t>13.2%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(Best performing healthcare region)</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fr-FR" sz="1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51" name="Connecteur droit 50">
            <a:extLst>
              <a:ext uri="{FF2B5EF4-FFF2-40B4-BE49-F238E27FC236}">
                <a16:creationId xmlns:a16="http://schemas.microsoft.com/office/drawing/2014/main" id="{A968487E-FB7C-D02D-420C-95A3392C09F5}"/>
              </a:ext>
            </a:extLst>
          </p:cNvPr>
          <p:cNvCxnSpPr>
            <a:cxnSpLocks/>
          </p:cNvCxnSpPr>
          <p:nvPr/>
        </p:nvCxnSpPr>
        <p:spPr>
          <a:xfrm flipH="1" flipV="1">
            <a:off x="1610644" y="2977927"/>
            <a:ext cx="6796" cy="249394"/>
          </a:xfrm>
          <a:prstGeom prst="line">
            <a:avLst/>
          </a:prstGeom>
          <a:ln w="28575">
            <a:headEnd type="stealth"/>
          </a:ln>
        </p:spPr>
        <p:style>
          <a:lnRef idx="2">
            <a:schemeClr val="accent1"/>
          </a:lnRef>
          <a:fillRef idx="0">
            <a:schemeClr val="accent1"/>
          </a:fillRef>
          <a:effectRef idx="1">
            <a:schemeClr val="accent1"/>
          </a:effectRef>
          <a:fontRef idx="minor">
            <a:schemeClr val="tx1"/>
          </a:fontRef>
        </p:style>
      </p:cxnSp>
      <p:sp>
        <p:nvSpPr>
          <p:cNvPr id="56" name="ZoneTexte 55">
            <a:extLst>
              <a:ext uri="{FF2B5EF4-FFF2-40B4-BE49-F238E27FC236}">
                <a16:creationId xmlns:a16="http://schemas.microsoft.com/office/drawing/2014/main" id="{CA220945-74D2-C126-A5E7-73E04C05E3EB}"/>
              </a:ext>
            </a:extLst>
          </p:cNvPr>
          <p:cNvSpPr txBox="1"/>
          <p:nvPr/>
        </p:nvSpPr>
        <p:spPr>
          <a:xfrm>
            <a:off x="3993542" y="3231501"/>
            <a:ext cx="2410969"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EVT/AIS-rate=</a:t>
            </a:r>
            <a:r>
              <a:rPr kumimoji="0" lang="en-US" sz="1400" b="1" i="0" u="none" strike="noStrike" kern="1200" cap="none" spc="0" normalizeH="0" baseline="0" noProof="0" dirty="0">
                <a:ln>
                  <a:noFill/>
                </a:ln>
                <a:solidFill>
                  <a:srgbClr val="AE1112"/>
                </a:solidFill>
                <a:effectLst/>
                <a:uLnTx/>
                <a:uFillTx/>
                <a:latin typeface="Arial" panose="020B0604020202020204" pitchFamily="34" charset="0"/>
                <a:ea typeface="+mn-ea"/>
                <a:cs typeface="Arial" panose="020B0604020202020204" pitchFamily="34" charset="0"/>
              </a:rPr>
              <a:t>18%</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(Achieved in the local catchment area of the highest performing CSC)</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 name="ZoneTexte 62">
            <a:extLst>
              <a:ext uri="{FF2B5EF4-FFF2-40B4-BE49-F238E27FC236}">
                <a16:creationId xmlns:a16="http://schemas.microsoft.com/office/drawing/2014/main" id="{EF4D5516-4929-B019-B1F4-7D9F94D2589A}"/>
              </a:ext>
            </a:extLst>
          </p:cNvPr>
          <p:cNvSpPr txBox="1"/>
          <p:nvPr/>
        </p:nvSpPr>
        <p:spPr>
          <a:xfrm>
            <a:off x="212237" y="4683084"/>
            <a:ext cx="2728304" cy="738664"/>
          </a:xfrm>
          <a:prstGeom prst="rect">
            <a:avLst/>
          </a:prstGeom>
          <a:noFill/>
        </p:spPr>
        <p:txBody>
          <a:bodyPr wrap="square">
            <a:spAutoFit/>
          </a:bodyPr>
          <a:lstStyle/>
          <a:p>
            <a:pPr marL="285750" indent="-285750">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Additional 1320 QALYs </a:t>
            </a:r>
          </a:p>
          <a:p>
            <a:pPr marL="285750" indent="-285750">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Cost savings of EUR </a:t>
            </a:r>
            <a:r>
              <a:rPr lang="en-US" sz="1400" dirty="0">
                <a:solidFill>
                  <a:prstClr val="black"/>
                </a:solidFill>
                <a:latin typeface="Arial" panose="020B0604020202020204" pitchFamily="34" charset="0"/>
                <a:cs typeface="Arial" panose="020B0604020202020204" pitchFamily="34" charset="0"/>
              </a:rPr>
              <a:t>8.4</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million annually</a:t>
            </a:r>
            <a:endParaRPr lang="fr-FR" sz="1400" dirty="0"/>
          </a:p>
        </p:txBody>
      </p:sp>
      <p:sp>
        <p:nvSpPr>
          <p:cNvPr id="67" name="ZoneTexte 66">
            <a:extLst>
              <a:ext uri="{FF2B5EF4-FFF2-40B4-BE49-F238E27FC236}">
                <a16:creationId xmlns:a16="http://schemas.microsoft.com/office/drawing/2014/main" id="{CA2A6AC1-E55B-095B-AC90-EE8452ED7CF8}"/>
              </a:ext>
            </a:extLst>
          </p:cNvPr>
          <p:cNvSpPr txBox="1"/>
          <p:nvPr/>
        </p:nvSpPr>
        <p:spPr>
          <a:xfrm>
            <a:off x="3857566" y="4683084"/>
            <a:ext cx="2739765" cy="738664"/>
          </a:xfrm>
          <a:prstGeom prst="rect">
            <a:avLst/>
          </a:prstGeom>
          <a:noFill/>
        </p:spPr>
        <p:txBody>
          <a:bodyPr wrap="square">
            <a:spAutoFit/>
          </a:bodyPr>
          <a:lstStyle/>
          <a:p>
            <a:pPr marL="285750" indent="-285750">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Additional 2348 QALYs</a:t>
            </a:r>
          </a:p>
          <a:p>
            <a:pPr marL="285750" indent="-285750">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Cost savings of EUR 5.4 million annually</a:t>
            </a:r>
            <a:endParaRPr lang="fr-FR" sz="1400" dirty="0"/>
          </a:p>
        </p:txBody>
      </p:sp>
      <p:sp>
        <p:nvSpPr>
          <p:cNvPr id="73" name="Rectangle : coins arrondis 72">
            <a:extLst>
              <a:ext uri="{FF2B5EF4-FFF2-40B4-BE49-F238E27FC236}">
                <a16:creationId xmlns:a16="http://schemas.microsoft.com/office/drawing/2014/main" id="{59B01B36-8A7C-0AFB-2DA1-41C8E77514FB}"/>
              </a:ext>
            </a:extLst>
          </p:cNvPr>
          <p:cNvSpPr/>
          <p:nvPr/>
        </p:nvSpPr>
        <p:spPr>
          <a:xfrm>
            <a:off x="238036" y="4580554"/>
            <a:ext cx="2739765" cy="941037"/>
          </a:xfrm>
          <a:prstGeom prst="roundRect">
            <a:avLst/>
          </a:prstGeom>
          <a:noFill/>
          <a:ln w="28575">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 coins arrondis 73">
            <a:extLst>
              <a:ext uri="{FF2B5EF4-FFF2-40B4-BE49-F238E27FC236}">
                <a16:creationId xmlns:a16="http://schemas.microsoft.com/office/drawing/2014/main" id="{CF270F79-F6CD-01A3-77A6-220EF9F53492}"/>
              </a:ext>
            </a:extLst>
          </p:cNvPr>
          <p:cNvSpPr/>
          <p:nvPr/>
        </p:nvSpPr>
        <p:spPr>
          <a:xfrm>
            <a:off x="3813773" y="4580555"/>
            <a:ext cx="2739765" cy="941037"/>
          </a:xfrm>
          <a:prstGeom prst="roundRect">
            <a:avLst/>
          </a:prstGeom>
          <a:noFill/>
          <a:ln w="28575">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6" name="Connecteur droit 75">
            <a:extLst>
              <a:ext uri="{FF2B5EF4-FFF2-40B4-BE49-F238E27FC236}">
                <a16:creationId xmlns:a16="http://schemas.microsoft.com/office/drawing/2014/main" id="{452DE9BB-1460-0310-E942-7EB25AE32338}"/>
              </a:ext>
            </a:extLst>
          </p:cNvPr>
          <p:cNvCxnSpPr>
            <a:cxnSpLocks/>
            <a:endCxn id="73" idx="0"/>
          </p:cNvCxnSpPr>
          <p:nvPr/>
        </p:nvCxnSpPr>
        <p:spPr>
          <a:xfrm flipH="1">
            <a:off x="1607919" y="3958424"/>
            <a:ext cx="10199" cy="622130"/>
          </a:xfrm>
          <a:prstGeom prst="line">
            <a:avLst/>
          </a:prstGeom>
          <a:ln w="28575">
            <a:tailEnd type="stealth"/>
          </a:ln>
        </p:spPr>
        <p:style>
          <a:lnRef idx="2">
            <a:schemeClr val="accent1"/>
          </a:lnRef>
          <a:fillRef idx="0">
            <a:schemeClr val="accent1"/>
          </a:fillRef>
          <a:effectRef idx="1">
            <a:schemeClr val="accent1"/>
          </a:effectRef>
          <a:fontRef idx="minor">
            <a:schemeClr val="tx1"/>
          </a:fontRef>
        </p:style>
      </p:cxnSp>
      <p:cxnSp>
        <p:nvCxnSpPr>
          <p:cNvPr id="78" name="Connecteur droit 77">
            <a:extLst>
              <a:ext uri="{FF2B5EF4-FFF2-40B4-BE49-F238E27FC236}">
                <a16:creationId xmlns:a16="http://schemas.microsoft.com/office/drawing/2014/main" id="{7F76DF96-BC43-9130-C2E0-8E90C574A866}"/>
              </a:ext>
            </a:extLst>
          </p:cNvPr>
          <p:cNvCxnSpPr>
            <a:cxnSpLocks/>
          </p:cNvCxnSpPr>
          <p:nvPr/>
        </p:nvCxnSpPr>
        <p:spPr>
          <a:xfrm>
            <a:off x="5199026" y="4215899"/>
            <a:ext cx="0" cy="367341"/>
          </a:xfrm>
          <a:prstGeom prst="line">
            <a:avLst/>
          </a:prstGeom>
          <a:ln w="28575">
            <a:tailEnd type="stealth"/>
          </a:ln>
        </p:spPr>
        <p:style>
          <a:lnRef idx="2">
            <a:schemeClr val="accent1"/>
          </a:lnRef>
          <a:fillRef idx="0">
            <a:schemeClr val="accent1"/>
          </a:fillRef>
          <a:effectRef idx="1">
            <a:schemeClr val="accent1"/>
          </a:effectRef>
          <a:fontRef idx="minor">
            <a:schemeClr val="tx1"/>
          </a:fontRef>
        </p:style>
      </p:cxnSp>
      <p:cxnSp>
        <p:nvCxnSpPr>
          <p:cNvPr id="79" name="Connecteur droit 78">
            <a:extLst>
              <a:ext uri="{FF2B5EF4-FFF2-40B4-BE49-F238E27FC236}">
                <a16:creationId xmlns:a16="http://schemas.microsoft.com/office/drawing/2014/main" id="{F68B59F2-7B1B-188D-9A77-D4BF71630F37}"/>
              </a:ext>
            </a:extLst>
          </p:cNvPr>
          <p:cNvCxnSpPr>
            <a:cxnSpLocks/>
          </p:cNvCxnSpPr>
          <p:nvPr/>
        </p:nvCxnSpPr>
        <p:spPr>
          <a:xfrm>
            <a:off x="3408680" y="2985770"/>
            <a:ext cx="1811627"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80" name="Connecteur droit 79">
            <a:extLst>
              <a:ext uri="{FF2B5EF4-FFF2-40B4-BE49-F238E27FC236}">
                <a16:creationId xmlns:a16="http://schemas.microsoft.com/office/drawing/2014/main" id="{A3CBD720-1C30-5C26-16E3-ECD287F20BEE}"/>
              </a:ext>
            </a:extLst>
          </p:cNvPr>
          <p:cNvCxnSpPr>
            <a:cxnSpLocks/>
          </p:cNvCxnSpPr>
          <p:nvPr/>
        </p:nvCxnSpPr>
        <p:spPr>
          <a:xfrm flipH="1" flipV="1">
            <a:off x="5210112" y="2977927"/>
            <a:ext cx="6796" cy="249394"/>
          </a:xfrm>
          <a:prstGeom prst="line">
            <a:avLst/>
          </a:prstGeom>
          <a:ln w="28575">
            <a:headEnd type="stealth"/>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BCF57470-CD14-28CD-34BF-DCD9ED38B889}"/>
              </a:ext>
            </a:extLst>
          </p:cNvPr>
          <p:cNvGrpSpPr/>
          <p:nvPr/>
        </p:nvGrpSpPr>
        <p:grpSpPr>
          <a:xfrm>
            <a:off x="326714" y="1227529"/>
            <a:ext cx="1689100" cy="369332"/>
            <a:chOff x="326714" y="1227529"/>
            <a:chExt cx="1689100" cy="369332"/>
          </a:xfrm>
        </p:grpSpPr>
        <p:sp>
          <p:nvSpPr>
            <p:cNvPr id="3" name="Rectangle: Rounded Corners 2">
              <a:extLst>
                <a:ext uri="{FF2B5EF4-FFF2-40B4-BE49-F238E27FC236}">
                  <a16:creationId xmlns:a16="http://schemas.microsoft.com/office/drawing/2014/main" id="{124F3AA2-3455-F035-43DF-CA8B7D8FBF18}"/>
                </a:ext>
              </a:extLst>
            </p:cNvPr>
            <p:cNvSpPr/>
            <p:nvPr/>
          </p:nvSpPr>
          <p:spPr>
            <a:xfrm>
              <a:off x="326714" y="1270461"/>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762FF2D0-99E3-67F1-6FBC-C4864C39D0EC}"/>
                </a:ext>
              </a:extLst>
            </p:cNvPr>
            <p:cNvSpPr txBox="1"/>
            <p:nvPr/>
          </p:nvSpPr>
          <p:spPr>
            <a:xfrm>
              <a:off x="365802" y="1227529"/>
              <a:ext cx="1269852" cy="369332"/>
            </a:xfrm>
            <a:prstGeom prst="rect">
              <a:avLst/>
            </a:prstGeom>
            <a:noFill/>
          </p:spPr>
          <p:txBody>
            <a:bodyPr wrap="square">
              <a:spAutoFit/>
            </a:bodyPr>
            <a:lstStyle/>
            <a:p>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Results</a:t>
              </a:r>
              <a:endParaRPr lang="en-CH" dirty="0">
                <a:solidFill>
                  <a:schemeClr val="bg1"/>
                </a:solidFill>
              </a:endParaRPr>
            </a:p>
          </p:txBody>
        </p:sp>
      </p:grpSp>
      <p:sp>
        <p:nvSpPr>
          <p:cNvPr id="8" name="Rectangle: Rounded Corners 7">
            <a:extLst>
              <a:ext uri="{FF2B5EF4-FFF2-40B4-BE49-F238E27FC236}">
                <a16:creationId xmlns:a16="http://schemas.microsoft.com/office/drawing/2014/main" id="{2CF4585D-CA70-6579-6413-5C04E27E46CD}"/>
              </a:ext>
            </a:extLst>
          </p:cNvPr>
          <p:cNvSpPr/>
          <p:nvPr/>
        </p:nvSpPr>
        <p:spPr>
          <a:xfrm>
            <a:off x="6820059" y="1270461"/>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0" u="none" strike="noStrike" baseline="0">
                <a:latin typeface="Arial" panose="020B0604020202020204" pitchFamily="34" charset="0"/>
                <a:cs typeface="Arial" panose="020B0604020202020204" pitchFamily="34" charset="0"/>
              </a:rPr>
              <a:t>Conclusion</a:t>
            </a:r>
            <a:endParaRPr lang="en-CH" dirty="0"/>
          </a:p>
        </p:txBody>
      </p:sp>
      <p:sp>
        <p:nvSpPr>
          <p:cNvPr id="13" name="Rectangle 12">
            <a:hlinkClick r:id="rId3" action="ppaction://hlinksldjump"/>
            <a:extLst>
              <a:ext uri="{FF2B5EF4-FFF2-40B4-BE49-F238E27FC236}">
                <a16:creationId xmlns:a16="http://schemas.microsoft.com/office/drawing/2014/main" id="{5CAB23B6-0993-4CDB-57DA-F72C5785F8C1}"/>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Picture 3" descr="A red and blue letters on a black background&#10;&#10;AI-generated content may be incorrect.">
            <a:extLst>
              <a:ext uri="{FF2B5EF4-FFF2-40B4-BE49-F238E27FC236}">
                <a16:creationId xmlns:a16="http://schemas.microsoft.com/office/drawing/2014/main" id="{858679F6-71A2-9527-DB56-4AE6E4D0F2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3113662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C228E-A68A-D3A6-19B0-465752A8A80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AF3F1C3-E513-9AA7-D520-DDFA6D2AAB83}"/>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F75C981C-DB67-DE6C-3EBB-5ABA84AFA742}"/>
              </a:ext>
            </a:extLst>
          </p:cNvPr>
          <p:cNvSpPr txBox="1"/>
          <p:nvPr/>
        </p:nvSpPr>
        <p:spPr>
          <a:xfrm>
            <a:off x="111398" y="93659"/>
            <a:ext cx="11412453" cy="800219"/>
          </a:xfrm>
          <a:prstGeom prst="rect">
            <a:avLst/>
          </a:prstGeom>
          <a:noFill/>
        </p:spPr>
        <p:txBody>
          <a:bodyPr wrap="square">
            <a:spAutoFit/>
          </a:bodyPr>
          <a:lstStyle/>
          <a:p>
            <a:pPr algn="just"/>
            <a:r>
              <a:rPr lang="en-US" sz="2300" dirty="0">
                <a:solidFill>
                  <a:schemeClr val="bg1"/>
                </a:solidFill>
                <a:latin typeface="Arial" panose="020B0604020202020204" pitchFamily="34" charset="0"/>
                <a:cs typeface="Arial" panose="020B0604020202020204" pitchFamily="34" charset="0"/>
              </a:rPr>
              <a:t>Carotid artery stenting in patients with radiation-induced carotid artery stenosis:</a:t>
            </a:r>
          </a:p>
          <a:p>
            <a:pPr algn="just"/>
            <a:r>
              <a:rPr lang="en-US" sz="2300" dirty="0">
                <a:solidFill>
                  <a:schemeClr val="bg1"/>
                </a:solidFill>
                <a:latin typeface="Arial" panose="020B0604020202020204" pitchFamily="34" charset="0"/>
                <a:cs typeface="Arial" panose="020B0604020202020204" pitchFamily="34" charset="0"/>
              </a:rPr>
              <a:t>Safety profile and long-term outcome with a focus on the frequency of in-stent-stenosis</a:t>
            </a:r>
          </a:p>
        </p:txBody>
      </p:sp>
      <p:sp>
        <p:nvSpPr>
          <p:cNvPr id="12" name="Rectangle 11">
            <a:extLst>
              <a:ext uri="{FF2B5EF4-FFF2-40B4-BE49-F238E27FC236}">
                <a16:creationId xmlns:a16="http://schemas.microsoft.com/office/drawing/2014/main" id="{7DCFEE0F-309D-6A4D-F33F-6EB7D5D018CD}"/>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9BD12100-D003-B6D0-81B4-81E3DF063583}"/>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7ACB0D21-91D5-3C75-7AC8-537AD006A331}"/>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D43C0322-196F-A47B-ED6B-58947FA46548}"/>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C9605294-70B0-544C-961A-AB241BCE0B0F}"/>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7A0269E5-AAA6-B92C-5B53-650267C0B425}"/>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3" name="ZoneTexte 2">
            <a:extLst>
              <a:ext uri="{FF2B5EF4-FFF2-40B4-BE49-F238E27FC236}">
                <a16:creationId xmlns:a16="http://schemas.microsoft.com/office/drawing/2014/main" id="{9D0EEE4A-AB42-AA41-91B6-B5D95EA3588B}"/>
              </a:ext>
            </a:extLst>
          </p:cNvPr>
          <p:cNvSpPr txBox="1"/>
          <p:nvPr/>
        </p:nvSpPr>
        <p:spPr>
          <a:xfrm>
            <a:off x="217025" y="1181066"/>
            <a:ext cx="4181354" cy="4924425"/>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Radiation-induced carotid artery stenosis (RICS) is a known adverse effect of radiotherapy (RT) and is associated with a risk of ischemic stroke</a:t>
            </a:r>
          </a:p>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Carotid endarterectomy (CEA) is considered to carry a higher risk in irradiated vessels, making carotid artery stenting (CAS) an increasingly favorable option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To investigate long-term outcomes of CAS, particularly the incidence of in-stent restenosis (ISRS) in this patient subgroup </a:t>
            </a:r>
            <a:endParaRPr lang="fr-FR" sz="1600" dirty="0">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79CAC7A9-84BC-C46D-09BA-F07D29392D03}"/>
              </a:ext>
            </a:extLst>
          </p:cNvPr>
          <p:cNvSpPr txBox="1"/>
          <p:nvPr/>
        </p:nvSpPr>
        <p:spPr>
          <a:xfrm>
            <a:off x="6732606" y="1257427"/>
            <a:ext cx="4748283" cy="646331"/>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Methods</a:t>
            </a:r>
          </a:p>
          <a:p>
            <a:endParaRPr lang="en-US" dirty="0">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47D15751-68CB-A629-5EA3-DDC0B039D34F}"/>
              </a:ext>
            </a:extLst>
          </p:cNvPr>
          <p:cNvSpPr txBox="1"/>
          <p:nvPr/>
        </p:nvSpPr>
        <p:spPr>
          <a:xfrm>
            <a:off x="6712041" y="4953836"/>
            <a:ext cx="610564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Evaluation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characteristics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Arial" panose="020B0604020202020204" pitchFamily="34" charset="0"/>
                <a:cs typeface="Arial" panose="020B0604020202020204" pitchFamily="34" charset="0"/>
              </a:rPr>
              <a:t>P</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eri</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postprocedural events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Follow-up data</a:t>
            </a: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ZoneTexte 23">
            <a:extLst>
              <a:ext uri="{FF2B5EF4-FFF2-40B4-BE49-F238E27FC236}">
                <a16:creationId xmlns:a16="http://schemas.microsoft.com/office/drawing/2014/main" id="{B9B4F711-FB91-87E1-2B36-2223C38289C7}"/>
              </a:ext>
            </a:extLst>
          </p:cNvPr>
          <p:cNvSpPr txBox="1"/>
          <p:nvPr/>
        </p:nvSpPr>
        <p:spPr>
          <a:xfrm>
            <a:off x="6548771" y="1736227"/>
            <a:ext cx="5643229"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Study</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lvl="0" indent="-285750">
              <a:buFont typeface="Arial" panose="020B0604020202020204" pitchFamily="34" charset="0"/>
              <a:buChar char="•"/>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defRPr/>
            </a:pPr>
            <a:endParaRPr lang="en-US" sz="1600" dirty="0">
              <a:solidFill>
                <a:prstClr val="black"/>
              </a:solidFill>
              <a:latin typeface="Arial" panose="020B0604020202020204" pitchFamily="34" charset="0"/>
              <a:cs typeface="Arial" panose="020B0604020202020204" pitchFamily="34" charset="0"/>
            </a:endParaRPr>
          </a:p>
          <a:p>
            <a:pPr lvl="0">
              <a:defRPr/>
            </a:pPr>
            <a:endParaRPr lang="en-US" sz="1600" noProof="0" dirty="0">
              <a:solidFill>
                <a:prstClr val="black"/>
              </a:solidFill>
              <a:latin typeface="Arial" panose="020B0604020202020204" pitchFamily="34" charset="0"/>
              <a:cs typeface="Arial" panose="020B0604020202020204" pitchFamily="34" charset="0"/>
            </a:endParaRPr>
          </a:p>
          <a:p>
            <a:pPr lvl="0">
              <a:defRPr/>
            </a:pPr>
            <a:endParaRPr kumimoji="0" lang="en-US"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lvl="0">
              <a:defRPr/>
            </a:pPr>
            <a:endParaRPr lang="en-US" sz="1600" noProof="0" dirty="0">
              <a:solidFill>
                <a:prstClr val="black"/>
              </a:solidFill>
              <a:latin typeface="Arial" panose="020B0604020202020204" pitchFamily="34" charset="0"/>
              <a:cs typeface="Arial" panose="020B0604020202020204" pitchFamily="34" charset="0"/>
            </a:endParaRPr>
          </a:p>
          <a:p>
            <a:pPr lvl="0">
              <a:defRPr/>
            </a:pPr>
            <a:endParaRPr kumimoji="0" lang="en-US"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ZoneTexte 27">
            <a:extLst>
              <a:ext uri="{FF2B5EF4-FFF2-40B4-BE49-F238E27FC236}">
                <a16:creationId xmlns:a16="http://schemas.microsoft.com/office/drawing/2014/main" id="{DABE6038-1F53-B9D7-8D1F-FE038198EF33}"/>
              </a:ext>
            </a:extLst>
          </p:cNvPr>
          <p:cNvSpPr txBox="1"/>
          <p:nvPr/>
        </p:nvSpPr>
        <p:spPr>
          <a:xfrm>
            <a:off x="10173608" y="3057701"/>
            <a:ext cx="1393552" cy="830997"/>
          </a:xfrm>
          <a:prstGeom prst="rect">
            <a:avLst/>
          </a:prstGeom>
          <a:noFill/>
        </p:spPr>
        <p:txBody>
          <a:bodyPr wrap="square">
            <a:spAutoFit/>
          </a:bodyPr>
          <a:lstStyle/>
          <a:p>
            <a:pPr algn="ct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Symptomatic stenosis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n=24</a:t>
            </a:r>
            <a:endParaRPr lang="fr-FR" b="1" dirty="0"/>
          </a:p>
        </p:txBody>
      </p:sp>
      <p:sp>
        <p:nvSpPr>
          <p:cNvPr id="30" name="ZoneTexte 29">
            <a:extLst>
              <a:ext uri="{FF2B5EF4-FFF2-40B4-BE49-F238E27FC236}">
                <a16:creationId xmlns:a16="http://schemas.microsoft.com/office/drawing/2014/main" id="{25CFE68A-2755-9038-25AB-F96F3823457C}"/>
              </a:ext>
            </a:extLst>
          </p:cNvPr>
          <p:cNvSpPr txBox="1"/>
          <p:nvPr/>
        </p:nvSpPr>
        <p:spPr>
          <a:xfrm>
            <a:off x="6689934" y="3061782"/>
            <a:ext cx="1498922" cy="830997"/>
          </a:xfrm>
          <a:prstGeom prst="rect">
            <a:avLst/>
          </a:prstGeom>
          <a:noFill/>
        </p:spPr>
        <p:txBody>
          <a:bodyPr wrap="square">
            <a:spAutoFit/>
          </a:bodyPr>
          <a:lstStyle/>
          <a:p>
            <a:pPr lvl="0" algn="ctr">
              <a:defRPr/>
            </a:pPr>
            <a:r>
              <a:rPr lang="en-US" sz="1600" dirty="0">
                <a:solidFill>
                  <a:prstClr val="black"/>
                </a:solidFill>
                <a:latin typeface="Arial" panose="020B0604020202020204" pitchFamily="34" charset="0"/>
                <a:cs typeface="Arial" panose="020B0604020202020204" pitchFamily="34" charset="0"/>
              </a:rPr>
              <a:t>Asymptomatic stenosis</a:t>
            </a:r>
          </a:p>
          <a:p>
            <a:pPr lvl="0" algn="ctr">
              <a:defRPr/>
            </a:pPr>
            <a:r>
              <a:rPr lang="en-US" sz="1600" b="1" dirty="0">
                <a:solidFill>
                  <a:prstClr val="black"/>
                </a:solidFill>
                <a:latin typeface="Arial" panose="020B0604020202020204" pitchFamily="34" charset="0"/>
                <a:cs typeface="Arial" panose="020B0604020202020204" pitchFamily="34" charset="0"/>
              </a:rPr>
              <a:t> n=41</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ZoneTexte 33">
            <a:extLst>
              <a:ext uri="{FF2B5EF4-FFF2-40B4-BE49-F238E27FC236}">
                <a16:creationId xmlns:a16="http://schemas.microsoft.com/office/drawing/2014/main" id="{C8762111-8143-6FC3-DC3C-919595CC0F38}"/>
              </a:ext>
            </a:extLst>
          </p:cNvPr>
          <p:cNvSpPr txBox="1"/>
          <p:nvPr/>
        </p:nvSpPr>
        <p:spPr>
          <a:xfrm>
            <a:off x="6766368" y="3925194"/>
            <a:ext cx="3627697" cy="83099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Male, n=40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Median age, 66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Mean degree of stenosis : 78.2%</a:t>
            </a:r>
          </a:p>
        </p:txBody>
      </p:sp>
      <p:cxnSp>
        <p:nvCxnSpPr>
          <p:cNvPr id="35" name="Connecteur droit avec flèche 34">
            <a:extLst>
              <a:ext uri="{FF2B5EF4-FFF2-40B4-BE49-F238E27FC236}">
                <a16:creationId xmlns:a16="http://schemas.microsoft.com/office/drawing/2014/main" id="{B3A2F387-8A71-5928-B512-889AC4D26F20}"/>
              </a:ext>
            </a:extLst>
          </p:cNvPr>
          <p:cNvCxnSpPr>
            <a:cxnSpLocks/>
          </p:cNvCxnSpPr>
          <p:nvPr/>
        </p:nvCxnSpPr>
        <p:spPr>
          <a:xfrm flipH="1">
            <a:off x="8281878" y="2756947"/>
            <a:ext cx="298338" cy="292145"/>
          </a:xfrm>
          <a:prstGeom prst="straightConnector1">
            <a:avLst/>
          </a:prstGeom>
          <a:ln w="28575">
            <a:solidFill>
              <a:srgbClr val="AE1112"/>
            </a:solidFill>
            <a:tailEnd type="triangle"/>
          </a:ln>
        </p:spPr>
        <p:style>
          <a:lnRef idx="2">
            <a:schemeClr val="accent1"/>
          </a:lnRef>
          <a:fillRef idx="0">
            <a:schemeClr val="accent1"/>
          </a:fillRef>
          <a:effectRef idx="1">
            <a:schemeClr val="accent1"/>
          </a:effectRef>
          <a:fontRef idx="minor">
            <a:schemeClr val="tx1"/>
          </a:fontRef>
        </p:style>
      </p:cxnSp>
      <p:cxnSp>
        <p:nvCxnSpPr>
          <p:cNvPr id="36" name="Connecteur droit avec flèche 35">
            <a:extLst>
              <a:ext uri="{FF2B5EF4-FFF2-40B4-BE49-F238E27FC236}">
                <a16:creationId xmlns:a16="http://schemas.microsoft.com/office/drawing/2014/main" id="{5BCEE4B6-5631-7B2E-4517-A7E564331966}"/>
              </a:ext>
            </a:extLst>
          </p:cNvPr>
          <p:cNvCxnSpPr>
            <a:cxnSpLocks/>
          </p:cNvCxnSpPr>
          <p:nvPr/>
        </p:nvCxnSpPr>
        <p:spPr>
          <a:xfrm>
            <a:off x="9692640" y="2756947"/>
            <a:ext cx="333459" cy="264258"/>
          </a:xfrm>
          <a:prstGeom prst="straightConnector1">
            <a:avLst/>
          </a:prstGeom>
          <a:ln w="28575">
            <a:solidFill>
              <a:srgbClr val="AE1112"/>
            </a:solidFill>
            <a:tailEnd type="triangle"/>
          </a:ln>
        </p:spPr>
        <p:style>
          <a:lnRef idx="2">
            <a:schemeClr val="accent1"/>
          </a:lnRef>
          <a:fillRef idx="0">
            <a:schemeClr val="accent1"/>
          </a:fillRef>
          <a:effectRef idx="1">
            <a:schemeClr val="accent1"/>
          </a:effectRef>
          <a:fontRef idx="minor">
            <a:schemeClr val="tx1"/>
          </a:fontRef>
        </p:style>
      </p:cxnSp>
      <p:sp>
        <p:nvSpPr>
          <p:cNvPr id="37" name="Rectangle : coins arrondis 36">
            <a:extLst>
              <a:ext uri="{FF2B5EF4-FFF2-40B4-BE49-F238E27FC236}">
                <a16:creationId xmlns:a16="http://schemas.microsoft.com/office/drawing/2014/main" id="{F843FC80-ED3A-ACE7-D407-0A6C5798B8CD}"/>
              </a:ext>
            </a:extLst>
          </p:cNvPr>
          <p:cNvSpPr/>
          <p:nvPr/>
        </p:nvSpPr>
        <p:spPr>
          <a:xfrm>
            <a:off x="6096000" y="1685621"/>
            <a:ext cx="5728306" cy="3013933"/>
          </a:xfrm>
          <a:prstGeom prst="roundRect">
            <a:avLst>
              <a:gd name="adj" fmla="val 4447"/>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 coins arrondis 37">
            <a:extLst>
              <a:ext uri="{FF2B5EF4-FFF2-40B4-BE49-F238E27FC236}">
                <a16:creationId xmlns:a16="http://schemas.microsoft.com/office/drawing/2014/main" id="{716B478B-EB9D-C125-2198-E4AB6D68D45C}"/>
              </a:ext>
            </a:extLst>
          </p:cNvPr>
          <p:cNvSpPr/>
          <p:nvPr/>
        </p:nvSpPr>
        <p:spPr>
          <a:xfrm>
            <a:off x="6673665" y="3049092"/>
            <a:ext cx="1591944" cy="830997"/>
          </a:xfrm>
          <a:prstGeom prst="roundRect">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 coins arrondis 38">
            <a:extLst>
              <a:ext uri="{FF2B5EF4-FFF2-40B4-BE49-F238E27FC236}">
                <a16:creationId xmlns:a16="http://schemas.microsoft.com/office/drawing/2014/main" id="{72E31E55-FC1A-C5DA-3287-101C33BBA6A9}"/>
              </a:ext>
            </a:extLst>
          </p:cNvPr>
          <p:cNvSpPr/>
          <p:nvPr/>
        </p:nvSpPr>
        <p:spPr>
          <a:xfrm>
            <a:off x="10026099" y="3023958"/>
            <a:ext cx="1591944" cy="830997"/>
          </a:xfrm>
          <a:prstGeom prst="roundRect">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 coins arrondis 39">
            <a:extLst>
              <a:ext uri="{FF2B5EF4-FFF2-40B4-BE49-F238E27FC236}">
                <a16:creationId xmlns:a16="http://schemas.microsoft.com/office/drawing/2014/main" id="{706E9425-D71F-E93A-AD91-3811F7BDCC85}"/>
              </a:ext>
            </a:extLst>
          </p:cNvPr>
          <p:cNvSpPr/>
          <p:nvPr/>
        </p:nvSpPr>
        <p:spPr>
          <a:xfrm>
            <a:off x="6096000" y="4991699"/>
            <a:ext cx="5738109" cy="1007452"/>
          </a:xfrm>
          <a:prstGeom prst="roundRect">
            <a:avLst>
              <a:gd name="adj" fmla="val 10994"/>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avec flèche 40">
            <a:extLst>
              <a:ext uri="{FF2B5EF4-FFF2-40B4-BE49-F238E27FC236}">
                <a16:creationId xmlns:a16="http://schemas.microsoft.com/office/drawing/2014/main" id="{BCA1AF26-794E-69A0-BA46-BF6B7D6892E1}"/>
              </a:ext>
            </a:extLst>
          </p:cNvPr>
          <p:cNvCxnSpPr>
            <a:cxnSpLocks/>
          </p:cNvCxnSpPr>
          <p:nvPr/>
        </p:nvCxnSpPr>
        <p:spPr>
          <a:xfrm>
            <a:off x="8960153" y="4699554"/>
            <a:ext cx="0" cy="293070"/>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6" name="ZoneTexte 45">
            <a:extLst>
              <a:ext uri="{FF2B5EF4-FFF2-40B4-BE49-F238E27FC236}">
                <a16:creationId xmlns:a16="http://schemas.microsoft.com/office/drawing/2014/main" id="{3DE4585C-F054-0CE4-0DB2-7FB322B5E363}"/>
              </a:ext>
            </a:extLst>
          </p:cNvPr>
          <p:cNvSpPr txBox="1"/>
          <p:nvPr/>
        </p:nvSpPr>
        <p:spPr>
          <a:xfrm>
            <a:off x="5900251" y="1963813"/>
            <a:ext cx="641299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Monocentric retrospective 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n=45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with CAS between 2009 and 2022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65 RICS</a:t>
            </a:r>
          </a:p>
        </p:txBody>
      </p:sp>
      <p:grpSp>
        <p:nvGrpSpPr>
          <p:cNvPr id="2" name="Group 1">
            <a:extLst>
              <a:ext uri="{FF2B5EF4-FFF2-40B4-BE49-F238E27FC236}">
                <a16:creationId xmlns:a16="http://schemas.microsoft.com/office/drawing/2014/main" id="{7675A6A2-C68D-0D87-F20C-0F1C0AC8650C}"/>
              </a:ext>
            </a:extLst>
          </p:cNvPr>
          <p:cNvGrpSpPr/>
          <p:nvPr/>
        </p:nvGrpSpPr>
        <p:grpSpPr>
          <a:xfrm>
            <a:off x="355600" y="1236139"/>
            <a:ext cx="1689100" cy="369332"/>
            <a:chOff x="355600" y="1236139"/>
            <a:chExt cx="1689100" cy="369332"/>
          </a:xfrm>
        </p:grpSpPr>
        <p:sp>
          <p:nvSpPr>
            <p:cNvPr id="7" name="Rectangle: Rounded Corners 6">
              <a:extLst>
                <a:ext uri="{FF2B5EF4-FFF2-40B4-BE49-F238E27FC236}">
                  <a16:creationId xmlns:a16="http://schemas.microsoft.com/office/drawing/2014/main" id="{B1C84FDD-8567-E9EF-057E-80613B506AA4}"/>
                </a:ext>
              </a:extLst>
            </p:cNvPr>
            <p:cNvSpPr/>
            <p:nvPr/>
          </p:nvSpPr>
          <p:spPr>
            <a:xfrm>
              <a:off x="355600" y="1294656"/>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extBox 7">
              <a:extLst>
                <a:ext uri="{FF2B5EF4-FFF2-40B4-BE49-F238E27FC236}">
                  <a16:creationId xmlns:a16="http://schemas.microsoft.com/office/drawing/2014/main" id="{43DEEBA2-2E2B-794C-922B-09D990FBEF75}"/>
                </a:ext>
              </a:extLst>
            </p:cNvPr>
            <p:cNvSpPr txBox="1"/>
            <p:nvPr/>
          </p:nvSpPr>
          <p:spPr>
            <a:xfrm>
              <a:off x="403828" y="1236139"/>
              <a:ext cx="1592644"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Background</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0240F169-EDF0-2379-48F0-36D12F06B45A}"/>
              </a:ext>
            </a:extLst>
          </p:cNvPr>
          <p:cNvGrpSpPr/>
          <p:nvPr/>
        </p:nvGrpSpPr>
        <p:grpSpPr>
          <a:xfrm>
            <a:off x="355600" y="4514888"/>
            <a:ext cx="1689100" cy="369332"/>
            <a:chOff x="355600" y="3804435"/>
            <a:chExt cx="1689100" cy="369332"/>
          </a:xfrm>
        </p:grpSpPr>
        <p:sp>
          <p:nvSpPr>
            <p:cNvPr id="15" name="Rectangle: Rounded Corners 14">
              <a:extLst>
                <a:ext uri="{FF2B5EF4-FFF2-40B4-BE49-F238E27FC236}">
                  <a16:creationId xmlns:a16="http://schemas.microsoft.com/office/drawing/2014/main" id="{641D0B52-9DE7-3C86-EF30-0F14FF4A41EA}"/>
                </a:ext>
              </a:extLst>
            </p:cNvPr>
            <p:cNvSpPr/>
            <p:nvPr/>
          </p:nvSpPr>
          <p:spPr>
            <a:xfrm>
              <a:off x="355600" y="3847367"/>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5453B54D-005F-606E-0219-C7864159A090}"/>
                </a:ext>
              </a:extLst>
            </p:cNvPr>
            <p:cNvSpPr txBox="1"/>
            <p:nvPr/>
          </p:nvSpPr>
          <p:spPr>
            <a:xfrm>
              <a:off x="403828" y="3804435"/>
              <a:ext cx="1186513"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Aim</a:t>
              </a:r>
              <a:endParaRPr lang="en-CH" dirty="0">
                <a:solidFill>
                  <a:schemeClr val="bg1"/>
                </a:solidFill>
              </a:endParaRPr>
            </a:p>
          </p:txBody>
        </p:sp>
      </p:grpSp>
      <p:grpSp>
        <p:nvGrpSpPr>
          <p:cNvPr id="20" name="Group 19">
            <a:extLst>
              <a:ext uri="{FF2B5EF4-FFF2-40B4-BE49-F238E27FC236}">
                <a16:creationId xmlns:a16="http://schemas.microsoft.com/office/drawing/2014/main" id="{77F9BB69-49E8-654B-1A3E-EA5C4DAFC72A}"/>
              </a:ext>
            </a:extLst>
          </p:cNvPr>
          <p:cNvGrpSpPr/>
          <p:nvPr/>
        </p:nvGrpSpPr>
        <p:grpSpPr>
          <a:xfrm>
            <a:off x="6096000" y="1246050"/>
            <a:ext cx="1689100" cy="369332"/>
            <a:chOff x="6096000" y="1246050"/>
            <a:chExt cx="1689100" cy="369332"/>
          </a:xfrm>
        </p:grpSpPr>
        <p:sp>
          <p:nvSpPr>
            <p:cNvPr id="21" name="Rectangle: Rounded Corners 20">
              <a:extLst>
                <a:ext uri="{FF2B5EF4-FFF2-40B4-BE49-F238E27FC236}">
                  <a16:creationId xmlns:a16="http://schemas.microsoft.com/office/drawing/2014/main" id="{EC382640-E7CC-0888-F8DA-6D5A77AA9190}"/>
                </a:ext>
              </a:extLst>
            </p:cNvPr>
            <p:cNvSpPr/>
            <p:nvPr/>
          </p:nvSpPr>
          <p:spPr>
            <a:xfrm>
              <a:off x="6096000" y="1284772"/>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TextBox 21">
              <a:extLst>
                <a:ext uri="{FF2B5EF4-FFF2-40B4-BE49-F238E27FC236}">
                  <a16:creationId xmlns:a16="http://schemas.microsoft.com/office/drawing/2014/main" id="{7E112AE5-6526-F570-42DF-AA74EBCB8556}"/>
                </a:ext>
              </a:extLst>
            </p:cNvPr>
            <p:cNvSpPr txBox="1"/>
            <p:nvPr/>
          </p:nvSpPr>
          <p:spPr>
            <a:xfrm>
              <a:off x="6142057" y="1246050"/>
              <a:ext cx="1327580" cy="369332"/>
            </a:xfrm>
            <a:prstGeom prst="rect">
              <a:avLst/>
            </a:prstGeom>
            <a:noFill/>
          </p:spPr>
          <p:txBody>
            <a:bodyPr wrap="square">
              <a:spAutoFit/>
            </a:bodyPr>
            <a:lstStyle/>
            <a:p>
              <a:r>
                <a:rPr kumimoji="0" lang="en-US"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Methods</a:t>
              </a:r>
              <a:endParaRPr lang="en-CH" dirty="0">
                <a:solidFill>
                  <a:schemeClr val="bg1"/>
                </a:solidFill>
              </a:endParaRPr>
            </a:p>
          </p:txBody>
        </p:sp>
      </p:grpSp>
      <p:sp>
        <p:nvSpPr>
          <p:cNvPr id="23" name="Rectangle 22">
            <a:hlinkClick r:id="rId3" action="ppaction://hlinksldjump"/>
            <a:extLst>
              <a:ext uri="{FF2B5EF4-FFF2-40B4-BE49-F238E27FC236}">
                <a16:creationId xmlns:a16="http://schemas.microsoft.com/office/drawing/2014/main" id="{3D9B7732-5EF1-211C-E066-CEB24A5D46C1}"/>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Picture 3" descr="A red and blue letters on a black background&#10;&#10;AI-generated content may be incorrect.">
            <a:extLst>
              <a:ext uri="{FF2B5EF4-FFF2-40B4-BE49-F238E27FC236}">
                <a16:creationId xmlns:a16="http://schemas.microsoft.com/office/drawing/2014/main" id="{8494F481-6124-B462-A627-348396D83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1786265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65682-E525-F63A-AB94-2BDEE66CEA2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748246C-8E02-03EC-31CB-0BF6B1F0425B}"/>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632C089B-42E7-89EB-AF67-E9E85D57FD65}"/>
              </a:ext>
            </a:extLst>
          </p:cNvPr>
          <p:cNvSpPr txBox="1"/>
          <p:nvPr/>
        </p:nvSpPr>
        <p:spPr>
          <a:xfrm>
            <a:off x="111398" y="93659"/>
            <a:ext cx="11412453" cy="800219"/>
          </a:xfrm>
          <a:prstGeom prst="rect">
            <a:avLst/>
          </a:prstGeom>
          <a:noFill/>
        </p:spPr>
        <p:txBody>
          <a:bodyPr wrap="square">
            <a:spAutoFit/>
          </a:bodyPr>
          <a:lstStyle/>
          <a:p>
            <a:pPr algn="just"/>
            <a:r>
              <a:rPr lang="en-US" sz="2300" dirty="0">
                <a:solidFill>
                  <a:schemeClr val="bg1"/>
                </a:solidFill>
                <a:latin typeface="Arial" panose="020B0604020202020204" pitchFamily="34" charset="0"/>
                <a:cs typeface="Arial" panose="020B0604020202020204" pitchFamily="34" charset="0"/>
              </a:rPr>
              <a:t>Carotid artery stenting in patients with radiation-induced carotid artery stenosis:</a:t>
            </a:r>
          </a:p>
          <a:p>
            <a:pPr algn="just"/>
            <a:r>
              <a:rPr lang="en-US" sz="2300" dirty="0">
                <a:solidFill>
                  <a:schemeClr val="bg1"/>
                </a:solidFill>
                <a:latin typeface="Arial" panose="020B0604020202020204" pitchFamily="34" charset="0"/>
                <a:cs typeface="Arial" panose="020B0604020202020204" pitchFamily="34" charset="0"/>
              </a:rPr>
              <a:t>safety profile and long-term outcome with a focus on the frequency of in-stent-stenosis</a:t>
            </a:r>
          </a:p>
        </p:txBody>
      </p:sp>
      <p:sp>
        <p:nvSpPr>
          <p:cNvPr id="12" name="Rectangle 11">
            <a:extLst>
              <a:ext uri="{FF2B5EF4-FFF2-40B4-BE49-F238E27FC236}">
                <a16:creationId xmlns:a16="http://schemas.microsoft.com/office/drawing/2014/main" id="{21723FE7-12F4-30BA-D4A2-EE71D09363E1}"/>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36BD8E03-A0C4-5EA4-C6CF-B27B986D4211}"/>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52ACB246-DD96-8C7B-4196-45DD42AA98B2}"/>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5E1970D9-5472-78A2-5D0F-E815D15AF938}"/>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428F52F4-9154-BEB1-0756-33FC06319A35}"/>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5FEDAB78-6999-DA28-BDC5-A9BFEC93F84F}"/>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3" name="ZoneTexte 2">
            <a:extLst>
              <a:ext uri="{FF2B5EF4-FFF2-40B4-BE49-F238E27FC236}">
                <a16:creationId xmlns:a16="http://schemas.microsoft.com/office/drawing/2014/main" id="{361F4F2F-DE5D-A255-EF4D-EF812FFD93DA}"/>
              </a:ext>
            </a:extLst>
          </p:cNvPr>
          <p:cNvSpPr txBox="1"/>
          <p:nvPr/>
        </p:nvSpPr>
        <p:spPr>
          <a:xfrm>
            <a:off x="251749" y="1300425"/>
            <a:ext cx="5058251" cy="3108543"/>
          </a:xfrm>
          <a:prstGeom prst="rect">
            <a:avLst/>
          </a:prstGeom>
          <a:noFill/>
        </p:spPr>
        <p:txBody>
          <a:bodyPr wrap="square">
            <a:spAutoFit/>
          </a:bodyPr>
          <a:lstStyle/>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CAS was successfully performed in all cases</a:t>
            </a:r>
          </a:p>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No ischemic strokes occurred</a:t>
            </a:r>
          </a:p>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Detection of an asymptomatic subarachnoid hemorrhage in one patient, potentially associated with cerebral </a:t>
            </a:r>
            <a:r>
              <a:rPr lang="en-US" sz="1600" dirty="0" err="1">
                <a:latin typeface="Arial" panose="020B0604020202020204" pitchFamily="34" charset="0"/>
                <a:cs typeface="Arial" panose="020B0604020202020204" pitchFamily="34" charset="0"/>
              </a:rPr>
              <a:t>hyperperfusion</a:t>
            </a:r>
            <a:r>
              <a:rPr lang="en-US" sz="1600" dirty="0">
                <a:latin typeface="Arial" panose="020B0604020202020204" pitchFamily="34" charset="0"/>
                <a:cs typeface="Arial" panose="020B0604020202020204" pitchFamily="34" charset="0"/>
              </a:rPr>
              <a:t> syndrome</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E1BFB5D4-DC58-2D60-3E47-6F3765EAF63C}"/>
              </a:ext>
            </a:extLst>
          </p:cNvPr>
          <p:cNvSpPr txBox="1"/>
          <p:nvPr/>
        </p:nvSpPr>
        <p:spPr>
          <a:xfrm>
            <a:off x="6783918" y="3696143"/>
            <a:ext cx="5040388" cy="2862322"/>
          </a:xfrm>
          <a:prstGeom prst="rect">
            <a:avLst/>
          </a:prstGeom>
          <a:noFill/>
        </p:spPr>
        <p:txBody>
          <a:bodyPr wrap="square">
            <a:spAutoFit/>
          </a:bodyPr>
          <a:lstStyle/>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a:latin typeface="Arial" panose="020B0604020202020204" pitchFamily="34" charset="0"/>
                <a:cs typeface="Arial" panose="020B0604020202020204" pitchFamily="34" charset="0"/>
              </a:rPr>
              <a:t>CAS demonstrates </a:t>
            </a:r>
            <a:r>
              <a:rPr lang="en-US" sz="1600" dirty="0">
                <a:latin typeface="Arial" panose="020B0604020202020204" pitchFamily="34" charset="0"/>
                <a:cs typeface="Arial" panose="020B0604020202020204" pitchFamily="34" charset="0"/>
              </a:rPr>
              <a:t>a favorable safety and efficacy profile in patients with RICS, offering the added advantage of addressing long-segment or multifocal stenoses</a:t>
            </a:r>
          </a:p>
          <a:p>
            <a:pPr algn="just"/>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However, the incidence of ISRS appears to be higher in this specific patient subgroup, thus underscoring the importance of rigorous follow-up examinations</a:t>
            </a:r>
            <a:endParaRPr lang="fr-FR" sz="1600" dirty="0">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36D76754-13EE-0B9D-8A08-A21A413859EE}"/>
              </a:ext>
            </a:extLst>
          </p:cNvPr>
          <p:cNvSpPr txBox="1"/>
          <p:nvPr/>
        </p:nvSpPr>
        <p:spPr>
          <a:xfrm>
            <a:off x="6783918" y="1303955"/>
            <a:ext cx="6105644" cy="338554"/>
          </a:xfrm>
          <a:prstGeom prst="rect">
            <a:avLst/>
          </a:prstGeom>
          <a:noFill/>
        </p:spPr>
        <p:txBody>
          <a:bodyPr wrap="square">
            <a:spAutoFit/>
          </a:bodyPr>
          <a:lstStyle/>
          <a:p>
            <a:r>
              <a:rPr lang="en-US" sz="1600" u="sng" dirty="0">
                <a:latin typeface="Arial" panose="020B0604020202020204" pitchFamily="34" charset="0"/>
                <a:cs typeface="Arial" panose="020B0604020202020204" pitchFamily="34" charset="0"/>
              </a:rPr>
              <a:t>&gt;13 years of long-term follow-up:</a:t>
            </a:r>
            <a:endParaRPr lang="fr-FR" sz="1600" dirty="0"/>
          </a:p>
        </p:txBody>
      </p:sp>
      <p:graphicFrame>
        <p:nvGraphicFramePr>
          <p:cNvPr id="18" name="Chart 14">
            <a:extLst>
              <a:ext uri="{FF2B5EF4-FFF2-40B4-BE49-F238E27FC236}">
                <a16:creationId xmlns:a16="http://schemas.microsoft.com/office/drawing/2014/main" id="{5A92C541-7DF9-AFAC-1453-8BDCAF4121E5}"/>
              </a:ext>
            </a:extLst>
          </p:cNvPr>
          <p:cNvGraphicFramePr>
            <a:graphicFrameLocks/>
          </p:cNvGraphicFramePr>
          <p:nvPr>
            <p:extLst>
              <p:ext uri="{D42A27DB-BD31-4B8C-83A1-F6EECF244321}">
                <p14:modId xmlns:p14="http://schemas.microsoft.com/office/powerpoint/2010/main" val="1925746494"/>
              </p:ext>
            </p:extLst>
          </p:nvPr>
        </p:nvGraphicFramePr>
        <p:xfrm>
          <a:off x="6298188" y="1782619"/>
          <a:ext cx="2444750" cy="146685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22">
            <a:extLst>
              <a:ext uri="{FF2B5EF4-FFF2-40B4-BE49-F238E27FC236}">
                <a16:creationId xmlns:a16="http://schemas.microsoft.com/office/drawing/2014/main" id="{8780735B-B5C7-DA8F-11B3-2BC2F7C2C969}"/>
              </a:ext>
            </a:extLst>
          </p:cNvPr>
          <p:cNvSpPr txBox="1"/>
          <p:nvPr/>
        </p:nvSpPr>
        <p:spPr>
          <a:xfrm>
            <a:off x="7075484" y="2524986"/>
            <a:ext cx="1066800" cy="276999"/>
          </a:xfrm>
          <a:prstGeom prst="rect">
            <a:avLst/>
          </a:prstGeom>
          <a:noFill/>
        </p:spPr>
        <p:txBody>
          <a:bodyPr wrap="square">
            <a:spAutoFit/>
          </a:bodyPr>
          <a:lstStyle/>
          <a:p>
            <a:r>
              <a:rPr lang="fr-FR" sz="1200" b="1" dirty="0">
                <a:solidFill>
                  <a:schemeClr val="bg1"/>
                </a:solidFill>
                <a:latin typeface="Arial" panose="020B0604020202020204" pitchFamily="34" charset="0"/>
                <a:cs typeface="Arial" panose="020B0604020202020204" pitchFamily="34" charset="0"/>
              </a:rPr>
              <a:t>95,6%</a:t>
            </a:r>
            <a:endParaRPr lang="en-CH" sz="1200" b="1" dirty="0">
              <a:solidFill>
                <a:schemeClr val="bg1"/>
              </a:solidFill>
              <a:latin typeface="Arial" panose="020B0604020202020204" pitchFamily="34" charset="0"/>
              <a:cs typeface="Arial" panose="020B0604020202020204" pitchFamily="34" charset="0"/>
            </a:endParaRPr>
          </a:p>
        </p:txBody>
      </p:sp>
      <p:sp>
        <p:nvSpPr>
          <p:cNvPr id="21" name="TextBox 25">
            <a:extLst>
              <a:ext uri="{FF2B5EF4-FFF2-40B4-BE49-F238E27FC236}">
                <a16:creationId xmlns:a16="http://schemas.microsoft.com/office/drawing/2014/main" id="{E966FD05-534B-8704-FC7E-2D5700350B04}"/>
              </a:ext>
            </a:extLst>
          </p:cNvPr>
          <p:cNvSpPr txBox="1"/>
          <p:nvPr/>
        </p:nvSpPr>
        <p:spPr>
          <a:xfrm>
            <a:off x="7608884" y="2094705"/>
            <a:ext cx="1066800" cy="276999"/>
          </a:xfrm>
          <a:prstGeom prst="rect">
            <a:avLst/>
          </a:prstGeom>
          <a:noFill/>
        </p:spPr>
        <p:txBody>
          <a:bodyPr wrap="square">
            <a:spAutoFit/>
          </a:bodyPr>
          <a:lstStyle/>
          <a:p>
            <a:r>
              <a:rPr lang="fr-FR" sz="1200" b="1" dirty="0">
                <a:solidFill>
                  <a:schemeClr val="bg1"/>
                </a:solidFill>
                <a:latin typeface="Arial" panose="020B0604020202020204" pitchFamily="34" charset="0"/>
                <a:cs typeface="Arial" panose="020B0604020202020204" pitchFamily="34" charset="0"/>
              </a:rPr>
              <a:t>4,4%</a:t>
            </a:r>
            <a:endParaRPr lang="en-CH" sz="1200" b="1" dirty="0">
              <a:solidFill>
                <a:schemeClr val="bg1"/>
              </a:solidFill>
              <a:latin typeface="Arial" panose="020B0604020202020204" pitchFamily="34" charset="0"/>
              <a:cs typeface="Arial" panose="020B0604020202020204" pitchFamily="34" charset="0"/>
            </a:endParaRPr>
          </a:p>
        </p:txBody>
      </p:sp>
      <p:graphicFrame>
        <p:nvGraphicFramePr>
          <p:cNvPr id="22" name="Chart 14">
            <a:extLst>
              <a:ext uri="{FF2B5EF4-FFF2-40B4-BE49-F238E27FC236}">
                <a16:creationId xmlns:a16="http://schemas.microsoft.com/office/drawing/2014/main" id="{B680B693-C5C6-9F27-EA07-A1E009914772}"/>
              </a:ext>
            </a:extLst>
          </p:cNvPr>
          <p:cNvGraphicFramePr>
            <a:graphicFrameLocks/>
          </p:cNvGraphicFramePr>
          <p:nvPr>
            <p:extLst>
              <p:ext uri="{D42A27DB-BD31-4B8C-83A1-F6EECF244321}">
                <p14:modId xmlns:p14="http://schemas.microsoft.com/office/powerpoint/2010/main" val="1664368506"/>
              </p:ext>
            </p:extLst>
          </p:nvPr>
        </p:nvGraphicFramePr>
        <p:xfrm>
          <a:off x="9128643" y="1791561"/>
          <a:ext cx="2444750" cy="1466850"/>
        </p:xfrm>
        <a:graphic>
          <a:graphicData uri="http://schemas.openxmlformats.org/drawingml/2006/chart">
            <c:chart xmlns:c="http://schemas.openxmlformats.org/drawingml/2006/chart" xmlns:r="http://schemas.openxmlformats.org/officeDocument/2006/relationships" r:id="rId4"/>
          </a:graphicData>
        </a:graphic>
      </p:graphicFrame>
      <p:sp>
        <p:nvSpPr>
          <p:cNvPr id="23" name="ZoneTexte 22">
            <a:extLst>
              <a:ext uri="{FF2B5EF4-FFF2-40B4-BE49-F238E27FC236}">
                <a16:creationId xmlns:a16="http://schemas.microsoft.com/office/drawing/2014/main" id="{BB66D63F-10DD-AE86-F37B-CDDFA53ECDD8}"/>
              </a:ext>
            </a:extLst>
          </p:cNvPr>
          <p:cNvSpPr txBox="1"/>
          <p:nvPr/>
        </p:nvSpPr>
        <p:spPr>
          <a:xfrm>
            <a:off x="9866935" y="2529713"/>
            <a:ext cx="1371058" cy="276999"/>
          </a:xfrm>
          <a:prstGeom prst="rect">
            <a:avLst/>
          </a:prstGeom>
          <a:noFill/>
        </p:spPr>
        <p:txBody>
          <a:bodyPr wrap="square">
            <a:spAutoFit/>
          </a:bodyPr>
          <a:lstStyle/>
          <a:p>
            <a:r>
              <a:rPr lang="fr-FR" sz="1200" b="1" i="0" u="none" strike="noStrike" dirty="0">
                <a:solidFill>
                  <a:schemeClr val="bg1"/>
                </a:solidFill>
                <a:effectLst/>
                <a:latin typeface="Arial" panose="020B0604020202020204" pitchFamily="34" charset="0"/>
                <a:cs typeface="Arial" panose="020B0604020202020204" pitchFamily="34" charset="0"/>
              </a:rPr>
              <a:t>86,7%</a:t>
            </a:r>
            <a:r>
              <a:rPr lang="fr-FR" sz="1200" b="1" dirty="0">
                <a:latin typeface="Arial" panose="020B0604020202020204" pitchFamily="34" charset="0"/>
                <a:cs typeface="Arial" panose="020B0604020202020204" pitchFamily="34" charset="0"/>
              </a:rPr>
              <a:t> </a:t>
            </a:r>
          </a:p>
        </p:txBody>
      </p:sp>
      <p:sp>
        <p:nvSpPr>
          <p:cNvPr id="24" name="ZoneTexte 23">
            <a:extLst>
              <a:ext uri="{FF2B5EF4-FFF2-40B4-BE49-F238E27FC236}">
                <a16:creationId xmlns:a16="http://schemas.microsoft.com/office/drawing/2014/main" id="{255CC923-C3A4-F8B9-B6FB-1694001E1FA6}"/>
              </a:ext>
            </a:extLst>
          </p:cNvPr>
          <p:cNvSpPr txBox="1"/>
          <p:nvPr/>
        </p:nvSpPr>
        <p:spPr>
          <a:xfrm>
            <a:off x="10363396" y="2041825"/>
            <a:ext cx="1990877" cy="276999"/>
          </a:xfrm>
          <a:prstGeom prst="rect">
            <a:avLst/>
          </a:prstGeom>
          <a:noFill/>
        </p:spPr>
        <p:txBody>
          <a:bodyPr wrap="square">
            <a:spAutoFit/>
          </a:bodyPr>
          <a:lstStyle/>
          <a:p>
            <a:r>
              <a:rPr lang="fr-FR" sz="1200" b="1" dirty="0">
                <a:solidFill>
                  <a:schemeClr val="bg1"/>
                </a:solidFill>
                <a:latin typeface="Arial" panose="020B0604020202020204" pitchFamily="34" charset="0"/>
                <a:cs typeface="Arial" panose="020B0604020202020204" pitchFamily="34" charset="0"/>
              </a:rPr>
              <a:t>13,3%</a:t>
            </a:r>
            <a:endParaRPr lang="en-CH" sz="1200" b="1" dirty="0">
              <a:solidFill>
                <a:schemeClr val="bg1"/>
              </a:solidFill>
              <a:latin typeface="Arial" panose="020B0604020202020204" pitchFamily="34" charset="0"/>
              <a:cs typeface="Arial" panose="020B0604020202020204" pitchFamily="34" charset="0"/>
            </a:endParaRPr>
          </a:p>
        </p:txBody>
      </p:sp>
      <p:sp>
        <p:nvSpPr>
          <p:cNvPr id="26" name="ZoneTexte 25">
            <a:extLst>
              <a:ext uri="{FF2B5EF4-FFF2-40B4-BE49-F238E27FC236}">
                <a16:creationId xmlns:a16="http://schemas.microsoft.com/office/drawing/2014/main" id="{E24EFB73-40ED-0728-BD75-CA7F09462AA8}"/>
              </a:ext>
            </a:extLst>
          </p:cNvPr>
          <p:cNvSpPr txBox="1"/>
          <p:nvPr/>
        </p:nvSpPr>
        <p:spPr>
          <a:xfrm>
            <a:off x="10734129" y="1638439"/>
            <a:ext cx="833031" cy="646331"/>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Patient death </a:t>
            </a:r>
            <a:r>
              <a:rPr lang="en-US" sz="1200" b="1" dirty="0">
                <a:latin typeface="Arial" panose="020B0604020202020204" pitchFamily="34" charset="0"/>
                <a:cs typeface="Arial" panose="020B0604020202020204" pitchFamily="34" charset="0"/>
              </a:rPr>
              <a:t>n=6</a:t>
            </a:r>
            <a:endParaRPr lang="fr-FR" sz="1200" b="1" dirty="0"/>
          </a:p>
        </p:txBody>
      </p:sp>
      <p:sp>
        <p:nvSpPr>
          <p:cNvPr id="27" name="ZoneTexte 26">
            <a:extLst>
              <a:ext uri="{FF2B5EF4-FFF2-40B4-BE49-F238E27FC236}">
                <a16:creationId xmlns:a16="http://schemas.microsoft.com/office/drawing/2014/main" id="{3AA1D0DE-AD7A-518E-EE0E-FB5EE76E1BBA}"/>
              </a:ext>
            </a:extLst>
          </p:cNvPr>
          <p:cNvSpPr txBox="1"/>
          <p:nvPr/>
        </p:nvSpPr>
        <p:spPr>
          <a:xfrm>
            <a:off x="9068017" y="2817368"/>
            <a:ext cx="1088280" cy="646331"/>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Patient survival</a:t>
            </a:r>
          </a:p>
          <a:p>
            <a:pPr algn="ctr"/>
            <a:r>
              <a:rPr lang="en-US" sz="1200" b="1" dirty="0">
                <a:latin typeface="Arial" panose="020B0604020202020204" pitchFamily="34" charset="0"/>
                <a:cs typeface="Arial" panose="020B0604020202020204" pitchFamily="34" charset="0"/>
              </a:rPr>
              <a:t>n=39</a:t>
            </a:r>
            <a:endParaRPr lang="fr-FR" sz="1200" b="1" dirty="0"/>
          </a:p>
        </p:txBody>
      </p:sp>
      <p:sp>
        <p:nvSpPr>
          <p:cNvPr id="29" name="ZoneTexte 28">
            <a:extLst>
              <a:ext uri="{FF2B5EF4-FFF2-40B4-BE49-F238E27FC236}">
                <a16:creationId xmlns:a16="http://schemas.microsoft.com/office/drawing/2014/main" id="{3D29A824-9F96-B2E8-A388-3B8BF99716AA}"/>
              </a:ext>
            </a:extLst>
          </p:cNvPr>
          <p:cNvSpPr txBox="1"/>
          <p:nvPr/>
        </p:nvSpPr>
        <p:spPr>
          <a:xfrm>
            <a:off x="7883461" y="1778827"/>
            <a:ext cx="1118301" cy="830997"/>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Recurrent ischemic strokes</a:t>
            </a:r>
          </a:p>
          <a:p>
            <a:pPr algn="ctr"/>
            <a:r>
              <a:rPr lang="en-US" sz="1200" b="1" dirty="0">
                <a:latin typeface="Arial" panose="020B0604020202020204" pitchFamily="34" charset="0"/>
                <a:cs typeface="Arial" panose="020B0604020202020204" pitchFamily="34" charset="0"/>
              </a:rPr>
              <a:t>n=2 </a:t>
            </a:r>
            <a:endParaRPr lang="fr-FR" sz="1200" b="1" dirty="0"/>
          </a:p>
        </p:txBody>
      </p:sp>
      <p:sp>
        <p:nvSpPr>
          <p:cNvPr id="33" name="ZoneTexte 32">
            <a:extLst>
              <a:ext uri="{FF2B5EF4-FFF2-40B4-BE49-F238E27FC236}">
                <a16:creationId xmlns:a16="http://schemas.microsoft.com/office/drawing/2014/main" id="{D23FEFD1-B7F5-990C-47DF-52FEE50E6F80}"/>
              </a:ext>
            </a:extLst>
          </p:cNvPr>
          <p:cNvSpPr txBox="1"/>
          <p:nvPr/>
        </p:nvSpPr>
        <p:spPr>
          <a:xfrm>
            <a:off x="5918391" y="2558582"/>
            <a:ext cx="1088280" cy="830997"/>
          </a:xfrm>
          <a:prstGeom prst="rect">
            <a:avLst/>
          </a:prstGeom>
          <a:noFill/>
        </p:spPr>
        <p:txBody>
          <a:bodyPr wrap="square">
            <a:spAutoFit/>
          </a:bodyPr>
          <a:lstStyle/>
          <a:p>
            <a:pPr algn="ct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recurrent ischemic strokes</a:t>
            </a:r>
            <a:endParaRPr lang="en-US" sz="1200" dirty="0">
              <a:solidFill>
                <a:prstClr val="black"/>
              </a:solidFill>
              <a:latin typeface="Arial" panose="020B0604020202020204" pitchFamily="34" charset="0"/>
              <a:cs typeface="Arial" panose="020B0604020202020204" pitchFamily="34" charset="0"/>
            </a:endParaRPr>
          </a:p>
          <a:p>
            <a:pPr algn="ctr"/>
            <a:r>
              <a:rPr lang="en-US" sz="1200" b="1" dirty="0">
                <a:solidFill>
                  <a:prstClr val="black"/>
                </a:solidFill>
                <a:latin typeface="Arial" panose="020B0604020202020204" pitchFamily="34" charset="0"/>
                <a:cs typeface="Arial" panose="020B0604020202020204" pitchFamily="34" charset="0"/>
              </a:rPr>
              <a:t>n=43</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lang="fr-FR" sz="1200" b="1" dirty="0"/>
          </a:p>
        </p:txBody>
      </p:sp>
      <p:graphicFrame>
        <p:nvGraphicFramePr>
          <p:cNvPr id="34" name="Chart 14">
            <a:extLst>
              <a:ext uri="{FF2B5EF4-FFF2-40B4-BE49-F238E27FC236}">
                <a16:creationId xmlns:a16="http://schemas.microsoft.com/office/drawing/2014/main" id="{B24F5381-2CC0-0C98-963B-554E312AE264}"/>
              </a:ext>
            </a:extLst>
          </p:cNvPr>
          <p:cNvGraphicFramePr>
            <a:graphicFrameLocks/>
          </p:cNvGraphicFramePr>
          <p:nvPr>
            <p:extLst>
              <p:ext uri="{D42A27DB-BD31-4B8C-83A1-F6EECF244321}">
                <p14:modId xmlns:p14="http://schemas.microsoft.com/office/powerpoint/2010/main" val="131580005"/>
              </p:ext>
            </p:extLst>
          </p:nvPr>
        </p:nvGraphicFramePr>
        <p:xfrm>
          <a:off x="1691373" y="4231758"/>
          <a:ext cx="2444750" cy="1466850"/>
        </p:xfrm>
        <a:graphic>
          <a:graphicData uri="http://schemas.openxmlformats.org/drawingml/2006/chart">
            <c:chart xmlns:c="http://schemas.openxmlformats.org/drawingml/2006/chart" xmlns:r="http://schemas.openxmlformats.org/officeDocument/2006/relationships" r:id="rId5"/>
          </a:graphicData>
        </a:graphic>
      </p:graphicFrame>
      <p:sp>
        <p:nvSpPr>
          <p:cNvPr id="36" name="ZoneTexte 35">
            <a:extLst>
              <a:ext uri="{FF2B5EF4-FFF2-40B4-BE49-F238E27FC236}">
                <a16:creationId xmlns:a16="http://schemas.microsoft.com/office/drawing/2014/main" id="{24CB0761-C3B3-702B-4987-1960C2D3BD14}"/>
              </a:ext>
            </a:extLst>
          </p:cNvPr>
          <p:cNvSpPr txBox="1"/>
          <p:nvPr/>
        </p:nvSpPr>
        <p:spPr>
          <a:xfrm>
            <a:off x="1409851" y="3813246"/>
            <a:ext cx="3240392" cy="338554"/>
          </a:xfrm>
          <a:prstGeom prst="rect">
            <a:avLst/>
          </a:prstGeom>
          <a:noFill/>
        </p:spPr>
        <p:txBody>
          <a:bodyPr wrap="square">
            <a:spAutoFit/>
          </a:bodyPr>
          <a:lstStyle/>
          <a:p>
            <a:r>
              <a:rPr lang="en-US" sz="1600" u="sng" dirty="0">
                <a:latin typeface="Arial" panose="020B0604020202020204" pitchFamily="34" charset="0"/>
                <a:cs typeface="Arial" panose="020B0604020202020204" pitchFamily="34" charset="0"/>
              </a:rPr>
              <a:t>ISRS diagnosis in treated vessels</a:t>
            </a:r>
            <a:endParaRPr lang="fr-FR" sz="1600" u="sng" dirty="0">
              <a:latin typeface="Arial" panose="020B0604020202020204" pitchFamily="34" charset="0"/>
              <a:cs typeface="Arial" panose="020B0604020202020204" pitchFamily="34" charset="0"/>
            </a:endParaRPr>
          </a:p>
        </p:txBody>
      </p:sp>
      <p:sp>
        <p:nvSpPr>
          <p:cNvPr id="40" name="ZoneTexte 39">
            <a:extLst>
              <a:ext uri="{FF2B5EF4-FFF2-40B4-BE49-F238E27FC236}">
                <a16:creationId xmlns:a16="http://schemas.microsoft.com/office/drawing/2014/main" id="{F84C9059-BCE8-A76E-3CAD-76FBF94F6233}"/>
              </a:ext>
            </a:extLst>
          </p:cNvPr>
          <p:cNvSpPr txBox="1"/>
          <p:nvPr/>
        </p:nvSpPr>
        <p:spPr>
          <a:xfrm>
            <a:off x="2854850" y="4487528"/>
            <a:ext cx="938514" cy="2838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18,5%</a:t>
            </a:r>
            <a:endParaRPr kumimoji="0" lang="en-CH"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ZoneTexte 40">
            <a:extLst>
              <a:ext uri="{FF2B5EF4-FFF2-40B4-BE49-F238E27FC236}">
                <a16:creationId xmlns:a16="http://schemas.microsoft.com/office/drawing/2014/main" id="{A3DE32CF-7059-335E-F5A6-6804D06C628B}"/>
              </a:ext>
            </a:extLst>
          </p:cNvPr>
          <p:cNvSpPr txBox="1"/>
          <p:nvPr/>
        </p:nvSpPr>
        <p:spPr>
          <a:xfrm>
            <a:off x="2385593" y="5018650"/>
            <a:ext cx="938514" cy="2838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81,5%</a:t>
            </a:r>
            <a:endParaRPr kumimoji="0" lang="en-CH"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ZoneTexte 44">
            <a:extLst>
              <a:ext uri="{FF2B5EF4-FFF2-40B4-BE49-F238E27FC236}">
                <a16:creationId xmlns:a16="http://schemas.microsoft.com/office/drawing/2014/main" id="{46CE999C-C36C-07ED-99D6-64EE7AF27596}"/>
              </a:ext>
            </a:extLst>
          </p:cNvPr>
          <p:cNvSpPr txBox="1"/>
          <p:nvPr/>
        </p:nvSpPr>
        <p:spPr>
          <a:xfrm>
            <a:off x="3260771" y="4144801"/>
            <a:ext cx="1146051" cy="523220"/>
          </a:xfrm>
          <a:prstGeom prst="rect">
            <a:avLst/>
          </a:prstGeom>
          <a:noFill/>
        </p:spPr>
        <p:txBody>
          <a:bodyPr wrap="square">
            <a:spAutoFit/>
          </a:bodyPr>
          <a:lstStyle/>
          <a:p>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ISRS &gt;50%</a:t>
            </a:r>
          </a:p>
          <a:p>
            <a:pPr algn="ctr"/>
            <a:r>
              <a:rPr lang="en-US" sz="1400" b="1" dirty="0">
                <a:solidFill>
                  <a:prstClr val="black"/>
                </a:solidFill>
                <a:latin typeface="Arial" panose="020B0604020202020204" pitchFamily="34" charset="0"/>
                <a:cs typeface="Arial" panose="020B0604020202020204" pitchFamily="34" charset="0"/>
              </a:rPr>
              <a:t>n=12</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lang="fr-FR" sz="1400" b="1" dirty="0"/>
          </a:p>
        </p:txBody>
      </p:sp>
      <p:sp>
        <p:nvSpPr>
          <p:cNvPr id="47" name="ZoneTexte 46">
            <a:extLst>
              <a:ext uri="{FF2B5EF4-FFF2-40B4-BE49-F238E27FC236}">
                <a16:creationId xmlns:a16="http://schemas.microsoft.com/office/drawing/2014/main" id="{ED4F81DB-CB4E-4FA2-FA96-606E5E408132}"/>
              </a:ext>
            </a:extLst>
          </p:cNvPr>
          <p:cNvSpPr txBox="1"/>
          <p:nvPr/>
        </p:nvSpPr>
        <p:spPr>
          <a:xfrm>
            <a:off x="293305" y="6160033"/>
            <a:ext cx="5016695" cy="584775"/>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Re-intervention performed in all cases within a mean time of 17.9 months (7–49 months) </a:t>
            </a:r>
            <a:endParaRPr lang="fr-FR" sz="1600" dirty="0"/>
          </a:p>
        </p:txBody>
      </p:sp>
      <p:sp>
        <p:nvSpPr>
          <p:cNvPr id="48" name="ZoneTexte 47">
            <a:extLst>
              <a:ext uri="{FF2B5EF4-FFF2-40B4-BE49-F238E27FC236}">
                <a16:creationId xmlns:a16="http://schemas.microsoft.com/office/drawing/2014/main" id="{2B09B3D4-4543-0E30-8E8B-50A6E50DF9E0}"/>
              </a:ext>
            </a:extLst>
          </p:cNvPr>
          <p:cNvSpPr txBox="1"/>
          <p:nvPr/>
        </p:nvSpPr>
        <p:spPr>
          <a:xfrm>
            <a:off x="1127060" y="4812038"/>
            <a:ext cx="1146051" cy="523220"/>
          </a:xfrm>
          <a:prstGeom prst="rect">
            <a:avLst/>
          </a:prstGeom>
          <a:noFill/>
        </p:spPr>
        <p:txBody>
          <a:bodyPr wrap="square">
            <a:spAutoFit/>
          </a:bodyPr>
          <a:lstStyle/>
          <a:p>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ISRS &lt;50%</a:t>
            </a:r>
          </a:p>
          <a:p>
            <a:pPr algn="ctr"/>
            <a:r>
              <a:rPr lang="en-US" sz="1400" b="1" dirty="0">
                <a:solidFill>
                  <a:prstClr val="black"/>
                </a:solidFill>
                <a:latin typeface="Arial" panose="020B0604020202020204" pitchFamily="34" charset="0"/>
                <a:cs typeface="Arial" panose="020B0604020202020204" pitchFamily="34" charset="0"/>
              </a:rPr>
              <a:t>n=53</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lang="fr-FR" sz="1400" b="1" dirty="0"/>
          </a:p>
        </p:txBody>
      </p:sp>
      <p:grpSp>
        <p:nvGrpSpPr>
          <p:cNvPr id="2" name="Group 1">
            <a:extLst>
              <a:ext uri="{FF2B5EF4-FFF2-40B4-BE49-F238E27FC236}">
                <a16:creationId xmlns:a16="http://schemas.microsoft.com/office/drawing/2014/main" id="{7F050E44-4DBE-0EBA-1D39-7AECE8D68D04}"/>
              </a:ext>
            </a:extLst>
          </p:cNvPr>
          <p:cNvGrpSpPr/>
          <p:nvPr/>
        </p:nvGrpSpPr>
        <p:grpSpPr>
          <a:xfrm>
            <a:off x="326714" y="1227529"/>
            <a:ext cx="1689100" cy="369332"/>
            <a:chOff x="326714" y="1227529"/>
            <a:chExt cx="1689100" cy="369332"/>
          </a:xfrm>
        </p:grpSpPr>
        <p:sp>
          <p:nvSpPr>
            <p:cNvPr id="7" name="Rectangle: Rounded Corners 6">
              <a:extLst>
                <a:ext uri="{FF2B5EF4-FFF2-40B4-BE49-F238E27FC236}">
                  <a16:creationId xmlns:a16="http://schemas.microsoft.com/office/drawing/2014/main" id="{718A7724-4F41-F75A-E46C-023F2936D0DB}"/>
                </a:ext>
              </a:extLst>
            </p:cNvPr>
            <p:cNvSpPr/>
            <p:nvPr/>
          </p:nvSpPr>
          <p:spPr>
            <a:xfrm>
              <a:off x="326714" y="1270461"/>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32E70D70-9829-EFA4-E732-CB0111B21772}"/>
                </a:ext>
              </a:extLst>
            </p:cNvPr>
            <p:cNvSpPr txBox="1"/>
            <p:nvPr/>
          </p:nvSpPr>
          <p:spPr>
            <a:xfrm>
              <a:off x="365802" y="1227529"/>
              <a:ext cx="1269852" cy="369332"/>
            </a:xfrm>
            <a:prstGeom prst="rect">
              <a:avLst/>
            </a:prstGeom>
            <a:noFill/>
          </p:spPr>
          <p:txBody>
            <a:bodyPr wrap="square">
              <a:spAutoFit/>
            </a:bodyPr>
            <a:lstStyle/>
            <a:p>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Results</a:t>
              </a:r>
              <a:endParaRPr lang="en-CH" dirty="0">
                <a:solidFill>
                  <a:schemeClr val="bg1"/>
                </a:solidFill>
              </a:endParaRPr>
            </a:p>
          </p:txBody>
        </p:sp>
      </p:grpSp>
      <p:sp>
        <p:nvSpPr>
          <p:cNvPr id="15" name="Rectangle: Rounded Corners 14">
            <a:extLst>
              <a:ext uri="{FF2B5EF4-FFF2-40B4-BE49-F238E27FC236}">
                <a16:creationId xmlns:a16="http://schemas.microsoft.com/office/drawing/2014/main" id="{4C5261B2-63F7-1AD6-7D38-2B33D1747C4A}"/>
              </a:ext>
            </a:extLst>
          </p:cNvPr>
          <p:cNvSpPr/>
          <p:nvPr/>
        </p:nvSpPr>
        <p:spPr>
          <a:xfrm>
            <a:off x="6889909" y="3749023"/>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0" u="none" strike="noStrike" baseline="0">
                <a:latin typeface="Arial" panose="020B0604020202020204" pitchFamily="34" charset="0"/>
                <a:cs typeface="Arial" panose="020B0604020202020204" pitchFamily="34" charset="0"/>
              </a:rPr>
              <a:t>Conclusion</a:t>
            </a:r>
            <a:endParaRPr lang="en-CH" dirty="0"/>
          </a:p>
        </p:txBody>
      </p:sp>
      <p:sp>
        <p:nvSpPr>
          <p:cNvPr id="17" name="Rectangle 16">
            <a:hlinkClick r:id="rId6" action="ppaction://hlinksldjump"/>
            <a:extLst>
              <a:ext uri="{FF2B5EF4-FFF2-40B4-BE49-F238E27FC236}">
                <a16:creationId xmlns:a16="http://schemas.microsoft.com/office/drawing/2014/main" id="{96A7F428-0A16-9D16-F74C-0C231E534A91}"/>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Picture 3" descr="A red and blue letters on a black background&#10;&#10;AI-generated content may be incorrect.">
            <a:extLst>
              <a:ext uri="{FF2B5EF4-FFF2-40B4-BE49-F238E27FC236}">
                <a16:creationId xmlns:a16="http://schemas.microsoft.com/office/drawing/2014/main" id="{716C53E0-C824-2E07-B37A-7F2B1CE845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985667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484FB-22CE-73C7-CE9D-CDEFE407D5D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3AD2263-9367-10FD-435E-57ED26F741DA}"/>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4FCE6F3A-BE63-1566-C45F-103ACB909D3F}"/>
              </a:ext>
            </a:extLst>
          </p:cNvPr>
          <p:cNvSpPr txBox="1"/>
          <p:nvPr/>
        </p:nvSpPr>
        <p:spPr>
          <a:xfrm>
            <a:off x="238036" y="78270"/>
            <a:ext cx="10908101" cy="830997"/>
          </a:xfrm>
          <a:prstGeom prst="rect">
            <a:avLst/>
          </a:prstGeom>
          <a:noFill/>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Comorbidity burden and outcomes after endovascular thrombectomy for medium vessel occlusions</a:t>
            </a:r>
          </a:p>
        </p:txBody>
      </p:sp>
      <p:sp>
        <p:nvSpPr>
          <p:cNvPr id="12" name="Rectangle 11">
            <a:extLst>
              <a:ext uri="{FF2B5EF4-FFF2-40B4-BE49-F238E27FC236}">
                <a16:creationId xmlns:a16="http://schemas.microsoft.com/office/drawing/2014/main" id="{BA445ADF-09F5-B894-A77E-52A6525905DB}"/>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BC107C8D-4626-FF21-83C0-8E00C3EFAABB}"/>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019DCB42-AD81-5A66-D437-F1BEC213DA49}"/>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F3B43798-960E-A215-D3AB-A97A2577B490}"/>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3BB2B5C8-F4DF-6B5C-80B1-52E0CFCE3361}"/>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1B0E65FA-48DB-D2E8-A2FF-64D1420FD415}"/>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7" name="ZoneTexte 6">
            <a:extLst>
              <a:ext uri="{FF2B5EF4-FFF2-40B4-BE49-F238E27FC236}">
                <a16:creationId xmlns:a16="http://schemas.microsoft.com/office/drawing/2014/main" id="{B667259D-EA83-92C8-CEBB-41B5D9B66E12}"/>
              </a:ext>
            </a:extLst>
          </p:cNvPr>
          <p:cNvSpPr txBox="1"/>
          <p:nvPr/>
        </p:nvSpPr>
        <p:spPr>
          <a:xfrm>
            <a:off x="238036" y="1318129"/>
            <a:ext cx="4435564" cy="4247317"/>
          </a:xfrm>
          <a:prstGeom prst="rect">
            <a:avLst/>
          </a:prstGeom>
          <a:noFill/>
        </p:spPr>
        <p:txBody>
          <a:bodyPr wrap="square">
            <a:spAutoFit/>
          </a:bodyPr>
          <a:lstStyle/>
          <a:p>
            <a:endParaRPr lang="en-US" b="1"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Patients with severe comorbidities are underrepresented in the ongoing randomized endovascular thrombectomy (EVT) trials for medium vessel occlusions (</a:t>
            </a:r>
            <a:r>
              <a:rPr lang="en-US" sz="1400" dirty="0" err="1">
                <a:latin typeface="Arial" panose="020B0604020202020204" pitchFamily="34" charset="0"/>
                <a:cs typeface="Arial" panose="020B0604020202020204" pitchFamily="34" charset="0"/>
              </a:rPr>
              <a:t>MeVOs</a:t>
            </a:r>
            <a:r>
              <a:rPr lang="en-US"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Observational data is needed to evaluate the benefits of EVT in this population</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400" dirty="0">
                <a:latin typeface="Arial" panose="020B0604020202020204" pitchFamily="34" charset="0"/>
                <a:cs typeface="Arial" panose="020B0604020202020204" pitchFamily="34" charset="0"/>
              </a:rPr>
              <a:t>To </a:t>
            </a:r>
            <a:r>
              <a:rPr lang="fr-FR" sz="1400" dirty="0" err="1">
                <a:latin typeface="Arial" panose="020B0604020202020204" pitchFamily="34" charset="0"/>
                <a:cs typeface="Arial" panose="020B0604020202020204" pitchFamily="34" charset="0"/>
              </a:rPr>
              <a:t>evaluate</a:t>
            </a:r>
            <a:r>
              <a:rPr lang="fr-FR" sz="1400" dirty="0">
                <a:latin typeface="Arial" panose="020B0604020202020204" pitchFamily="34" charset="0"/>
                <a:cs typeface="Arial" panose="020B0604020202020204" pitchFamily="34" charset="0"/>
              </a:rPr>
              <a:t> the impact of </a:t>
            </a:r>
            <a:r>
              <a:rPr lang="fr-FR" sz="1400" dirty="0" err="1">
                <a:latin typeface="Arial" panose="020B0604020202020204" pitchFamily="34" charset="0"/>
                <a:cs typeface="Arial" panose="020B0604020202020204" pitchFamily="34" charset="0"/>
              </a:rPr>
              <a:t>endovascular</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thrombectomy</a:t>
            </a:r>
            <a:r>
              <a:rPr lang="fr-FR" sz="1400" dirty="0">
                <a:latin typeface="Arial" panose="020B0604020202020204" pitchFamily="34" charset="0"/>
                <a:cs typeface="Arial" panose="020B0604020202020204" pitchFamily="34" charset="0"/>
              </a:rPr>
              <a:t> (EVT) </a:t>
            </a:r>
            <a:r>
              <a:rPr lang="fr-FR" sz="1400" dirty="0" err="1">
                <a:latin typeface="Arial" panose="020B0604020202020204" pitchFamily="34" charset="0"/>
                <a:cs typeface="Arial" panose="020B0604020202020204" pitchFamily="34" charset="0"/>
              </a:rPr>
              <a:t>outcomes</a:t>
            </a:r>
            <a:r>
              <a:rPr lang="fr-FR" sz="1400" dirty="0">
                <a:latin typeface="Arial" panose="020B0604020202020204" pitchFamily="34" charset="0"/>
                <a:cs typeface="Arial" panose="020B0604020202020204" pitchFamily="34" charset="0"/>
              </a:rPr>
              <a:t> in </a:t>
            </a:r>
            <a:r>
              <a:rPr lang="fr-FR" sz="1400" dirty="0" err="1">
                <a:latin typeface="Arial" panose="020B0604020202020204" pitchFamily="34" charset="0"/>
                <a:cs typeface="Arial" panose="020B0604020202020204" pitchFamily="34" charset="0"/>
              </a:rPr>
              <a:t>pre</a:t>
            </a:r>
            <a:r>
              <a:rPr lang="fr-FR" sz="1400" dirty="0">
                <a:latin typeface="Arial" panose="020B0604020202020204" pitchFamily="34" charset="0"/>
                <a:cs typeface="Arial" panose="020B0604020202020204" pitchFamily="34" charset="0"/>
              </a:rPr>
              <a:t>-stroke </a:t>
            </a:r>
            <a:r>
              <a:rPr lang="fr-FR" sz="1400" dirty="0" err="1">
                <a:latin typeface="Arial" panose="020B0604020202020204" pitchFamily="34" charset="0"/>
                <a:cs typeface="Arial" panose="020B0604020202020204" pitchFamily="34" charset="0"/>
              </a:rPr>
              <a:t>independent</a:t>
            </a:r>
            <a:r>
              <a:rPr lang="fr-FR" sz="1400" dirty="0">
                <a:latin typeface="Arial" panose="020B0604020202020204" pitchFamily="34" charset="0"/>
                <a:cs typeface="Arial" panose="020B0604020202020204" pitchFamily="34" charset="0"/>
              </a:rPr>
              <a:t> patients </a:t>
            </a:r>
            <a:r>
              <a:rPr lang="fr-FR" sz="1400" dirty="0" err="1">
                <a:latin typeface="Arial" panose="020B0604020202020204" pitchFamily="34" charset="0"/>
                <a:cs typeface="Arial" panose="020B0604020202020204" pitchFamily="34" charset="0"/>
              </a:rPr>
              <a:t>with</a:t>
            </a:r>
            <a:r>
              <a:rPr lang="fr-FR" sz="1400" dirty="0">
                <a:latin typeface="Arial" panose="020B0604020202020204" pitchFamily="34" charset="0"/>
                <a:cs typeface="Arial" panose="020B0604020202020204" pitchFamily="34" charset="0"/>
              </a:rPr>
              <a:t> medium </a:t>
            </a:r>
            <a:r>
              <a:rPr lang="fr-FR" sz="1400" dirty="0" err="1">
                <a:latin typeface="Arial" panose="020B0604020202020204" pitchFamily="34" charset="0"/>
                <a:cs typeface="Arial" panose="020B0604020202020204" pitchFamily="34" charset="0"/>
              </a:rPr>
              <a:t>vessel</a:t>
            </a:r>
            <a:r>
              <a:rPr lang="fr-FR" sz="1400" dirty="0">
                <a:latin typeface="Arial" panose="020B0604020202020204" pitchFamily="34" charset="0"/>
                <a:cs typeface="Arial" panose="020B0604020202020204" pitchFamily="34" charset="0"/>
              </a:rPr>
              <a:t> occlusions (</a:t>
            </a:r>
            <a:r>
              <a:rPr lang="fr-FR" sz="1400" dirty="0" err="1">
                <a:latin typeface="Arial" panose="020B0604020202020204" pitchFamily="34" charset="0"/>
                <a:cs typeface="Arial" panose="020B0604020202020204" pitchFamily="34" charset="0"/>
              </a:rPr>
              <a:t>MeVOs</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stratified</a:t>
            </a:r>
            <a:r>
              <a:rPr lang="fr-FR" sz="1400" dirty="0">
                <a:latin typeface="Arial" panose="020B0604020202020204" pitchFamily="34" charset="0"/>
                <a:cs typeface="Arial" panose="020B0604020202020204" pitchFamily="34" charset="0"/>
              </a:rPr>
              <a:t> by </a:t>
            </a:r>
            <a:r>
              <a:rPr lang="fr-FR" sz="1400" dirty="0" err="1">
                <a:latin typeface="Arial" panose="020B0604020202020204" pitchFamily="34" charset="0"/>
                <a:cs typeface="Arial" panose="020B0604020202020204" pitchFamily="34" charset="0"/>
              </a:rPr>
              <a:t>comorbidity</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burden</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using</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observational</a:t>
            </a:r>
            <a:r>
              <a:rPr lang="fr-FR" sz="1400" dirty="0">
                <a:latin typeface="Arial" panose="020B0604020202020204" pitchFamily="34" charset="0"/>
                <a:cs typeface="Arial" panose="020B0604020202020204" pitchFamily="34" charset="0"/>
              </a:rPr>
              <a:t> data</a:t>
            </a:r>
          </a:p>
        </p:txBody>
      </p:sp>
      <p:sp>
        <p:nvSpPr>
          <p:cNvPr id="15" name="ZoneTexte 14">
            <a:extLst>
              <a:ext uri="{FF2B5EF4-FFF2-40B4-BE49-F238E27FC236}">
                <a16:creationId xmlns:a16="http://schemas.microsoft.com/office/drawing/2014/main" id="{AC9DD1EF-374A-16E6-FEC9-97EA7AF1179F}"/>
              </a:ext>
            </a:extLst>
          </p:cNvPr>
          <p:cNvSpPr txBox="1"/>
          <p:nvPr/>
        </p:nvSpPr>
        <p:spPr>
          <a:xfrm>
            <a:off x="5999552" y="1140379"/>
            <a:ext cx="5218776" cy="923330"/>
          </a:xfrm>
          <a:prstGeom prst="rect">
            <a:avLst/>
          </a:prstGeom>
          <a:noFill/>
        </p:spPr>
        <p:txBody>
          <a:bodyPr wrap="square">
            <a:spAutoFit/>
          </a:bodyPr>
          <a:lstStyle/>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30" name="ZoneTexte 29">
            <a:extLst>
              <a:ext uri="{FF2B5EF4-FFF2-40B4-BE49-F238E27FC236}">
                <a16:creationId xmlns:a16="http://schemas.microsoft.com/office/drawing/2014/main" id="{C777B97E-D4ED-EEEB-3862-425A3546565F}"/>
              </a:ext>
            </a:extLst>
          </p:cNvPr>
          <p:cNvSpPr txBox="1"/>
          <p:nvPr/>
        </p:nvSpPr>
        <p:spPr>
          <a:xfrm>
            <a:off x="6484373" y="1788422"/>
            <a:ext cx="4978400"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Observational study:</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Arial" panose="020B0604020202020204" pitchFamily="34" charset="0"/>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pre-stroke independent patients treated with EVT for middle cerebral artery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MeVOs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Sweden 2015–2021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Arial" panose="020B0604020202020204" pitchFamily="34" charset="0"/>
              <a:cs typeface="Arial" panose="020B0604020202020204" pitchFamily="34" charset="0"/>
            </a:endParaRPr>
          </a:p>
        </p:txBody>
      </p:sp>
      <p:sp>
        <p:nvSpPr>
          <p:cNvPr id="37" name="ZoneTexte 36">
            <a:extLst>
              <a:ext uri="{FF2B5EF4-FFF2-40B4-BE49-F238E27FC236}">
                <a16:creationId xmlns:a16="http://schemas.microsoft.com/office/drawing/2014/main" id="{B3F3E638-3BE8-3923-31E2-7A278A965358}"/>
              </a:ext>
            </a:extLst>
          </p:cNvPr>
          <p:cNvSpPr txBox="1"/>
          <p:nvPr/>
        </p:nvSpPr>
        <p:spPr>
          <a:xfrm>
            <a:off x="6484373" y="5082295"/>
            <a:ext cx="497509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Exploratory analyses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To </a:t>
            </a:r>
            <a:r>
              <a:rPr kumimoji="0" lang="en-US"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assess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changes in NIHSS and functional outcomes for successfully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mTICI</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2b–3) and unsuccessfully recanalized patients, stratified by comorbidity groups</a:t>
            </a: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Rectangle : coins arrondis 37">
            <a:extLst>
              <a:ext uri="{FF2B5EF4-FFF2-40B4-BE49-F238E27FC236}">
                <a16:creationId xmlns:a16="http://schemas.microsoft.com/office/drawing/2014/main" id="{09A7CBA4-2CEB-EB64-0895-483A21E3CD51}"/>
              </a:ext>
            </a:extLst>
          </p:cNvPr>
          <p:cNvSpPr/>
          <p:nvPr/>
        </p:nvSpPr>
        <p:spPr>
          <a:xfrm>
            <a:off x="6096000" y="1815443"/>
            <a:ext cx="5728303" cy="865177"/>
          </a:xfrm>
          <a:prstGeom prst="roundRect">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a:extLst>
              <a:ext uri="{FF2B5EF4-FFF2-40B4-BE49-F238E27FC236}">
                <a16:creationId xmlns:a16="http://schemas.microsoft.com/office/drawing/2014/main" id="{21BCB261-465D-0BBD-9F02-9741AAF1E791}"/>
              </a:ext>
            </a:extLst>
          </p:cNvPr>
          <p:cNvSpPr txBox="1"/>
          <p:nvPr/>
        </p:nvSpPr>
        <p:spPr>
          <a:xfrm>
            <a:off x="6484373" y="2961274"/>
            <a:ext cx="492716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Comorbidity burden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Categorized using the Charlson Comorbidity Index (CCI):</a:t>
            </a:r>
          </a:p>
          <a:p>
            <a:pPr marR="0" lvl="0" algn="l" defTabSz="914400" rtl="0" eaLnBrk="1" fontAlgn="auto" latinLnBrk="0" hangingPunct="1">
              <a:lnSpc>
                <a:spcPct val="100000"/>
              </a:lnSpc>
              <a:spcBef>
                <a:spcPts val="0"/>
              </a:spcBef>
              <a:spcAft>
                <a:spcPts val="0"/>
              </a:spcAft>
              <a:buClrTx/>
              <a:buSzTx/>
              <a:tabLst/>
              <a:defRPr/>
            </a:pPr>
            <a:r>
              <a:rPr lang="en-US" sz="1200" dirty="0">
                <a:solidFill>
                  <a:prstClr val="black"/>
                </a:solidFill>
                <a:latin typeface="Arial" panose="020B0604020202020204" pitchFamily="34" charset="0"/>
                <a:cs typeface="Arial" panose="020B0604020202020204" pitchFamily="34" charset="0"/>
              </a:rPr>
              <a:t>	- N</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(CCI 0)</a:t>
            </a:r>
          </a:p>
          <a:p>
            <a:pPr marR="0" lvl="0" algn="l" defTabSz="914400" rtl="0" eaLnBrk="1" fontAlgn="auto" latinLnBrk="0" hangingPunct="1">
              <a:lnSpc>
                <a:spcPct val="100000"/>
              </a:lnSpc>
              <a:spcBef>
                <a:spcPts val="0"/>
              </a:spcBef>
              <a:spcAft>
                <a:spcPts val="0"/>
              </a:spcAft>
              <a:buClrTx/>
              <a:buSzTx/>
              <a:tabLst/>
              <a:defRPr/>
            </a:pPr>
            <a:r>
              <a:rPr lang="en-US" sz="1200" dirty="0">
                <a:solidFill>
                  <a:prstClr val="black"/>
                </a:solidFill>
                <a:latin typeface="Arial" panose="020B0604020202020204" pitchFamily="34" charset="0"/>
                <a:cs typeface="Arial" panose="020B0604020202020204" pitchFamily="34" charset="0"/>
              </a:rPr>
              <a:t>	- M</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oderate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(CCI 1–2)</a:t>
            </a:r>
          </a:p>
          <a:p>
            <a:pPr marR="0" lvl="0" algn="l" defTabSz="914400" rtl="0" eaLnBrk="1" fontAlgn="auto" latinLnBrk="0" hangingPunct="1">
              <a:lnSpc>
                <a:spcPct val="100000"/>
              </a:lnSpc>
              <a:spcBef>
                <a:spcPts val="0"/>
              </a:spcBef>
              <a:spcAft>
                <a:spcPts val="0"/>
              </a:spcAft>
              <a:buClrTx/>
              <a:buSzTx/>
              <a:tabLst/>
              <a:defRPr/>
            </a:pPr>
            <a:r>
              <a:rPr lang="en-US" sz="1200" dirty="0">
                <a:solidFill>
                  <a:prstClr val="black"/>
                </a:solidFill>
                <a:latin typeface="Arial" panose="020B0604020202020204" pitchFamily="34" charset="0"/>
                <a:cs typeface="Arial" panose="020B0604020202020204" pitchFamily="34" charset="0"/>
              </a:rPr>
              <a:t>	- S</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evere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(CCI ≥3)</a:t>
            </a:r>
          </a:p>
        </p:txBody>
      </p:sp>
      <p:sp>
        <p:nvSpPr>
          <p:cNvPr id="46" name="Rectangle : coins arrondis 45">
            <a:extLst>
              <a:ext uri="{FF2B5EF4-FFF2-40B4-BE49-F238E27FC236}">
                <a16:creationId xmlns:a16="http://schemas.microsoft.com/office/drawing/2014/main" id="{382061A0-0D9C-681B-DFD0-E4D50F1DA6C3}"/>
              </a:ext>
            </a:extLst>
          </p:cNvPr>
          <p:cNvSpPr/>
          <p:nvPr/>
        </p:nvSpPr>
        <p:spPr>
          <a:xfrm>
            <a:off x="6096001" y="2972616"/>
            <a:ext cx="5728302" cy="1026502"/>
          </a:xfrm>
          <a:prstGeom prst="roundRect">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ZoneTexte 51">
            <a:extLst>
              <a:ext uri="{FF2B5EF4-FFF2-40B4-BE49-F238E27FC236}">
                <a16:creationId xmlns:a16="http://schemas.microsoft.com/office/drawing/2014/main" id="{E0573D26-1473-9B50-8C38-3F9E770BAA09}"/>
              </a:ext>
            </a:extLst>
          </p:cNvPr>
          <p:cNvSpPr txBox="1"/>
          <p:nvPr/>
        </p:nvSpPr>
        <p:spPr>
          <a:xfrm>
            <a:off x="6484373" y="4112066"/>
            <a:ext cx="488977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outcome: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F</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avorable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functional outcome (modified Rankin Scale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mRS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0–2) at 90 days</a:t>
            </a:r>
          </a:p>
        </p:txBody>
      </p:sp>
      <p:sp>
        <p:nvSpPr>
          <p:cNvPr id="53" name="Rectangle : coins arrondis 52">
            <a:extLst>
              <a:ext uri="{FF2B5EF4-FFF2-40B4-BE49-F238E27FC236}">
                <a16:creationId xmlns:a16="http://schemas.microsoft.com/office/drawing/2014/main" id="{2EFC4344-0AAA-22E5-8EAC-8B13C882E46C}"/>
              </a:ext>
            </a:extLst>
          </p:cNvPr>
          <p:cNvSpPr/>
          <p:nvPr/>
        </p:nvSpPr>
        <p:spPr>
          <a:xfrm>
            <a:off x="6096000" y="4288146"/>
            <a:ext cx="5728301" cy="682500"/>
          </a:xfrm>
          <a:prstGeom prst="roundRect">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 coins arrondis 53">
            <a:extLst>
              <a:ext uri="{FF2B5EF4-FFF2-40B4-BE49-F238E27FC236}">
                <a16:creationId xmlns:a16="http://schemas.microsoft.com/office/drawing/2014/main" id="{32BFCF0B-A950-022D-DEB6-A52C0EB27925}"/>
              </a:ext>
            </a:extLst>
          </p:cNvPr>
          <p:cNvSpPr/>
          <p:nvPr/>
        </p:nvSpPr>
        <p:spPr>
          <a:xfrm>
            <a:off x="6104355" y="5259674"/>
            <a:ext cx="5719946" cy="838284"/>
          </a:xfrm>
          <a:prstGeom prst="roundRect">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5" name="Connecteur droit avec flèche 54">
            <a:extLst>
              <a:ext uri="{FF2B5EF4-FFF2-40B4-BE49-F238E27FC236}">
                <a16:creationId xmlns:a16="http://schemas.microsoft.com/office/drawing/2014/main" id="{B617D864-68C8-7B05-1929-DC0E0B1F107B}"/>
              </a:ext>
            </a:extLst>
          </p:cNvPr>
          <p:cNvCxnSpPr>
            <a:cxnSpLocks/>
          </p:cNvCxnSpPr>
          <p:nvPr/>
        </p:nvCxnSpPr>
        <p:spPr>
          <a:xfrm>
            <a:off x="8992718" y="2686716"/>
            <a:ext cx="0" cy="293070"/>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6" name="Connecteur droit avec flèche 55">
            <a:extLst>
              <a:ext uri="{FF2B5EF4-FFF2-40B4-BE49-F238E27FC236}">
                <a16:creationId xmlns:a16="http://schemas.microsoft.com/office/drawing/2014/main" id="{2A0489CA-959D-8707-188C-3C70A3DDE7C7}"/>
              </a:ext>
            </a:extLst>
          </p:cNvPr>
          <p:cNvCxnSpPr>
            <a:cxnSpLocks/>
          </p:cNvCxnSpPr>
          <p:nvPr/>
        </p:nvCxnSpPr>
        <p:spPr>
          <a:xfrm>
            <a:off x="8983676" y="4970646"/>
            <a:ext cx="0" cy="293070"/>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7" name="Connecteur droit avec flèche 56">
            <a:extLst>
              <a:ext uri="{FF2B5EF4-FFF2-40B4-BE49-F238E27FC236}">
                <a16:creationId xmlns:a16="http://schemas.microsoft.com/office/drawing/2014/main" id="{DD94FF6B-82E1-DE56-C3F6-B5EE5F6AF830}"/>
              </a:ext>
            </a:extLst>
          </p:cNvPr>
          <p:cNvCxnSpPr>
            <a:cxnSpLocks/>
          </p:cNvCxnSpPr>
          <p:nvPr/>
        </p:nvCxnSpPr>
        <p:spPr>
          <a:xfrm>
            <a:off x="8969706" y="3999118"/>
            <a:ext cx="0" cy="293070"/>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DC7B725C-B1F9-33C4-D694-D3D87ABA4BE4}"/>
              </a:ext>
            </a:extLst>
          </p:cNvPr>
          <p:cNvGrpSpPr/>
          <p:nvPr/>
        </p:nvGrpSpPr>
        <p:grpSpPr>
          <a:xfrm>
            <a:off x="355600" y="1236139"/>
            <a:ext cx="1689100" cy="369332"/>
            <a:chOff x="355600" y="1236139"/>
            <a:chExt cx="1689100" cy="369332"/>
          </a:xfrm>
        </p:grpSpPr>
        <p:sp>
          <p:nvSpPr>
            <p:cNvPr id="3" name="Rectangle: Rounded Corners 2">
              <a:extLst>
                <a:ext uri="{FF2B5EF4-FFF2-40B4-BE49-F238E27FC236}">
                  <a16:creationId xmlns:a16="http://schemas.microsoft.com/office/drawing/2014/main" id="{1DA0177D-C323-11C6-1464-35F973133ED6}"/>
                </a:ext>
              </a:extLst>
            </p:cNvPr>
            <p:cNvSpPr/>
            <p:nvPr/>
          </p:nvSpPr>
          <p:spPr>
            <a:xfrm>
              <a:off x="355600" y="1294656"/>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extBox 7">
              <a:extLst>
                <a:ext uri="{FF2B5EF4-FFF2-40B4-BE49-F238E27FC236}">
                  <a16:creationId xmlns:a16="http://schemas.microsoft.com/office/drawing/2014/main" id="{6390AFD6-0D83-7A36-F6AE-CCE5531F9FDF}"/>
                </a:ext>
              </a:extLst>
            </p:cNvPr>
            <p:cNvSpPr txBox="1"/>
            <p:nvPr/>
          </p:nvSpPr>
          <p:spPr>
            <a:xfrm>
              <a:off x="403828" y="1236139"/>
              <a:ext cx="1592644"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Background</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3A1C4CB4-D083-71CE-667E-5B5E0482F8C8}"/>
              </a:ext>
            </a:extLst>
          </p:cNvPr>
          <p:cNvGrpSpPr/>
          <p:nvPr/>
        </p:nvGrpSpPr>
        <p:grpSpPr>
          <a:xfrm>
            <a:off x="355600" y="3792271"/>
            <a:ext cx="1689100" cy="369332"/>
            <a:chOff x="355600" y="3804435"/>
            <a:chExt cx="1689100" cy="369332"/>
          </a:xfrm>
        </p:grpSpPr>
        <p:sp>
          <p:nvSpPr>
            <p:cNvPr id="14" name="Rectangle: Rounded Corners 13">
              <a:extLst>
                <a:ext uri="{FF2B5EF4-FFF2-40B4-BE49-F238E27FC236}">
                  <a16:creationId xmlns:a16="http://schemas.microsoft.com/office/drawing/2014/main" id="{2CBDE2FA-140E-6F09-341A-5513541BA763}"/>
                </a:ext>
              </a:extLst>
            </p:cNvPr>
            <p:cNvSpPr/>
            <p:nvPr/>
          </p:nvSpPr>
          <p:spPr>
            <a:xfrm>
              <a:off x="355600" y="3847367"/>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2DAA08F7-9E4F-CCF5-DF3B-F83C0866DAA2}"/>
                </a:ext>
              </a:extLst>
            </p:cNvPr>
            <p:cNvSpPr txBox="1"/>
            <p:nvPr/>
          </p:nvSpPr>
          <p:spPr>
            <a:xfrm>
              <a:off x="403828" y="3804435"/>
              <a:ext cx="1186513"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Aim</a:t>
              </a:r>
              <a:endParaRPr lang="en-CH" dirty="0">
                <a:solidFill>
                  <a:schemeClr val="bg1"/>
                </a:solidFill>
              </a:endParaRPr>
            </a:p>
          </p:txBody>
        </p:sp>
      </p:grpSp>
      <p:grpSp>
        <p:nvGrpSpPr>
          <p:cNvPr id="18" name="Group 17">
            <a:extLst>
              <a:ext uri="{FF2B5EF4-FFF2-40B4-BE49-F238E27FC236}">
                <a16:creationId xmlns:a16="http://schemas.microsoft.com/office/drawing/2014/main" id="{142EBD09-7542-2371-1173-E203A8A37E4E}"/>
              </a:ext>
            </a:extLst>
          </p:cNvPr>
          <p:cNvGrpSpPr/>
          <p:nvPr/>
        </p:nvGrpSpPr>
        <p:grpSpPr>
          <a:xfrm>
            <a:off x="6096000" y="1246050"/>
            <a:ext cx="1689100" cy="369332"/>
            <a:chOff x="6096000" y="1246050"/>
            <a:chExt cx="1689100" cy="369332"/>
          </a:xfrm>
        </p:grpSpPr>
        <p:sp>
          <p:nvSpPr>
            <p:cNvPr id="20" name="Rectangle: Rounded Corners 19">
              <a:extLst>
                <a:ext uri="{FF2B5EF4-FFF2-40B4-BE49-F238E27FC236}">
                  <a16:creationId xmlns:a16="http://schemas.microsoft.com/office/drawing/2014/main" id="{442058B4-20D5-CCB5-6C2D-71EAB20B1CAC}"/>
                </a:ext>
              </a:extLst>
            </p:cNvPr>
            <p:cNvSpPr/>
            <p:nvPr/>
          </p:nvSpPr>
          <p:spPr>
            <a:xfrm>
              <a:off x="6096000" y="1284772"/>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TextBox 20">
              <a:extLst>
                <a:ext uri="{FF2B5EF4-FFF2-40B4-BE49-F238E27FC236}">
                  <a16:creationId xmlns:a16="http://schemas.microsoft.com/office/drawing/2014/main" id="{441C80D2-0454-17BC-8988-79A1ACB6C7F5}"/>
                </a:ext>
              </a:extLst>
            </p:cNvPr>
            <p:cNvSpPr txBox="1"/>
            <p:nvPr/>
          </p:nvSpPr>
          <p:spPr>
            <a:xfrm>
              <a:off x="6142057" y="1246050"/>
              <a:ext cx="1327580" cy="369332"/>
            </a:xfrm>
            <a:prstGeom prst="rect">
              <a:avLst/>
            </a:prstGeom>
            <a:noFill/>
          </p:spPr>
          <p:txBody>
            <a:bodyPr wrap="square">
              <a:spAutoFit/>
            </a:bodyPr>
            <a:lstStyle/>
            <a:p>
              <a:r>
                <a:rPr kumimoji="0" lang="en-US"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Methods</a:t>
              </a:r>
              <a:endParaRPr lang="en-CH" dirty="0">
                <a:solidFill>
                  <a:schemeClr val="bg1"/>
                </a:solidFill>
              </a:endParaRPr>
            </a:p>
          </p:txBody>
        </p:sp>
      </p:grpSp>
      <p:sp>
        <p:nvSpPr>
          <p:cNvPr id="22" name="Rectangle 21">
            <a:hlinkClick r:id="rId3" action="ppaction://hlinksldjump"/>
            <a:extLst>
              <a:ext uri="{FF2B5EF4-FFF2-40B4-BE49-F238E27FC236}">
                <a16:creationId xmlns:a16="http://schemas.microsoft.com/office/drawing/2014/main" id="{51850889-0E61-9295-EC9B-D12AD4359485}"/>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Picture 3" descr="A red and blue letters on a black background&#10;&#10;AI-generated content may be incorrect.">
            <a:extLst>
              <a:ext uri="{FF2B5EF4-FFF2-40B4-BE49-F238E27FC236}">
                <a16:creationId xmlns:a16="http://schemas.microsoft.com/office/drawing/2014/main" id="{AEC09618-5103-34F9-C995-F798383FC0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912505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BC024-789B-2080-6807-108C46D53208}"/>
            </a:ext>
          </a:extLst>
        </p:cNvPr>
        <p:cNvGrpSpPr/>
        <p:nvPr/>
      </p:nvGrpSpPr>
      <p:grpSpPr>
        <a:xfrm>
          <a:off x="0" y="0"/>
          <a:ext cx="0" cy="0"/>
          <a:chOff x="0" y="0"/>
          <a:chExt cx="0" cy="0"/>
        </a:xfrm>
      </p:grpSpPr>
      <p:pic>
        <p:nvPicPr>
          <p:cNvPr id="50" name="Image 49">
            <a:extLst>
              <a:ext uri="{FF2B5EF4-FFF2-40B4-BE49-F238E27FC236}">
                <a16:creationId xmlns:a16="http://schemas.microsoft.com/office/drawing/2014/main" id="{4CB934D5-030F-3685-6FEF-086523ED833A}"/>
              </a:ext>
            </a:extLst>
          </p:cNvPr>
          <p:cNvPicPr>
            <a:picLocks noChangeAspect="1"/>
          </p:cNvPicPr>
          <p:nvPr/>
        </p:nvPicPr>
        <p:blipFill>
          <a:blip r:embed="rId3"/>
          <a:stretch>
            <a:fillRect/>
          </a:stretch>
        </p:blipFill>
        <p:spPr>
          <a:xfrm>
            <a:off x="812854" y="2640179"/>
            <a:ext cx="4606728" cy="1731013"/>
          </a:xfrm>
          <a:prstGeom prst="rect">
            <a:avLst/>
          </a:prstGeom>
        </p:spPr>
      </p:pic>
      <p:sp>
        <p:nvSpPr>
          <p:cNvPr id="10" name="Rectangle 9">
            <a:extLst>
              <a:ext uri="{FF2B5EF4-FFF2-40B4-BE49-F238E27FC236}">
                <a16:creationId xmlns:a16="http://schemas.microsoft.com/office/drawing/2014/main" id="{32147E00-8F1F-E3F2-D6E6-62B23B95E943}"/>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ACAC6A5A-A4F8-B529-7E36-98F2A440B893}"/>
              </a:ext>
            </a:extLst>
          </p:cNvPr>
          <p:cNvSpPr txBox="1"/>
          <p:nvPr/>
        </p:nvSpPr>
        <p:spPr>
          <a:xfrm>
            <a:off x="238036" y="78270"/>
            <a:ext cx="10908101" cy="830997"/>
          </a:xfrm>
          <a:prstGeom prst="rect">
            <a:avLst/>
          </a:prstGeom>
          <a:noFill/>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Comorbidity burden and outcomes after endovascular thrombectomy for medium vessel occlusions</a:t>
            </a:r>
          </a:p>
        </p:txBody>
      </p:sp>
      <p:sp>
        <p:nvSpPr>
          <p:cNvPr id="12" name="Rectangle 11">
            <a:extLst>
              <a:ext uri="{FF2B5EF4-FFF2-40B4-BE49-F238E27FC236}">
                <a16:creationId xmlns:a16="http://schemas.microsoft.com/office/drawing/2014/main" id="{B39D2832-7C60-5D59-53E9-2FE8CC7D05C7}"/>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98B44FA4-583D-EA52-2D07-4B50520071C5}"/>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05E8C062-6D37-29D6-4259-9899CB969475}"/>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5CCB1279-BA9A-F6C8-FCEB-324A47D488BE}"/>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2797CAB1-560D-1E85-06AC-494DF5C67D79}"/>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DDFDD529-E546-D507-3520-273F53D1AA13}"/>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pic>
        <p:nvPicPr>
          <p:cNvPr id="8" name="Image 7">
            <a:extLst>
              <a:ext uri="{FF2B5EF4-FFF2-40B4-BE49-F238E27FC236}">
                <a16:creationId xmlns:a16="http://schemas.microsoft.com/office/drawing/2014/main" id="{556C9F34-F2B8-E5F9-5E52-8236D9608140}"/>
              </a:ext>
            </a:extLst>
          </p:cNvPr>
          <p:cNvPicPr>
            <a:picLocks noChangeAspect="1"/>
          </p:cNvPicPr>
          <p:nvPr/>
        </p:nvPicPr>
        <p:blipFill>
          <a:blip r:embed="rId4"/>
          <a:stretch>
            <a:fillRect/>
          </a:stretch>
        </p:blipFill>
        <p:spPr>
          <a:xfrm>
            <a:off x="903516" y="5012215"/>
            <a:ext cx="4425404" cy="1822602"/>
          </a:xfrm>
          <a:prstGeom prst="rect">
            <a:avLst/>
          </a:prstGeom>
        </p:spPr>
      </p:pic>
      <p:sp>
        <p:nvSpPr>
          <p:cNvPr id="20" name="ZoneTexte 19">
            <a:extLst>
              <a:ext uri="{FF2B5EF4-FFF2-40B4-BE49-F238E27FC236}">
                <a16:creationId xmlns:a16="http://schemas.microsoft.com/office/drawing/2014/main" id="{CAFF8491-F94E-7A47-5053-10090AC88529}"/>
              </a:ext>
            </a:extLst>
          </p:cNvPr>
          <p:cNvSpPr txBox="1"/>
          <p:nvPr/>
        </p:nvSpPr>
        <p:spPr>
          <a:xfrm>
            <a:off x="238036" y="2373341"/>
            <a:ext cx="5949404" cy="276999"/>
          </a:xfrm>
          <a:prstGeom prst="rect">
            <a:avLst/>
          </a:prstGeom>
          <a:noFill/>
        </p:spPr>
        <p:txBody>
          <a:bodyPr wrap="square">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Symptomatic intracranial hemorrhage rates did not differ between the CCI groups:</a:t>
            </a:r>
            <a:endParaRPr lang="fr-FR" sz="1200" dirty="0">
              <a:latin typeface="Arial" panose="020B0604020202020204" pitchFamily="34" charset="0"/>
              <a:cs typeface="Arial" panose="020B0604020202020204" pitchFamily="34" charset="0"/>
            </a:endParaRPr>
          </a:p>
        </p:txBody>
      </p:sp>
      <p:sp>
        <p:nvSpPr>
          <p:cNvPr id="28" name="ZoneTexte 27">
            <a:extLst>
              <a:ext uri="{FF2B5EF4-FFF2-40B4-BE49-F238E27FC236}">
                <a16:creationId xmlns:a16="http://schemas.microsoft.com/office/drawing/2014/main" id="{05B8CA68-462C-4C82-2A04-695FFDEBEFF0}"/>
              </a:ext>
            </a:extLst>
          </p:cNvPr>
          <p:cNvSpPr txBox="1"/>
          <p:nvPr/>
        </p:nvSpPr>
        <p:spPr>
          <a:xfrm>
            <a:off x="238036" y="4315085"/>
            <a:ext cx="5756364" cy="646331"/>
          </a:xfrm>
          <a:prstGeom prst="rect">
            <a:avLst/>
          </a:prstGeom>
          <a:noFill/>
        </p:spPr>
        <p:txBody>
          <a:bodyPr wrap="square">
            <a:spAutoFit/>
          </a:bodyPr>
          <a:lstStyle/>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Recanalization had a beneficial effect on postoperative NIHSS across all comorbidity groups and there was no neurological deterioration (median </a:t>
            </a:r>
            <a:r>
              <a:rPr lang="fr-FR" sz="1200" dirty="0">
                <a:latin typeface="Symbol" panose="05050102010706020507" pitchFamily="18" charset="2"/>
              </a:rPr>
              <a:t>D</a:t>
            </a:r>
            <a:r>
              <a:rPr lang="en-US" sz="1200" dirty="0">
                <a:latin typeface="Arial" panose="020B0604020202020204" pitchFamily="34" charset="0"/>
                <a:cs typeface="Arial" panose="020B0604020202020204" pitchFamily="34" charset="0"/>
              </a:rPr>
              <a:t>NIHSS 1-3) in patients with unsuccessful recanalization:</a:t>
            </a:r>
            <a:endParaRPr lang="fr-FR" sz="1200" dirty="0">
              <a:latin typeface="Arial" panose="020B0604020202020204" pitchFamily="34" charset="0"/>
              <a:cs typeface="Arial" panose="020B0604020202020204" pitchFamily="34" charset="0"/>
            </a:endParaRPr>
          </a:p>
        </p:txBody>
      </p:sp>
      <p:sp>
        <p:nvSpPr>
          <p:cNvPr id="36" name="ZoneTexte 35">
            <a:extLst>
              <a:ext uri="{FF2B5EF4-FFF2-40B4-BE49-F238E27FC236}">
                <a16:creationId xmlns:a16="http://schemas.microsoft.com/office/drawing/2014/main" id="{FA86AB63-A985-C471-14DA-98F153903C32}"/>
              </a:ext>
            </a:extLst>
          </p:cNvPr>
          <p:cNvSpPr txBox="1"/>
          <p:nvPr/>
        </p:nvSpPr>
        <p:spPr>
          <a:xfrm>
            <a:off x="6563362" y="5101465"/>
            <a:ext cx="5445917" cy="1446550"/>
          </a:xfrm>
          <a:prstGeom prst="rect">
            <a:avLst/>
          </a:prstGeom>
          <a:noFill/>
        </p:spPr>
        <p:txBody>
          <a:bodyPr wrap="square">
            <a:spAutoFit/>
          </a:bodyPr>
          <a:lstStyle/>
          <a:p>
            <a:endParaRPr lang="en-US" sz="14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200" dirty="0">
                <a:latin typeface="Arial" panose="020B0604020202020204" pitchFamily="34" charset="0"/>
                <a:cs typeface="Arial" panose="020B0604020202020204" pitchFamily="34" charset="0"/>
              </a:rPr>
              <a:t>Severe comorbidity burden is common in </a:t>
            </a:r>
            <a:r>
              <a:rPr lang="en-US" sz="1200" dirty="0" err="1">
                <a:latin typeface="Arial" panose="020B0604020202020204" pitchFamily="34" charset="0"/>
                <a:cs typeface="Arial" panose="020B0604020202020204" pitchFamily="34" charset="0"/>
              </a:rPr>
              <a:t>MeVO</a:t>
            </a:r>
            <a:r>
              <a:rPr lang="en-US" sz="1200" dirty="0">
                <a:latin typeface="Arial" panose="020B0604020202020204" pitchFamily="34" charset="0"/>
                <a:cs typeface="Arial" panose="020B0604020202020204" pitchFamily="34" charset="0"/>
              </a:rPr>
              <a:t> patients and linked to poorer prognosis when compared to patients without comorbidities</a:t>
            </a:r>
          </a:p>
          <a:p>
            <a:pPr marL="285750" indent="-285750" algn="jus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200" dirty="0">
                <a:latin typeface="Arial" panose="020B0604020202020204" pitchFamily="34" charset="0"/>
                <a:cs typeface="Arial" panose="020B0604020202020204" pitchFamily="34" charset="0"/>
              </a:rPr>
              <a:t>However, the results emphasize the importance of successful recanalization, and implies a significant treatment effect, across the whole range of comorbidity burden</a:t>
            </a:r>
            <a:endParaRPr lang="fr-FR" sz="1200" dirty="0">
              <a:latin typeface="Arial" panose="020B0604020202020204" pitchFamily="34" charset="0"/>
              <a:cs typeface="Arial" panose="020B0604020202020204" pitchFamily="34" charset="0"/>
            </a:endParaRPr>
          </a:p>
        </p:txBody>
      </p:sp>
      <p:sp>
        <p:nvSpPr>
          <p:cNvPr id="42" name="ZoneTexte 41">
            <a:extLst>
              <a:ext uri="{FF2B5EF4-FFF2-40B4-BE49-F238E27FC236}">
                <a16:creationId xmlns:a16="http://schemas.microsoft.com/office/drawing/2014/main" id="{A92B5A42-2305-DEE2-DE6F-DE08DBC9EBF3}"/>
              </a:ext>
            </a:extLst>
          </p:cNvPr>
          <p:cNvSpPr txBox="1"/>
          <p:nvPr/>
        </p:nvSpPr>
        <p:spPr>
          <a:xfrm>
            <a:off x="238036" y="1336003"/>
            <a:ext cx="5756364" cy="923330"/>
          </a:xfrm>
          <a:prstGeom prst="rect">
            <a:avLst/>
          </a:prstGeom>
          <a:noFill/>
        </p:spPr>
        <p:txBody>
          <a:bodyPr wrap="square">
            <a:spAutoFit/>
          </a:bodyPr>
          <a:lstStyle/>
          <a:p>
            <a:pPr algn="l"/>
            <a:endParaRPr lang="en-US" sz="900" b="1" dirty="0">
              <a:solidFill>
                <a:srgbClr val="000000"/>
              </a:solidFill>
              <a:latin typeface="Arial" panose="020B0604020202020204" pitchFamily="34" charset="0"/>
              <a:cs typeface="Arial" panose="020B0604020202020204" pitchFamily="34" charset="0"/>
            </a:endParaRPr>
          </a:p>
          <a:p>
            <a:pPr algn="l"/>
            <a:endParaRPr lang="en-US" sz="900" b="1" i="0" u="none" strike="noStrike" baseline="0" dirty="0">
              <a:solidFill>
                <a:srgbClr val="000000"/>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Among </a:t>
            </a:r>
            <a:r>
              <a:rPr lang="en-US" sz="1200" b="1" dirty="0">
                <a:latin typeface="Arial" panose="020B0604020202020204" pitchFamily="34" charset="0"/>
                <a:cs typeface="Arial" panose="020B0604020202020204" pitchFamily="34" charset="0"/>
              </a:rPr>
              <a:t>n=983 </a:t>
            </a:r>
            <a:r>
              <a:rPr lang="en-US" sz="1200" dirty="0">
                <a:latin typeface="Arial" panose="020B0604020202020204" pitchFamily="34" charset="0"/>
                <a:cs typeface="Arial" panose="020B0604020202020204" pitchFamily="34" charset="0"/>
              </a:rPr>
              <a:t>patients, 35% had CCI 1–2 and 27% had CCI ≥3</a:t>
            </a:r>
          </a:p>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Favorable and excellent outcomes were highest in CCI 0 (61%, 25%), and lowest in CCI ≥3 (29%, 13%)</a:t>
            </a:r>
            <a:endParaRPr lang="fr-FR" sz="1200" dirty="0">
              <a:latin typeface="Arial" panose="020B0604020202020204" pitchFamily="34" charset="0"/>
              <a:cs typeface="Arial" panose="020B0604020202020204" pitchFamily="34" charset="0"/>
            </a:endParaRPr>
          </a:p>
        </p:txBody>
      </p:sp>
      <p:pic>
        <p:nvPicPr>
          <p:cNvPr id="44" name="Image 43">
            <a:extLst>
              <a:ext uri="{FF2B5EF4-FFF2-40B4-BE49-F238E27FC236}">
                <a16:creationId xmlns:a16="http://schemas.microsoft.com/office/drawing/2014/main" id="{EA232915-B445-2282-C4C3-6282D322E476}"/>
              </a:ext>
            </a:extLst>
          </p:cNvPr>
          <p:cNvPicPr>
            <a:picLocks noChangeAspect="1"/>
          </p:cNvPicPr>
          <p:nvPr/>
        </p:nvPicPr>
        <p:blipFill>
          <a:blip r:embed="rId5"/>
          <a:stretch>
            <a:fillRect/>
          </a:stretch>
        </p:blipFill>
        <p:spPr>
          <a:xfrm>
            <a:off x="7166445" y="1797668"/>
            <a:ext cx="4103991" cy="3016762"/>
          </a:xfrm>
          <a:prstGeom prst="rect">
            <a:avLst/>
          </a:prstGeom>
        </p:spPr>
      </p:pic>
      <p:sp>
        <p:nvSpPr>
          <p:cNvPr id="48" name="ZoneTexte 47">
            <a:extLst>
              <a:ext uri="{FF2B5EF4-FFF2-40B4-BE49-F238E27FC236}">
                <a16:creationId xmlns:a16="http://schemas.microsoft.com/office/drawing/2014/main" id="{ABC9CEEA-996B-DB3D-D7C4-4E9B728194CF}"/>
              </a:ext>
            </a:extLst>
          </p:cNvPr>
          <p:cNvSpPr txBox="1"/>
          <p:nvPr/>
        </p:nvSpPr>
        <p:spPr>
          <a:xfrm>
            <a:off x="6583839" y="1231595"/>
            <a:ext cx="5425440" cy="461665"/>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Successful recanalization significantly increased favorable outcomes within all CCI groups:</a:t>
            </a: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2DA860CC-B68E-52AF-2344-081744895494}"/>
              </a:ext>
            </a:extLst>
          </p:cNvPr>
          <p:cNvGrpSpPr/>
          <p:nvPr/>
        </p:nvGrpSpPr>
        <p:grpSpPr>
          <a:xfrm>
            <a:off x="326714" y="1227529"/>
            <a:ext cx="1689100" cy="369332"/>
            <a:chOff x="326714" y="1227529"/>
            <a:chExt cx="1689100" cy="369332"/>
          </a:xfrm>
        </p:grpSpPr>
        <p:sp>
          <p:nvSpPr>
            <p:cNvPr id="3" name="Rectangle: Rounded Corners 2">
              <a:extLst>
                <a:ext uri="{FF2B5EF4-FFF2-40B4-BE49-F238E27FC236}">
                  <a16:creationId xmlns:a16="http://schemas.microsoft.com/office/drawing/2014/main" id="{68E499D5-EA5B-FA80-7E17-636FAB5C56AA}"/>
                </a:ext>
              </a:extLst>
            </p:cNvPr>
            <p:cNvSpPr/>
            <p:nvPr/>
          </p:nvSpPr>
          <p:spPr>
            <a:xfrm>
              <a:off x="326714" y="1270461"/>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142DA205-DF94-1CF3-94F2-682233AC8E0C}"/>
                </a:ext>
              </a:extLst>
            </p:cNvPr>
            <p:cNvSpPr txBox="1"/>
            <p:nvPr/>
          </p:nvSpPr>
          <p:spPr>
            <a:xfrm>
              <a:off x="365802" y="1227529"/>
              <a:ext cx="1269852" cy="369332"/>
            </a:xfrm>
            <a:prstGeom prst="rect">
              <a:avLst/>
            </a:prstGeom>
            <a:noFill/>
          </p:spPr>
          <p:txBody>
            <a:bodyPr wrap="square">
              <a:spAutoFit/>
            </a:bodyPr>
            <a:lstStyle/>
            <a:p>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Results</a:t>
              </a:r>
              <a:endParaRPr lang="en-CH" dirty="0">
                <a:solidFill>
                  <a:schemeClr val="bg1"/>
                </a:solidFill>
              </a:endParaRPr>
            </a:p>
          </p:txBody>
        </p:sp>
      </p:grpSp>
      <p:sp>
        <p:nvSpPr>
          <p:cNvPr id="13" name="Rectangle: Rounded Corners 12">
            <a:extLst>
              <a:ext uri="{FF2B5EF4-FFF2-40B4-BE49-F238E27FC236}">
                <a16:creationId xmlns:a16="http://schemas.microsoft.com/office/drawing/2014/main" id="{5F4278A0-66B5-D041-66EC-6C68B02821D5}"/>
              </a:ext>
            </a:extLst>
          </p:cNvPr>
          <p:cNvSpPr/>
          <p:nvPr/>
        </p:nvSpPr>
        <p:spPr>
          <a:xfrm>
            <a:off x="6676549" y="4918838"/>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0" u="none" strike="noStrike" baseline="0" dirty="0">
                <a:latin typeface="Arial" panose="020B0604020202020204" pitchFamily="34" charset="0"/>
                <a:cs typeface="Arial" panose="020B0604020202020204" pitchFamily="34" charset="0"/>
              </a:rPr>
              <a:t>Conclusion</a:t>
            </a:r>
            <a:endParaRPr lang="en-CH" dirty="0"/>
          </a:p>
        </p:txBody>
      </p:sp>
      <p:sp>
        <p:nvSpPr>
          <p:cNvPr id="14" name="Rectangle 13">
            <a:hlinkClick r:id="rId6" action="ppaction://hlinksldjump"/>
            <a:extLst>
              <a:ext uri="{FF2B5EF4-FFF2-40B4-BE49-F238E27FC236}">
                <a16:creationId xmlns:a16="http://schemas.microsoft.com/office/drawing/2014/main" id="{26EAE140-5F3C-704E-27E9-FC6E933ACDF5}"/>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Picture 3" descr="A red and blue letters on a black background&#10;&#10;AI-generated content may be incorrect.">
            <a:extLst>
              <a:ext uri="{FF2B5EF4-FFF2-40B4-BE49-F238E27FC236}">
                <a16:creationId xmlns:a16="http://schemas.microsoft.com/office/drawing/2014/main" id="{B1CE5C6A-5308-A942-FC8C-0A5D6DBC8B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2482388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B4168-89D5-39DA-1AF4-966EC59749B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EC1876C-3AD3-5597-9748-D8FCF51464AB}"/>
              </a:ext>
            </a:extLst>
          </p:cNvPr>
          <p:cNvSpPr/>
          <p:nvPr/>
        </p:nvSpPr>
        <p:spPr>
          <a:xfrm>
            <a:off x="0" y="-1"/>
            <a:ext cx="12192000" cy="987541"/>
          </a:xfrm>
          <a:prstGeom prst="rect">
            <a:avLst/>
          </a:prstGeom>
          <a:solidFill>
            <a:srgbClr val="171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83888FA4-D503-CEEF-7D8F-76B288B3B63A}"/>
              </a:ext>
            </a:extLst>
          </p:cNvPr>
          <p:cNvSpPr/>
          <p:nvPr/>
        </p:nvSpPr>
        <p:spPr>
          <a:xfrm>
            <a:off x="0" y="1033260"/>
            <a:ext cx="12192000" cy="45719"/>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292F515-14A3-4681-3D2B-61B2D2654425}"/>
              </a:ext>
            </a:extLst>
          </p:cNvPr>
          <p:cNvSpPr txBox="1"/>
          <p:nvPr/>
        </p:nvSpPr>
        <p:spPr>
          <a:xfrm>
            <a:off x="217525" y="168414"/>
            <a:ext cx="11610144" cy="523220"/>
          </a:xfrm>
          <a:prstGeom prst="rect">
            <a:avLst/>
          </a:prstGeom>
          <a:noFill/>
          <a:ln>
            <a:noFill/>
          </a:ln>
        </p:spPr>
        <p:txBody>
          <a:bodyPr wrap="square">
            <a:spAutoFit/>
          </a:bodyPr>
          <a:lstStyle/>
          <a:p>
            <a:r>
              <a:rPr lang="en-US" sz="2800" dirty="0">
                <a:solidFill>
                  <a:schemeClr val="bg1"/>
                </a:solidFill>
                <a:latin typeface="Arial" panose="020B0604020202020204" pitchFamily="34" charset="0"/>
                <a:cs typeface="Arial" panose="020B0604020202020204" pitchFamily="34" charset="0"/>
              </a:rPr>
              <a:t>Information</a:t>
            </a:r>
            <a:endParaRPr lang="fr-FR" sz="2400" dirty="0">
              <a:solidFill>
                <a:schemeClr val="bg1"/>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9E0BF853-1ED6-6249-DC09-202196AA44E9}"/>
              </a:ext>
            </a:extLst>
          </p:cNvPr>
          <p:cNvSpPr txBox="1"/>
          <p:nvPr/>
        </p:nvSpPr>
        <p:spPr>
          <a:xfrm>
            <a:off x="950366" y="2329434"/>
            <a:ext cx="10144462" cy="2893100"/>
          </a:xfrm>
          <a:prstGeom prst="rect">
            <a:avLst/>
          </a:prstGeom>
          <a:noFill/>
        </p:spPr>
        <p:txBody>
          <a:bodyPr wrap="square">
            <a:spAutoFit/>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This slide deck showcases the latest data presented at the ESOC 2025</a:t>
            </a:r>
          </a:p>
          <a:p>
            <a:pPr marL="457200" indent="-4572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All abbreviations displayed in these slides, along with a complete copy of the original abstract text can be found in the slide notes</a:t>
            </a:r>
          </a:p>
          <a:p>
            <a:pPr marL="457200" indent="-4572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Click on       to return to the content page</a:t>
            </a:r>
          </a:p>
        </p:txBody>
      </p:sp>
      <p:grpSp>
        <p:nvGrpSpPr>
          <p:cNvPr id="8" name="Groupe 7">
            <a:extLst>
              <a:ext uri="{FF2B5EF4-FFF2-40B4-BE49-F238E27FC236}">
                <a16:creationId xmlns:a16="http://schemas.microsoft.com/office/drawing/2014/main" id="{98E0EFF8-5822-5170-FFF6-D0B066892635}"/>
              </a:ext>
            </a:extLst>
          </p:cNvPr>
          <p:cNvGrpSpPr/>
          <p:nvPr/>
        </p:nvGrpSpPr>
        <p:grpSpPr>
          <a:xfrm>
            <a:off x="2829260" y="4735933"/>
            <a:ext cx="335705" cy="365267"/>
            <a:chOff x="11626368" y="222274"/>
            <a:chExt cx="327596" cy="356444"/>
          </a:xfrm>
        </p:grpSpPr>
        <p:sp>
          <p:nvSpPr>
            <p:cNvPr id="9" name="Rectangle 8">
              <a:extLst>
                <a:ext uri="{FF2B5EF4-FFF2-40B4-BE49-F238E27FC236}">
                  <a16:creationId xmlns:a16="http://schemas.microsoft.com/office/drawing/2014/main" id="{D76E26CF-99AF-0FDB-8308-19C332007B79}"/>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 forme 9">
              <a:extLst>
                <a:ext uri="{FF2B5EF4-FFF2-40B4-BE49-F238E27FC236}">
                  <a16:creationId xmlns:a16="http://schemas.microsoft.com/office/drawing/2014/main" id="{A90F30F3-B624-3D7B-A966-F7D0ECCCDEA3}"/>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12" name="Rectangle 11">
              <a:extLst>
                <a:ext uri="{FF2B5EF4-FFF2-40B4-BE49-F238E27FC236}">
                  <a16:creationId xmlns:a16="http://schemas.microsoft.com/office/drawing/2014/main" id="{081CC76B-0724-1929-C5A7-530ACBDFE659}"/>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 forme 12">
              <a:extLst>
                <a:ext uri="{FF2B5EF4-FFF2-40B4-BE49-F238E27FC236}">
                  <a16:creationId xmlns:a16="http://schemas.microsoft.com/office/drawing/2014/main" id="{3FD5FE6C-A645-5658-BCC6-7DDC54236D90}"/>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pic>
        <p:nvPicPr>
          <p:cNvPr id="3" name="Picture 3" descr="A red and blue letters on a black background&#10;&#10;AI-generated content may be incorrect.">
            <a:extLst>
              <a:ext uri="{FF2B5EF4-FFF2-40B4-BE49-F238E27FC236}">
                <a16:creationId xmlns:a16="http://schemas.microsoft.com/office/drawing/2014/main" id="{66FD5A11-70C1-DF32-23B4-8B1D0E7BA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3447744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CFF2A-D33A-BE20-AFE2-13AB9214570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EDDE4A1-0C08-8C01-A1C7-38564924BF91}"/>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C2FB612B-C437-923F-EC56-99E88F2EDAA2}"/>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009DF99A-36B5-F258-19B5-4CD9E0FCB48D}"/>
              </a:ext>
            </a:extLst>
          </p:cNvPr>
          <p:cNvSpPr txBox="1"/>
          <p:nvPr/>
        </p:nvSpPr>
        <p:spPr>
          <a:xfrm>
            <a:off x="199745" y="183350"/>
            <a:ext cx="11610144" cy="523220"/>
          </a:xfrm>
          <a:prstGeom prst="rect">
            <a:avLst/>
          </a:prstGeom>
          <a:noFill/>
        </p:spPr>
        <p:txBody>
          <a:bodyPr wrap="square">
            <a:spAutoFit/>
          </a:bodyPr>
          <a:lstStyle/>
          <a:p>
            <a:r>
              <a:rPr lang="en-US" sz="2800" dirty="0">
                <a:solidFill>
                  <a:schemeClr val="bg1"/>
                </a:solidFill>
                <a:latin typeface="Arial" panose="020B0604020202020204" pitchFamily="34" charset="0"/>
                <a:cs typeface="Arial" panose="020B0604020202020204" pitchFamily="34" charset="0"/>
              </a:rPr>
              <a:t>Content</a:t>
            </a:r>
            <a:endParaRPr lang="fr-FR" sz="2400" dirty="0">
              <a:solidFill>
                <a:schemeClr val="bg1"/>
              </a:solidFill>
              <a:latin typeface="Arial" panose="020B0604020202020204" pitchFamily="34" charset="0"/>
              <a:cs typeface="Arial" panose="020B0604020202020204" pitchFamily="34" charset="0"/>
            </a:endParaRPr>
          </a:p>
        </p:txBody>
      </p:sp>
      <p:graphicFrame>
        <p:nvGraphicFramePr>
          <p:cNvPr id="2" name="Table 8">
            <a:extLst>
              <a:ext uri="{FF2B5EF4-FFF2-40B4-BE49-F238E27FC236}">
                <a16:creationId xmlns:a16="http://schemas.microsoft.com/office/drawing/2014/main" id="{A30F0C6B-B7E6-35F6-422A-81F7DE913578}"/>
              </a:ext>
            </a:extLst>
          </p:cNvPr>
          <p:cNvGraphicFramePr>
            <a:graphicFrameLocks noGrp="1"/>
          </p:cNvGraphicFramePr>
          <p:nvPr>
            <p:extLst>
              <p:ext uri="{D42A27DB-BD31-4B8C-83A1-F6EECF244321}">
                <p14:modId xmlns:p14="http://schemas.microsoft.com/office/powerpoint/2010/main" val="2492511643"/>
              </p:ext>
            </p:extLst>
          </p:nvPr>
        </p:nvGraphicFramePr>
        <p:xfrm>
          <a:off x="787079" y="1836907"/>
          <a:ext cx="10683432" cy="3439741"/>
        </p:xfrm>
        <a:graphic>
          <a:graphicData uri="http://schemas.openxmlformats.org/drawingml/2006/table">
            <a:tbl>
              <a:tblPr firstRow="1" bandRow="1">
                <a:tableStyleId>{5C22544A-7EE6-4342-B048-85BDC9FD1C3A}</a:tableStyleId>
              </a:tblPr>
              <a:tblGrid>
                <a:gridCol w="1636279">
                  <a:extLst>
                    <a:ext uri="{9D8B030D-6E8A-4147-A177-3AD203B41FA5}">
                      <a16:colId xmlns:a16="http://schemas.microsoft.com/office/drawing/2014/main" val="3140078821"/>
                    </a:ext>
                  </a:extLst>
                </a:gridCol>
                <a:gridCol w="9047153">
                  <a:extLst>
                    <a:ext uri="{9D8B030D-6E8A-4147-A177-3AD203B41FA5}">
                      <a16:colId xmlns:a16="http://schemas.microsoft.com/office/drawing/2014/main" val="2730466953"/>
                    </a:ext>
                  </a:extLst>
                </a:gridCol>
              </a:tblGrid>
              <a:tr h="368481">
                <a:tc>
                  <a:txBody>
                    <a:bodyPr/>
                    <a:lstStyle/>
                    <a:p>
                      <a:pPr algn="ctr"/>
                      <a:r>
                        <a:rPr lang="en-US" sz="1400" dirty="0">
                          <a:latin typeface="Arial" panose="020B0604020202020204" pitchFamily="34" charset="0"/>
                          <a:cs typeface="Arial" panose="020B0604020202020204" pitchFamily="34" charset="0"/>
                        </a:rPr>
                        <a:t>Abstracts</a:t>
                      </a:r>
                      <a:endParaRPr lang="en-CH" sz="1400" dirty="0">
                        <a:latin typeface="Arial" panose="020B0604020202020204" pitchFamily="34" charset="0"/>
                        <a:cs typeface="Arial" panose="020B0604020202020204" pitchFamily="34" charset="0"/>
                      </a:endParaRPr>
                    </a:p>
                  </a:txBody>
                  <a:tcPr marL="91749" marR="91749" marT="45874" marB="45874">
                    <a:solidFill>
                      <a:srgbClr val="171E54"/>
                    </a:solidFill>
                  </a:tcPr>
                </a:tc>
                <a:tc>
                  <a:txBody>
                    <a:bodyPr/>
                    <a:lstStyle/>
                    <a:p>
                      <a:pPr algn="just"/>
                      <a:r>
                        <a:rPr lang="en-US" sz="1400" dirty="0">
                          <a:latin typeface="Arial" panose="020B0604020202020204" pitchFamily="34" charset="0"/>
                          <a:cs typeface="Arial" panose="020B0604020202020204" pitchFamily="34" charset="0"/>
                        </a:rPr>
                        <a:t>Title</a:t>
                      </a:r>
                      <a:endParaRPr lang="en-CH" sz="1400" dirty="0">
                        <a:latin typeface="Arial" panose="020B0604020202020204" pitchFamily="34" charset="0"/>
                        <a:cs typeface="Arial" panose="020B0604020202020204" pitchFamily="34" charset="0"/>
                      </a:endParaRPr>
                    </a:p>
                  </a:txBody>
                  <a:tcPr marL="91749" marR="91749" marT="45874" marB="45874">
                    <a:solidFill>
                      <a:srgbClr val="171E54"/>
                    </a:solidFill>
                  </a:tcPr>
                </a:tc>
                <a:extLst>
                  <a:ext uri="{0D108BD9-81ED-4DB2-BD59-A6C34878D82A}">
                    <a16:rowId xmlns:a16="http://schemas.microsoft.com/office/drawing/2014/main" val="3062302656"/>
                  </a:ext>
                </a:extLst>
              </a:tr>
              <a:tr h="550491">
                <a:tc>
                  <a:txBody>
                    <a:bodyPr/>
                    <a:lstStyle/>
                    <a:p>
                      <a:pPr algn="ctr"/>
                      <a:r>
                        <a:rPr lang="en-US" sz="1500" dirty="0">
                          <a:latin typeface="Arial" panose="020B0604020202020204" pitchFamily="34" charset="0"/>
                          <a:cs typeface="Arial" panose="020B0604020202020204" pitchFamily="34" charset="0"/>
                        </a:rPr>
                        <a:t>ESOC25-137</a:t>
                      </a:r>
                      <a:endParaRPr lang="en-CH" sz="1500" dirty="0">
                        <a:latin typeface="Arial" panose="020B0604020202020204" pitchFamily="34" charset="0"/>
                        <a:cs typeface="Arial" panose="020B0604020202020204" pitchFamily="34" charset="0"/>
                      </a:endParaRPr>
                    </a:p>
                  </a:txBody>
                  <a:tcPr marL="91749" marR="91749" marT="45874" marB="45874"/>
                </a:tc>
                <a:tc>
                  <a:txBody>
                    <a:bodyPr/>
                    <a:lstStyle/>
                    <a:p>
                      <a:pPr algn="just"/>
                      <a:r>
                        <a:rPr lang="en-US" sz="1500" dirty="0">
                          <a:latin typeface="Arial" panose="020B0604020202020204" pitchFamily="34" charset="0"/>
                          <a:cs typeface="Arial" panose="020B0604020202020204" pitchFamily="34" charset="0"/>
                        </a:rPr>
                        <a:t>Safety and efficacy of drug-coated balloon in patients with symptomatic intracranial</a:t>
                      </a:r>
                    </a:p>
                    <a:p>
                      <a:pPr algn="just"/>
                      <a:r>
                        <a:rPr lang="en-US" sz="1500" dirty="0">
                          <a:latin typeface="Arial" panose="020B0604020202020204" pitchFamily="34" charset="0"/>
                          <a:cs typeface="Arial" panose="020B0604020202020204" pitchFamily="34" charset="0"/>
                        </a:rPr>
                        <a:t>atherosclerotic stenosis and restenosis: The SPINAS clinical trial</a:t>
                      </a:r>
                      <a:endParaRPr lang="en-CH" sz="1500" dirty="0">
                        <a:latin typeface="Arial" panose="020B0604020202020204" pitchFamily="34" charset="0"/>
                        <a:cs typeface="Arial" panose="020B0604020202020204" pitchFamily="34" charset="0"/>
                      </a:endParaRPr>
                    </a:p>
                  </a:txBody>
                  <a:tcPr marL="91749" marR="91749" marT="45874" marB="45874"/>
                </a:tc>
                <a:extLst>
                  <a:ext uri="{0D108BD9-81ED-4DB2-BD59-A6C34878D82A}">
                    <a16:rowId xmlns:a16="http://schemas.microsoft.com/office/drawing/2014/main" val="2762186054"/>
                  </a:ext>
                </a:extLst>
              </a:tr>
              <a:tr h="550491">
                <a:tc>
                  <a:txBody>
                    <a:bodyPr/>
                    <a:lstStyle/>
                    <a:p>
                      <a:pPr algn="ctr"/>
                      <a:r>
                        <a:rPr lang="en-US" sz="1500" dirty="0">
                          <a:latin typeface="Arial" panose="020B0604020202020204" pitchFamily="34" charset="0"/>
                          <a:cs typeface="Arial" panose="020B0604020202020204" pitchFamily="34" charset="0"/>
                        </a:rPr>
                        <a:t>ESOC25-213 </a:t>
                      </a:r>
                      <a:endParaRPr lang="en-CH" sz="1500" dirty="0">
                        <a:latin typeface="Arial" panose="020B0604020202020204" pitchFamily="34" charset="0"/>
                        <a:cs typeface="Arial" panose="020B0604020202020204" pitchFamily="34" charset="0"/>
                      </a:endParaRPr>
                    </a:p>
                  </a:txBody>
                  <a:tcPr marL="91749" marR="91749" marT="45874" marB="45874"/>
                </a:tc>
                <a:tc>
                  <a:txBody>
                    <a:bodyPr/>
                    <a:lstStyle/>
                    <a:p>
                      <a:r>
                        <a:rPr lang="en-US" sz="1500" b="0" i="0" u="none" strike="noStrike" kern="1200" baseline="0" dirty="0">
                          <a:solidFill>
                            <a:schemeClr val="dk1"/>
                          </a:solidFill>
                          <a:latin typeface="Arial" panose="020B0604020202020204" pitchFamily="34" charset="0"/>
                          <a:ea typeface="+mn-ea"/>
                          <a:cs typeface="Arial" panose="020B0604020202020204" pitchFamily="34" charset="0"/>
                        </a:rPr>
                        <a:t>Stent angioplasty in patients with vertebral artery ostial stenosis: One year clinical and</a:t>
                      </a:r>
                    </a:p>
                    <a:p>
                      <a:r>
                        <a:rPr lang="en-US" sz="1500" b="0" i="0" u="none" strike="noStrike" kern="1200" baseline="0" dirty="0">
                          <a:solidFill>
                            <a:schemeClr val="dk1"/>
                          </a:solidFill>
                          <a:latin typeface="Arial" panose="020B0604020202020204" pitchFamily="34" charset="0"/>
                          <a:ea typeface="+mn-ea"/>
                          <a:cs typeface="Arial" panose="020B0604020202020204" pitchFamily="34" charset="0"/>
                        </a:rPr>
                        <a:t>angiographic outcomes in 525 patients</a:t>
                      </a:r>
                      <a:endParaRPr lang="en-CH" sz="1500" b="0" dirty="0">
                        <a:latin typeface="Arial" panose="020B0604020202020204" pitchFamily="34" charset="0"/>
                        <a:cs typeface="Arial" panose="020B0604020202020204" pitchFamily="34" charset="0"/>
                      </a:endParaRPr>
                    </a:p>
                  </a:txBody>
                  <a:tcPr marL="91749" marR="91749" marT="45874" marB="45874"/>
                </a:tc>
                <a:extLst>
                  <a:ext uri="{0D108BD9-81ED-4DB2-BD59-A6C34878D82A}">
                    <a16:rowId xmlns:a16="http://schemas.microsoft.com/office/drawing/2014/main" val="1793312832"/>
                  </a:ext>
                </a:extLst>
              </a:tr>
              <a:tr h="368481">
                <a:tc>
                  <a:txBody>
                    <a:bodyPr/>
                    <a:lstStyle/>
                    <a:p>
                      <a:pPr algn="ctr"/>
                      <a:r>
                        <a:rPr lang="en-US" sz="1500" dirty="0">
                          <a:latin typeface="Arial" panose="020B0604020202020204" pitchFamily="34" charset="0"/>
                          <a:cs typeface="Arial" panose="020B0604020202020204" pitchFamily="34" charset="0"/>
                        </a:rPr>
                        <a:t>ESOC25-700 </a:t>
                      </a:r>
                      <a:endParaRPr lang="en-CH" sz="1500" dirty="0">
                        <a:latin typeface="Arial" panose="020B0604020202020204" pitchFamily="34" charset="0"/>
                        <a:cs typeface="Arial" panose="020B0604020202020204" pitchFamily="34" charset="0"/>
                      </a:endParaRPr>
                    </a:p>
                  </a:txBody>
                  <a:tcPr marL="91749" marR="91749" marT="45874" marB="45874"/>
                </a:tc>
                <a:tc>
                  <a:txBody>
                    <a:bodyPr/>
                    <a:lstStyle/>
                    <a:p>
                      <a:pPr algn="just"/>
                      <a:r>
                        <a:rPr lang="en-US" sz="1500" kern="100" dirty="0">
                          <a:effectLst/>
                          <a:latin typeface="Arial" panose="020B0604020202020204" pitchFamily="34" charset="0"/>
                          <a:cs typeface="Arial" panose="020B0604020202020204" pitchFamily="34" charset="0"/>
                        </a:rPr>
                        <a:t>Outcomes after thrombectomy for primary and secondary medium vessel MCA</a:t>
                      </a:r>
                    </a:p>
                    <a:p>
                      <a:pPr algn="just"/>
                      <a:r>
                        <a:rPr lang="en-US" sz="1500" kern="100" dirty="0">
                          <a:effectLst/>
                          <a:latin typeface="Arial" panose="020B0604020202020204" pitchFamily="34" charset="0"/>
                          <a:cs typeface="Arial" panose="020B0604020202020204" pitchFamily="34" charset="0"/>
                        </a:rPr>
                        <a:t>occlusions: A prospective nationwide registry study</a:t>
                      </a:r>
                      <a:endParaRPr lang="en-CH" sz="1500" dirty="0">
                        <a:latin typeface="Arial" panose="020B0604020202020204" pitchFamily="34" charset="0"/>
                        <a:cs typeface="Arial" panose="020B0604020202020204" pitchFamily="34" charset="0"/>
                      </a:endParaRPr>
                    </a:p>
                  </a:txBody>
                  <a:tcPr marL="91749" marR="91749" marT="45874" marB="45874"/>
                </a:tc>
                <a:extLst>
                  <a:ext uri="{0D108BD9-81ED-4DB2-BD59-A6C34878D82A}">
                    <a16:rowId xmlns:a16="http://schemas.microsoft.com/office/drawing/2014/main" val="2275585441"/>
                  </a:ext>
                </a:extLst>
              </a:tr>
              <a:tr h="550491">
                <a:tc>
                  <a:txBody>
                    <a:bodyPr/>
                    <a:lstStyle/>
                    <a:p>
                      <a:pPr algn="ctr"/>
                      <a:r>
                        <a:rPr lang="en-US" sz="1500" dirty="0">
                          <a:latin typeface="Arial" panose="020B0604020202020204" pitchFamily="34" charset="0"/>
                          <a:cs typeface="Arial" panose="020B0604020202020204" pitchFamily="34" charset="0"/>
                        </a:rPr>
                        <a:t>ESOC25-1514 </a:t>
                      </a:r>
                      <a:endParaRPr lang="en-CH" sz="1500" dirty="0">
                        <a:latin typeface="Arial" panose="020B0604020202020204" pitchFamily="34" charset="0"/>
                        <a:cs typeface="Arial" panose="020B0604020202020204" pitchFamily="34" charset="0"/>
                      </a:endParaRPr>
                    </a:p>
                  </a:txBody>
                  <a:tcPr marL="91749" marR="91749" marT="45874" marB="45874"/>
                </a:tc>
                <a:tc>
                  <a:txBody>
                    <a:bodyPr/>
                    <a:lstStyle/>
                    <a:p>
                      <a:r>
                        <a:rPr lang="en-US" sz="1500" b="0" i="0" u="none" strike="noStrike" kern="1200" baseline="0" dirty="0">
                          <a:solidFill>
                            <a:schemeClr val="dk1"/>
                          </a:solidFill>
                          <a:latin typeface="Arial" panose="020B0604020202020204" pitchFamily="34" charset="0"/>
                          <a:ea typeface="+mn-ea"/>
                          <a:cs typeface="Arial" panose="020B0604020202020204" pitchFamily="34" charset="0"/>
                        </a:rPr>
                        <a:t>Endovascular stenting in patients receiving mechanical thrombectomy for isolated</a:t>
                      </a:r>
                    </a:p>
                    <a:p>
                      <a:r>
                        <a:rPr lang="en-US" sz="1500" b="0" i="0" u="none" strike="noStrike" kern="1200" baseline="0" dirty="0">
                          <a:solidFill>
                            <a:schemeClr val="dk1"/>
                          </a:solidFill>
                          <a:latin typeface="Arial" panose="020B0604020202020204" pitchFamily="34" charset="0"/>
                          <a:ea typeface="+mn-ea"/>
                          <a:cs typeface="Arial" panose="020B0604020202020204" pitchFamily="34" charset="0"/>
                        </a:rPr>
                        <a:t>cervical internal carotid artery occlusion: An ETIICA sub-study</a:t>
                      </a:r>
                      <a:endParaRPr lang="en-CH" sz="1500" b="0" dirty="0">
                        <a:latin typeface="Arial" panose="020B0604020202020204" pitchFamily="34" charset="0"/>
                        <a:cs typeface="Arial" panose="020B0604020202020204" pitchFamily="34" charset="0"/>
                      </a:endParaRPr>
                    </a:p>
                  </a:txBody>
                  <a:tcPr marL="91749" marR="91749" marT="45874" marB="45874"/>
                </a:tc>
                <a:extLst>
                  <a:ext uri="{0D108BD9-81ED-4DB2-BD59-A6C34878D82A}">
                    <a16:rowId xmlns:a16="http://schemas.microsoft.com/office/drawing/2014/main" val="213938228"/>
                  </a:ext>
                </a:extLst>
              </a:tr>
              <a:tr h="550491">
                <a:tc>
                  <a:txBody>
                    <a:bodyPr/>
                    <a:lstStyle/>
                    <a:p>
                      <a:pPr algn="ctr"/>
                      <a:r>
                        <a:rPr lang="en-US" sz="1500" dirty="0">
                          <a:latin typeface="Arial" panose="020B0604020202020204" pitchFamily="34" charset="0"/>
                          <a:cs typeface="Arial" panose="020B0604020202020204" pitchFamily="34" charset="0"/>
                        </a:rPr>
                        <a:t>ESOC25-1384</a:t>
                      </a:r>
                      <a:endParaRPr lang="en-CH" sz="1500" dirty="0">
                        <a:latin typeface="Arial" panose="020B0604020202020204" pitchFamily="34" charset="0"/>
                        <a:cs typeface="Arial" panose="020B0604020202020204" pitchFamily="34" charset="0"/>
                      </a:endParaRPr>
                    </a:p>
                  </a:txBody>
                  <a:tcPr marL="91749" marR="91749" marT="45874" marB="45874"/>
                </a:tc>
                <a:tc>
                  <a:txBody>
                    <a:bodyPr/>
                    <a:lstStyle/>
                    <a:p>
                      <a:pPr algn="just"/>
                      <a:r>
                        <a:rPr lang="en-US" sz="1500" dirty="0">
                          <a:latin typeface="Arial" panose="020B0604020202020204" pitchFamily="34" charset="0"/>
                          <a:cs typeface="Arial" panose="020B0604020202020204" pitchFamily="34" charset="0"/>
                        </a:rPr>
                        <a:t>Major intracranial complications during balloon angioplasty and/or rescue stenting in failed thrombectomy are associated with worse functional outcomes: Analysis from a large retrospective registry</a:t>
                      </a:r>
                      <a:endParaRPr lang="en-CH" sz="1500" dirty="0">
                        <a:latin typeface="Arial" panose="020B0604020202020204" pitchFamily="34" charset="0"/>
                        <a:cs typeface="Arial" panose="020B0604020202020204" pitchFamily="34" charset="0"/>
                      </a:endParaRPr>
                    </a:p>
                  </a:txBody>
                  <a:tcPr marL="91749" marR="91749" marT="45874" marB="45874"/>
                </a:tc>
                <a:extLst>
                  <a:ext uri="{0D108BD9-81ED-4DB2-BD59-A6C34878D82A}">
                    <a16:rowId xmlns:a16="http://schemas.microsoft.com/office/drawing/2014/main" val="3314800371"/>
                  </a:ext>
                </a:extLst>
              </a:tr>
              <a:tr h="255780">
                <a:tc>
                  <a:txBody>
                    <a:bodyPr/>
                    <a:lstStyle/>
                    <a:p>
                      <a:pPr algn="ctr"/>
                      <a:r>
                        <a:rPr lang="en-US" sz="1500" dirty="0">
                          <a:latin typeface="Arial" panose="020B0604020202020204" pitchFamily="34" charset="0"/>
                          <a:cs typeface="Arial" panose="020B0604020202020204" pitchFamily="34" charset="0"/>
                        </a:rPr>
                        <a:t>ESOC25-787 </a:t>
                      </a:r>
                      <a:endParaRPr lang="en-CH" sz="1500" dirty="0">
                        <a:latin typeface="Arial" panose="020B0604020202020204" pitchFamily="34" charset="0"/>
                        <a:cs typeface="Arial" panose="020B0604020202020204" pitchFamily="34" charset="0"/>
                      </a:endParaRPr>
                    </a:p>
                  </a:txBody>
                  <a:tcPr marL="91749" marR="91749" marT="45874" marB="45874"/>
                </a:tc>
                <a:tc>
                  <a:txBody>
                    <a:bodyPr/>
                    <a:lstStyle/>
                    <a:p>
                      <a:pPr algn="just"/>
                      <a:r>
                        <a:rPr lang="en-US" sz="1500" dirty="0">
                          <a:latin typeface="Arial" panose="020B0604020202020204" pitchFamily="34" charset="0"/>
                          <a:cs typeface="Arial" panose="020B0604020202020204" pitchFamily="34" charset="0"/>
                        </a:rPr>
                        <a:t>Procedural results of fusion imaging in endovascular thrombectomy</a:t>
                      </a:r>
                      <a:endParaRPr lang="en-CH" sz="1500" dirty="0">
                        <a:latin typeface="Arial" panose="020B0604020202020204" pitchFamily="34" charset="0"/>
                        <a:cs typeface="Arial" panose="020B0604020202020204" pitchFamily="34" charset="0"/>
                      </a:endParaRPr>
                    </a:p>
                  </a:txBody>
                  <a:tcPr marL="91749" marR="91749" marT="45874" marB="45874"/>
                </a:tc>
                <a:extLst>
                  <a:ext uri="{0D108BD9-81ED-4DB2-BD59-A6C34878D82A}">
                    <a16:rowId xmlns:a16="http://schemas.microsoft.com/office/drawing/2014/main" val="1100905786"/>
                  </a:ext>
                </a:extLst>
              </a:tr>
            </a:tbl>
          </a:graphicData>
        </a:graphic>
      </p:graphicFrame>
      <p:sp>
        <p:nvSpPr>
          <p:cNvPr id="3" name="Rectangle 2">
            <a:hlinkClick r:id="rId2" action="ppaction://hlinksldjump"/>
            <a:extLst>
              <a:ext uri="{FF2B5EF4-FFF2-40B4-BE49-F238E27FC236}">
                <a16:creationId xmlns:a16="http://schemas.microsoft.com/office/drawing/2014/main" id="{CB11EDDC-EC29-F595-7EFA-0E65C080262A}"/>
              </a:ext>
            </a:extLst>
          </p:cNvPr>
          <p:cNvSpPr/>
          <p:nvPr/>
        </p:nvSpPr>
        <p:spPr>
          <a:xfrm>
            <a:off x="890954" y="2250831"/>
            <a:ext cx="10468708" cy="4103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hlinkClick r:id="rId3" action="ppaction://hlinksldjump"/>
            <a:extLst>
              <a:ext uri="{FF2B5EF4-FFF2-40B4-BE49-F238E27FC236}">
                <a16:creationId xmlns:a16="http://schemas.microsoft.com/office/drawing/2014/main" id="{BCA2B7CB-88D1-51AC-3839-4DBB1BEDDBAD}"/>
              </a:ext>
            </a:extLst>
          </p:cNvPr>
          <p:cNvSpPr/>
          <p:nvPr/>
        </p:nvSpPr>
        <p:spPr>
          <a:xfrm>
            <a:off x="879231" y="2817154"/>
            <a:ext cx="10468708" cy="4103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hlinkClick r:id="rId4" action="ppaction://hlinksldjump"/>
            <a:extLst>
              <a:ext uri="{FF2B5EF4-FFF2-40B4-BE49-F238E27FC236}">
                <a16:creationId xmlns:a16="http://schemas.microsoft.com/office/drawing/2014/main" id="{4766DB6E-CE9D-646B-A2B4-560E75E6F11A}"/>
              </a:ext>
            </a:extLst>
          </p:cNvPr>
          <p:cNvSpPr/>
          <p:nvPr/>
        </p:nvSpPr>
        <p:spPr>
          <a:xfrm>
            <a:off x="879231" y="3361492"/>
            <a:ext cx="10468708" cy="4103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hlinkClick r:id="rId5" action="ppaction://hlinksldjump"/>
            <a:extLst>
              <a:ext uri="{FF2B5EF4-FFF2-40B4-BE49-F238E27FC236}">
                <a16:creationId xmlns:a16="http://schemas.microsoft.com/office/drawing/2014/main" id="{2DC6CB31-026D-AD95-9FD8-7F90B3F1F243}"/>
              </a:ext>
            </a:extLst>
          </p:cNvPr>
          <p:cNvSpPr/>
          <p:nvPr/>
        </p:nvSpPr>
        <p:spPr>
          <a:xfrm>
            <a:off x="861646" y="3911217"/>
            <a:ext cx="10468708" cy="4103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hlinkClick r:id="rId6" action="ppaction://hlinksldjump"/>
            <a:extLst>
              <a:ext uri="{FF2B5EF4-FFF2-40B4-BE49-F238E27FC236}">
                <a16:creationId xmlns:a16="http://schemas.microsoft.com/office/drawing/2014/main" id="{7E5F9339-0F48-CB42-BCB8-FA55836600BE}"/>
              </a:ext>
            </a:extLst>
          </p:cNvPr>
          <p:cNvSpPr/>
          <p:nvPr/>
        </p:nvSpPr>
        <p:spPr>
          <a:xfrm>
            <a:off x="861646" y="4479001"/>
            <a:ext cx="10468708" cy="4103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hlinkClick r:id="rId7" action="ppaction://hlinksldjump"/>
            <a:extLst>
              <a:ext uri="{FF2B5EF4-FFF2-40B4-BE49-F238E27FC236}">
                <a16:creationId xmlns:a16="http://schemas.microsoft.com/office/drawing/2014/main" id="{FF5C9CAE-C5F0-0290-85FE-A9F6E2F9CAF5}"/>
              </a:ext>
            </a:extLst>
          </p:cNvPr>
          <p:cNvSpPr/>
          <p:nvPr/>
        </p:nvSpPr>
        <p:spPr>
          <a:xfrm>
            <a:off x="861646" y="5021877"/>
            <a:ext cx="10468708" cy="4103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3" descr="A red and blue letters on a black background&#10;&#10;AI-generated content may be incorrect.">
            <a:extLst>
              <a:ext uri="{FF2B5EF4-FFF2-40B4-BE49-F238E27FC236}">
                <a16:creationId xmlns:a16="http://schemas.microsoft.com/office/drawing/2014/main" id="{4D832E1E-810E-12F7-8EEC-559689E3CE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246592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C7F0E-5C34-2227-8619-AB24A94AABA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A453B3E-608E-FE7D-E1BE-9D26DFE17166}"/>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ABE62F9-2594-8710-02DE-71C21716EFA1}"/>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1A4B819A-6E9B-5F2C-E6D2-6DBF214D67E1}"/>
              </a:ext>
            </a:extLst>
          </p:cNvPr>
          <p:cNvSpPr txBox="1"/>
          <p:nvPr/>
        </p:nvSpPr>
        <p:spPr>
          <a:xfrm>
            <a:off x="199745" y="183350"/>
            <a:ext cx="11610144" cy="523220"/>
          </a:xfrm>
          <a:prstGeom prst="rect">
            <a:avLst/>
          </a:prstGeom>
          <a:noFill/>
        </p:spPr>
        <p:txBody>
          <a:bodyPr wrap="square">
            <a:spAutoFit/>
          </a:bodyPr>
          <a:lstStyle/>
          <a:p>
            <a:r>
              <a:rPr lang="en-US" sz="2800" dirty="0">
                <a:solidFill>
                  <a:schemeClr val="bg1"/>
                </a:solidFill>
                <a:latin typeface="Arial" panose="020B0604020202020204" pitchFamily="34" charset="0"/>
                <a:cs typeface="Arial" panose="020B0604020202020204" pitchFamily="34" charset="0"/>
              </a:rPr>
              <a:t>Content</a:t>
            </a:r>
            <a:endParaRPr lang="fr-FR" sz="2400" dirty="0">
              <a:solidFill>
                <a:schemeClr val="bg1"/>
              </a:solidFill>
              <a:latin typeface="Arial" panose="020B0604020202020204" pitchFamily="34" charset="0"/>
              <a:cs typeface="Arial" panose="020B0604020202020204" pitchFamily="34" charset="0"/>
            </a:endParaRPr>
          </a:p>
        </p:txBody>
      </p:sp>
      <p:graphicFrame>
        <p:nvGraphicFramePr>
          <p:cNvPr id="2" name="Table 8">
            <a:extLst>
              <a:ext uri="{FF2B5EF4-FFF2-40B4-BE49-F238E27FC236}">
                <a16:creationId xmlns:a16="http://schemas.microsoft.com/office/drawing/2014/main" id="{24C7AC69-6047-C130-DE30-83915890B1D2}"/>
              </a:ext>
            </a:extLst>
          </p:cNvPr>
          <p:cNvGraphicFramePr>
            <a:graphicFrameLocks noGrp="1"/>
          </p:cNvGraphicFramePr>
          <p:nvPr>
            <p:extLst>
              <p:ext uri="{D42A27DB-BD31-4B8C-83A1-F6EECF244321}">
                <p14:modId xmlns:p14="http://schemas.microsoft.com/office/powerpoint/2010/main" val="302105836"/>
              </p:ext>
            </p:extLst>
          </p:nvPr>
        </p:nvGraphicFramePr>
        <p:xfrm>
          <a:off x="787079" y="1836907"/>
          <a:ext cx="10683432" cy="3668341"/>
        </p:xfrm>
        <a:graphic>
          <a:graphicData uri="http://schemas.openxmlformats.org/drawingml/2006/table">
            <a:tbl>
              <a:tblPr firstRow="1" bandRow="1">
                <a:tableStyleId>{5C22544A-7EE6-4342-B048-85BDC9FD1C3A}</a:tableStyleId>
              </a:tblPr>
              <a:tblGrid>
                <a:gridCol w="1636279">
                  <a:extLst>
                    <a:ext uri="{9D8B030D-6E8A-4147-A177-3AD203B41FA5}">
                      <a16:colId xmlns:a16="http://schemas.microsoft.com/office/drawing/2014/main" val="3140078821"/>
                    </a:ext>
                  </a:extLst>
                </a:gridCol>
                <a:gridCol w="9047153">
                  <a:extLst>
                    <a:ext uri="{9D8B030D-6E8A-4147-A177-3AD203B41FA5}">
                      <a16:colId xmlns:a16="http://schemas.microsoft.com/office/drawing/2014/main" val="2730466953"/>
                    </a:ext>
                  </a:extLst>
                </a:gridCol>
              </a:tblGrid>
              <a:tr h="368481">
                <a:tc>
                  <a:txBody>
                    <a:bodyPr/>
                    <a:lstStyle/>
                    <a:p>
                      <a:pPr algn="ctr"/>
                      <a:r>
                        <a:rPr lang="en-US" sz="1400" dirty="0">
                          <a:latin typeface="Arial" panose="020B0604020202020204" pitchFamily="34" charset="0"/>
                          <a:cs typeface="Arial" panose="020B0604020202020204" pitchFamily="34" charset="0"/>
                        </a:rPr>
                        <a:t>Abstracts</a:t>
                      </a:r>
                      <a:endParaRPr lang="en-CH" sz="1400" dirty="0">
                        <a:latin typeface="Arial" panose="020B0604020202020204" pitchFamily="34" charset="0"/>
                        <a:cs typeface="Arial" panose="020B0604020202020204" pitchFamily="34" charset="0"/>
                      </a:endParaRPr>
                    </a:p>
                  </a:txBody>
                  <a:tcPr marL="91749" marR="91749" marT="45874" marB="45874">
                    <a:solidFill>
                      <a:srgbClr val="171E54"/>
                    </a:solidFill>
                  </a:tcPr>
                </a:tc>
                <a:tc>
                  <a:txBody>
                    <a:bodyPr/>
                    <a:lstStyle/>
                    <a:p>
                      <a:pPr algn="just"/>
                      <a:r>
                        <a:rPr lang="en-US" sz="1400" dirty="0">
                          <a:latin typeface="Arial" panose="020B0604020202020204" pitchFamily="34" charset="0"/>
                          <a:cs typeface="Arial" panose="020B0604020202020204" pitchFamily="34" charset="0"/>
                        </a:rPr>
                        <a:t>Title</a:t>
                      </a:r>
                      <a:endParaRPr lang="en-CH" sz="1400" dirty="0">
                        <a:latin typeface="Arial" panose="020B0604020202020204" pitchFamily="34" charset="0"/>
                        <a:cs typeface="Arial" panose="020B0604020202020204" pitchFamily="34" charset="0"/>
                      </a:endParaRPr>
                    </a:p>
                  </a:txBody>
                  <a:tcPr marL="91749" marR="91749" marT="45874" marB="45874">
                    <a:solidFill>
                      <a:srgbClr val="171E54"/>
                    </a:solidFill>
                  </a:tcPr>
                </a:tc>
                <a:extLst>
                  <a:ext uri="{0D108BD9-81ED-4DB2-BD59-A6C34878D82A}">
                    <a16:rowId xmlns:a16="http://schemas.microsoft.com/office/drawing/2014/main" val="3062302656"/>
                  </a:ext>
                </a:extLst>
              </a:tr>
              <a:tr h="550491">
                <a:tc>
                  <a:txBody>
                    <a:bodyPr/>
                    <a:lstStyle/>
                    <a:p>
                      <a:pPr algn="ctr"/>
                      <a:r>
                        <a:rPr lang="en-US" sz="1500" dirty="0">
                          <a:latin typeface="Arial" panose="020B0604020202020204" pitchFamily="34" charset="0"/>
                          <a:cs typeface="Arial" panose="020B0604020202020204" pitchFamily="34" charset="0"/>
                        </a:rPr>
                        <a:t>ESOC25-2047</a:t>
                      </a:r>
                      <a:endParaRPr lang="en-CH" sz="1500" dirty="0">
                        <a:latin typeface="Arial" panose="020B0604020202020204" pitchFamily="34" charset="0"/>
                        <a:cs typeface="Arial" panose="020B0604020202020204" pitchFamily="34" charset="0"/>
                      </a:endParaRPr>
                    </a:p>
                  </a:txBody>
                  <a:tcPr marL="91749" marR="91749" marT="45874" marB="45874"/>
                </a:tc>
                <a:tc>
                  <a:txBody>
                    <a:bodyPr/>
                    <a:lstStyle/>
                    <a:p>
                      <a:pPr algn="just"/>
                      <a:r>
                        <a:rPr lang="en-US" sz="1500" dirty="0">
                          <a:latin typeface="Arial" panose="020B0604020202020204" pitchFamily="34" charset="0"/>
                          <a:cs typeface="Arial" panose="020B0604020202020204" pitchFamily="34" charset="0"/>
                        </a:rPr>
                        <a:t>Effect of time on EVT treatment effect and clinical outcomes in patients with large strokes: A pre-</a:t>
                      </a:r>
                    </a:p>
                    <a:p>
                      <a:pPr algn="just"/>
                      <a:r>
                        <a:rPr lang="en-US" sz="1500" dirty="0">
                          <a:latin typeface="Arial" panose="020B0604020202020204" pitchFamily="34" charset="0"/>
                          <a:cs typeface="Arial" panose="020B0604020202020204" pitchFamily="34" charset="0"/>
                        </a:rPr>
                        <a:t>specified analysis of the SELECT2 trial</a:t>
                      </a:r>
                      <a:endParaRPr lang="en-CH" sz="1500" dirty="0">
                        <a:latin typeface="Arial" panose="020B0604020202020204" pitchFamily="34" charset="0"/>
                        <a:cs typeface="Arial" panose="020B0604020202020204" pitchFamily="34" charset="0"/>
                      </a:endParaRPr>
                    </a:p>
                  </a:txBody>
                  <a:tcPr marL="91749" marR="91749" marT="45874" marB="45874"/>
                </a:tc>
                <a:extLst>
                  <a:ext uri="{0D108BD9-81ED-4DB2-BD59-A6C34878D82A}">
                    <a16:rowId xmlns:a16="http://schemas.microsoft.com/office/drawing/2014/main" val="2762186054"/>
                  </a:ext>
                </a:extLst>
              </a:tr>
              <a:tr h="550491">
                <a:tc>
                  <a:txBody>
                    <a:bodyPr/>
                    <a:lstStyle/>
                    <a:p>
                      <a:pPr algn="ctr"/>
                      <a:r>
                        <a:rPr lang="en-US" sz="1500" dirty="0">
                          <a:latin typeface="Arial" panose="020B0604020202020204" pitchFamily="34" charset="0"/>
                          <a:cs typeface="Arial" panose="020B0604020202020204" pitchFamily="34" charset="0"/>
                        </a:rPr>
                        <a:t>ESOC25-2166 </a:t>
                      </a:r>
                      <a:endParaRPr lang="en-CH" sz="1500" dirty="0">
                        <a:latin typeface="Arial" panose="020B0604020202020204" pitchFamily="34" charset="0"/>
                        <a:cs typeface="Arial" panose="020B0604020202020204" pitchFamily="34" charset="0"/>
                      </a:endParaRPr>
                    </a:p>
                  </a:txBody>
                  <a:tcPr marL="91749" marR="91749" marT="45874" marB="45874"/>
                </a:tc>
                <a:tc>
                  <a:txBody>
                    <a:bodyPr/>
                    <a:lstStyle/>
                    <a:p>
                      <a:r>
                        <a:rPr lang="en-US" sz="1500" b="0" i="0" u="none" strike="noStrike" kern="1200" baseline="0" dirty="0">
                          <a:solidFill>
                            <a:schemeClr val="dk1"/>
                          </a:solidFill>
                          <a:latin typeface="Arial" panose="020B0604020202020204" pitchFamily="34" charset="0"/>
                          <a:ea typeface="+mn-ea"/>
                          <a:cs typeface="Arial" panose="020B0604020202020204" pitchFamily="34" charset="0"/>
                        </a:rPr>
                        <a:t>Rescue intracranial stenting for failed mechanical thrombectomy of vertebrobasilar</a:t>
                      </a:r>
                    </a:p>
                    <a:p>
                      <a:r>
                        <a:rPr lang="en-US" sz="1500" b="0" i="0" u="none" strike="noStrike" kern="1200" baseline="0" dirty="0">
                          <a:solidFill>
                            <a:schemeClr val="dk1"/>
                          </a:solidFill>
                          <a:latin typeface="Arial" panose="020B0604020202020204" pitchFamily="34" charset="0"/>
                          <a:ea typeface="+mn-ea"/>
                          <a:cs typeface="Arial" panose="020B0604020202020204" pitchFamily="34" charset="0"/>
                        </a:rPr>
                        <a:t>occlusions: A pooled analysis from the French and German national stroke registries</a:t>
                      </a:r>
                      <a:endParaRPr lang="en-CH" sz="1500" b="0" dirty="0">
                        <a:latin typeface="Arial" panose="020B0604020202020204" pitchFamily="34" charset="0"/>
                        <a:cs typeface="Arial" panose="020B0604020202020204" pitchFamily="34" charset="0"/>
                      </a:endParaRPr>
                    </a:p>
                  </a:txBody>
                  <a:tcPr marL="91749" marR="91749" marT="45874" marB="45874"/>
                </a:tc>
                <a:extLst>
                  <a:ext uri="{0D108BD9-81ED-4DB2-BD59-A6C34878D82A}">
                    <a16:rowId xmlns:a16="http://schemas.microsoft.com/office/drawing/2014/main" val="1793312832"/>
                  </a:ext>
                </a:extLst>
              </a:tr>
              <a:tr h="368481">
                <a:tc>
                  <a:txBody>
                    <a:bodyPr/>
                    <a:lstStyle/>
                    <a:p>
                      <a:pPr algn="ctr"/>
                      <a:r>
                        <a:rPr lang="en-US" sz="1500" dirty="0">
                          <a:latin typeface="Arial" panose="020B0604020202020204" pitchFamily="34" charset="0"/>
                          <a:cs typeface="Arial" panose="020B0604020202020204" pitchFamily="34" charset="0"/>
                        </a:rPr>
                        <a:t>ESOC25-323 </a:t>
                      </a:r>
                      <a:endParaRPr lang="en-CH" sz="1500" dirty="0">
                        <a:latin typeface="Arial" panose="020B0604020202020204" pitchFamily="34" charset="0"/>
                        <a:cs typeface="Arial" panose="020B0604020202020204" pitchFamily="34" charset="0"/>
                      </a:endParaRPr>
                    </a:p>
                  </a:txBody>
                  <a:tcPr marL="91749" marR="91749" marT="45874" marB="45874"/>
                </a:tc>
                <a:tc>
                  <a:txBody>
                    <a:bodyPr/>
                    <a:lstStyle/>
                    <a:p>
                      <a:pPr algn="just"/>
                      <a:r>
                        <a:rPr lang="en-US" sz="1500" kern="100" dirty="0">
                          <a:effectLst/>
                          <a:latin typeface="Arial" panose="020B0604020202020204" pitchFamily="34" charset="0"/>
                          <a:cs typeface="Arial" panose="020B0604020202020204" pitchFamily="34" charset="0"/>
                        </a:rPr>
                        <a:t>Endovascular therapy for large core acute ischemic stroke is safe and effective</a:t>
                      </a:r>
                    </a:p>
                    <a:p>
                      <a:pPr algn="just"/>
                      <a:r>
                        <a:rPr lang="en-US" sz="1500" kern="100" dirty="0">
                          <a:effectLst/>
                          <a:latin typeface="Arial" panose="020B0604020202020204" pitchFamily="34" charset="0"/>
                          <a:cs typeface="Arial" panose="020B0604020202020204" pitchFamily="34" charset="0"/>
                        </a:rPr>
                        <a:t>regardless of prior antithrombotic therapy: A sub-analysis of the tension trial</a:t>
                      </a:r>
                      <a:endParaRPr lang="en-CH" sz="1500" dirty="0">
                        <a:latin typeface="Arial" panose="020B0604020202020204" pitchFamily="34" charset="0"/>
                        <a:cs typeface="Arial" panose="020B0604020202020204" pitchFamily="34" charset="0"/>
                      </a:endParaRPr>
                    </a:p>
                  </a:txBody>
                  <a:tcPr marL="91749" marR="91749" marT="45874" marB="45874"/>
                </a:tc>
                <a:extLst>
                  <a:ext uri="{0D108BD9-81ED-4DB2-BD59-A6C34878D82A}">
                    <a16:rowId xmlns:a16="http://schemas.microsoft.com/office/drawing/2014/main" val="2275585441"/>
                  </a:ext>
                </a:extLst>
              </a:tr>
              <a:tr h="550491">
                <a:tc>
                  <a:txBody>
                    <a:bodyPr/>
                    <a:lstStyle/>
                    <a:p>
                      <a:pPr algn="ctr"/>
                      <a:r>
                        <a:rPr lang="en-US" sz="1500" dirty="0">
                          <a:latin typeface="Arial" panose="020B0604020202020204" pitchFamily="34" charset="0"/>
                          <a:cs typeface="Arial" panose="020B0604020202020204" pitchFamily="34" charset="0"/>
                        </a:rPr>
                        <a:t>ESOC25-1200 </a:t>
                      </a:r>
                      <a:endParaRPr lang="en-CH" sz="1500" dirty="0">
                        <a:latin typeface="Arial" panose="020B0604020202020204" pitchFamily="34" charset="0"/>
                        <a:cs typeface="Arial" panose="020B0604020202020204" pitchFamily="34" charset="0"/>
                      </a:endParaRPr>
                    </a:p>
                  </a:txBody>
                  <a:tcPr marL="91749" marR="91749" marT="45874" marB="45874"/>
                </a:tc>
                <a:tc>
                  <a:txBody>
                    <a:bodyPr/>
                    <a:lstStyle/>
                    <a:p>
                      <a:r>
                        <a:rPr lang="en-US" sz="1500" b="0" i="0" u="none" strike="noStrike" kern="1200" baseline="0" dirty="0">
                          <a:solidFill>
                            <a:schemeClr val="dk1"/>
                          </a:solidFill>
                          <a:latin typeface="Arial" panose="020B0604020202020204" pitchFamily="34" charset="0"/>
                          <a:ea typeface="+mn-ea"/>
                          <a:cs typeface="Arial" panose="020B0604020202020204" pitchFamily="34" charset="0"/>
                        </a:rPr>
                        <a:t>Brain is money! Increasing the rate of endovascular thrombectomy is cost saving from</a:t>
                      </a:r>
                    </a:p>
                    <a:p>
                      <a:r>
                        <a:rPr lang="en-US" sz="1500" b="0" i="0" u="none" strike="noStrike" kern="1200" baseline="0" dirty="0">
                          <a:solidFill>
                            <a:schemeClr val="dk1"/>
                          </a:solidFill>
                          <a:latin typeface="Arial" panose="020B0604020202020204" pitchFamily="34" charset="0"/>
                          <a:ea typeface="+mn-ea"/>
                          <a:cs typeface="Arial" panose="020B0604020202020204" pitchFamily="34" charset="0"/>
                        </a:rPr>
                        <a:t>a societal perspective</a:t>
                      </a:r>
                      <a:endParaRPr lang="en-CH" sz="1500" b="0" dirty="0">
                        <a:latin typeface="Arial" panose="020B0604020202020204" pitchFamily="34" charset="0"/>
                        <a:cs typeface="Arial" panose="020B0604020202020204" pitchFamily="34" charset="0"/>
                      </a:endParaRPr>
                    </a:p>
                  </a:txBody>
                  <a:tcPr marL="91749" marR="91749" marT="45874" marB="45874"/>
                </a:tc>
                <a:extLst>
                  <a:ext uri="{0D108BD9-81ED-4DB2-BD59-A6C34878D82A}">
                    <a16:rowId xmlns:a16="http://schemas.microsoft.com/office/drawing/2014/main" val="213938228"/>
                  </a:ext>
                </a:extLst>
              </a:tr>
              <a:tr h="550491">
                <a:tc>
                  <a:txBody>
                    <a:bodyPr/>
                    <a:lstStyle/>
                    <a:p>
                      <a:pPr algn="ctr"/>
                      <a:r>
                        <a:rPr lang="en-US" sz="1500" dirty="0">
                          <a:latin typeface="Arial" panose="020B0604020202020204" pitchFamily="34" charset="0"/>
                          <a:cs typeface="Arial" panose="020B0604020202020204" pitchFamily="34" charset="0"/>
                        </a:rPr>
                        <a:t>ESOC25-211</a:t>
                      </a:r>
                      <a:endParaRPr lang="en-CH" sz="1500" dirty="0">
                        <a:latin typeface="Arial" panose="020B0604020202020204" pitchFamily="34" charset="0"/>
                        <a:cs typeface="Arial" panose="020B0604020202020204" pitchFamily="34" charset="0"/>
                      </a:endParaRPr>
                    </a:p>
                  </a:txBody>
                  <a:tcPr marL="91749" marR="91749" marT="45874" marB="45874"/>
                </a:tc>
                <a:tc>
                  <a:txBody>
                    <a:bodyPr/>
                    <a:lstStyle/>
                    <a:p>
                      <a:pPr algn="just"/>
                      <a:r>
                        <a:rPr lang="en-US" sz="1500" dirty="0">
                          <a:latin typeface="Arial" panose="020B0604020202020204" pitchFamily="34" charset="0"/>
                          <a:cs typeface="Arial" panose="020B0604020202020204" pitchFamily="34" charset="0"/>
                        </a:rPr>
                        <a:t>Carotid artery stenting in patients with radiation-induced carotid artery stenosis:</a:t>
                      </a:r>
                    </a:p>
                    <a:p>
                      <a:pPr algn="just"/>
                      <a:r>
                        <a:rPr lang="en-US" sz="1500" dirty="0">
                          <a:latin typeface="Arial" panose="020B0604020202020204" pitchFamily="34" charset="0"/>
                          <a:cs typeface="Arial" panose="020B0604020202020204" pitchFamily="34" charset="0"/>
                        </a:rPr>
                        <a:t>Safety profile and long-term outcome with a focus on the frequency of in-stent-stenosis</a:t>
                      </a:r>
                      <a:endParaRPr lang="en-CH" sz="1500" dirty="0">
                        <a:latin typeface="Arial" panose="020B0604020202020204" pitchFamily="34" charset="0"/>
                        <a:cs typeface="Arial" panose="020B0604020202020204" pitchFamily="34" charset="0"/>
                      </a:endParaRPr>
                    </a:p>
                  </a:txBody>
                  <a:tcPr marL="91749" marR="91749" marT="45874" marB="45874"/>
                </a:tc>
                <a:extLst>
                  <a:ext uri="{0D108BD9-81ED-4DB2-BD59-A6C34878D82A}">
                    <a16:rowId xmlns:a16="http://schemas.microsoft.com/office/drawing/2014/main" val="3314800371"/>
                  </a:ext>
                </a:extLst>
              </a:tr>
              <a:tr h="255780">
                <a:tc>
                  <a:txBody>
                    <a:bodyPr/>
                    <a:lstStyle/>
                    <a:p>
                      <a:pPr algn="ctr"/>
                      <a:r>
                        <a:rPr lang="en-US" sz="1500" dirty="0">
                          <a:latin typeface="Arial" panose="020B0604020202020204" pitchFamily="34" charset="0"/>
                          <a:cs typeface="Arial" panose="020B0604020202020204" pitchFamily="34" charset="0"/>
                        </a:rPr>
                        <a:t>ESOC25-231 </a:t>
                      </a:r>
                      <a:endParaRPr lang="en-CH" sz="1500" dirty="0">
                        <a:latin typeface="Arial" panose="020B0604020202020204" pitchFamily="34" charset="0"/>
                        <a:cs typeface="Arial" panose="020B0604020202020204" pitchFamily="34" charset="0"/>
                      </a:endParaRPr>
                    </a:p>
                  </a:txBody>
                  <a:tcPr marL="91749" marR="91749" marT="45874" marB="45874"/>
                </a:tc>
                <a:tc>
                  <a:txBody>
                    <a:bodyPr/>
                    <a:lstStyle/>
                    <a:p>
                      <a:pPr algn="just"/>
                      <a:r>
                        <a:rPr lang="en-US" sz="1500" dirty="0">
                          <a:latin typeface="Arial" panose="020B0604020202020204" pitchFamily="34" charset="0"/>
                          <a:cs typeface="Arial" panose="020B0604020202020204" pitchFamily="34" charset="0"/>
                        </a:rPr>
                        <a:t>Comorbidity burden and outcomes after endovascular thrombectomy for medium</a:t>
                      </a:r>
                    </a:p>
                    <a:p>
                      <a:pPr algn="just"/>
                      <a:r>
                        <a:rPr lang="en-US" sz="1500" dirty="0">
                          <a:latin typeface="Arial" panose="020B0604020202020204" pitchFamily="34" charset="0"/>
                          <a:cs typeface="Arial" panose="020B0604020202020204" pitchFamily="34" charset="0"/>
                        </a:rPr>
                        <a:t>vessel occlusions</a:t>
                      </a:r>
                      <a:endParaRPr lang="en-CH" sz="1500" dirty="0">
                        <a:latin typeface="Arial" panose="020B0604020202020204" pitchFamily="34" charset="0"/>
                        <a:cs typeface="Arial" panose="020B0604020202020204" pitchFamily="34" charset="0"/>
                      </a:endParaRPr>
                    </a:p>
                  </a:txBody>
                  <a:tcPr marL="91749" marR="91749" marT="45874" marB="45874"/>
                </a:tc>
                <a:extLst>
                  <a:ext uri="{0D108BD9-81ED-4DB2-BD59-A6C34878D82A}">
                    <a16:rowId xmlns:a16="http://schemas.microsoft.com/office/drawing/2014/main" val="1100905786"/>
                  </a:ext>
                </a:extLst>
              </a:tr>
            </a:tbl>
          </a:graphicData>
        </a:graphic>
      </p:graphicFrame>
      <p:sp>
        <p:nvSpPr>
          <p:cNvPr id="3" name="Rectangle 2">
            <a:hlinkClick r:id="rId2" action="ppaction://hlinksldjump"/>
            <a:extLst>
              <a:ext uri="{FF2B5EF4-FFF2-40B4-BE49-F238E27FC236}">
                <a16:creationId xmlns:a16="http://schemas.microsoft.com/office/drawing/2014/main" id="{19AAA879-2121-263C-61DE-BE7C3230F8E9}"/>
              </a:ext>
            </a:extLst>
          </p:cNvPr>
          <p:cNvSpPr/>
          <p:nvPr/>
        </p:nvSpPr>
        <p:spPr>
          <a:xfrm>
            <a:off x="890954" y="2250831"/>
            <a:ext cx="10468708" cy="4103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hlinkClick r:id="rId3" action="ppaction://hlinksldjump"/>
            <a:extLst>
              <a:ext uri="{FF2B5EF4-FFF2-40B4-BE49-F238E27FC236}">
                <a16:creationId xmlns:a16="http://schemas.microsoft.com/office/drawing/2014/main" id="{63C6C02F-A626-07DD-385E-82A404DF8E69}"/>
              </a:ext>
            </a:extLst>
          </p:cNvPr>
          <p:cNvSpPr/>
          <p:nvPr/>
        </p:nvSpPr>
        <p:spPr>
          <a:xfrm>
            <a:off x="890954" y="2821955"/>
            <a:ext cx="10468708" cy="4103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hlinkClick r:id="rId4" action="ppaction://hlinksldjump"/>
            <a:extLst>
              <a:ext uri="{FF2B5EF4-FFF2-40B4-BE49-F238E27FC236}">
                <a16:creationId xmlns:a16="http://schemas.microsoft.com/office/drawing/2014/main" id="{798D85F4-D9AB-36B7-B598-0AC93EB6DEA7}"/>
              </a:ext>
            </a:extLst>
          </p:cNvPr>
          <p:cNvSpPr/>
          <p:nvPr/>
        </p:nvSpPr>
        <p:spPr>
          <a:xfrm>
            <a:off x="890954" y="3878039"/>
            <a:ext cx="10468708" cy="4103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hlinkClick r:id="rId5" action="ppaction://hlinksldjump"/>
            <a:extLst>
              <a:ext uri="{FF2B5EF4-FFF2-40B4-BE49-F238E27FC236}">
                <a16:creationId xmlns:a16="http://schemas.microsoft.com/office/drawing/2014/main" id="{8EF227B7-5A31-085C-CBAA-7C106F4F7D7C}"/>
              </a:ext>
            </a:extLst>
          </p:cNvPr>
          <p:cNvSpPr/>
          <p:nvPr/>
        </p:nvSpPr>
        <p:spPr>
          <a:xfrm>
            <a:off x="890954" y="3393079"/>
            <a:ext cx="10468708" cy="4103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hlinkClick r:id="rId6" action="ppaction://hlinksldjump"/>
            <a:extLst>
              <a:ext uri="{FF2B5EF4-FFF2-40B4-BE49-F238E27FC236}">
                <a16:creationId xmlns:a16="http://schemas.microsoft.com/office/drawing/2014/main" id="{57EF7668-811D-3D1C-5D1B-867B8D1B111F}"/>
              </a:ext>
            </a:extLst>
          </p:cNvPr>
          <p:cNvSpPr/>
          <p:nvPr/>
        </p:nvSpPr>
        <p:spPr>
          <a:xfrm>
            <a:off x="890954" y="4475150"/>
            <a:ext cx="10468708" cy="4103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hlinkClick r:id="rId7" action="ppaction://hlinksldjump"/>
            <a:extLst>
              <a:ext uri="{FF2B5EF4-FFF2-40B4-BE49-F238E27FC236}">
                <a16:creationId xmlns:a16="http://schemas.microsoft.com/office/drawing/2014/main" id="{DF0402B4-0F22-3A14-B18F-5AF394116160}"/>
              </a:ext>
            </a:extLst>
          </p:cNvPr>
          <p:cNvSpPr/>
          <p:nvPr/>
        </p:nvSpPr>
        <p:spPr>
          <a:xfrm>
            <a:off x="890954" y="5040023"/>
            <a:ext cx="10468708" cy="4103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3" descr="A red and blue letters on a black background&#10;&#10;AI-generated content may be incorrect.">
            <a:extLst>
              <a:ext uri="{FF2B5EF4-FFF2-40B4-BE49-F238E27FC236}">
                <a16:creationId xmlns:a16="http://schemas.microsoft.com/office/drawing/2014/main" id="{5B958423-2F5C-C922-05F8-342B548AF5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101093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A84E0-D403-5E00-6C2E-70800F5178DC}"/>
            </a:ext>
          </a:extLst>
        </p:cNvPr>
        <p:cNvGrpSpPr/>
        <p:nvPr/>
      </p:nvGrpSpPr>
      <p:grpSpPr>
        <a:xfrm>
          <a:off x="0" y="0"/>
          <a:ext cx="0" cy="0"/>
          <a:chOff x="0" y="0"/>
          <a:chExt cx="0" cy="0"/>
        </a:xfrm>
      </p:grpSpPr>
      <p:cxnSp>
        <p:nvCxnSpPr>
          <p:cNvPr id="21" name="Connecteur droit avec flèche 20">
            <a:extLst>
              <a:ext uri="{FF2B5EF4-FFF2-40B4-BE49-F238E27FC236}">
                <a16:creationId xmlns:a16="http://schemas.microsoft.com/office/drawing/2014/main" id="{6B7821AD-C820-6DDB-E009-C1A2C84FD573}"/>
              </a:ext>
            </a:extLst>
          </p:cNvPr>
          <p:cNvCxnSpPr>
            <a:cxnSpLocks/>
            <a:stCxn id="15" idx="2"/>
          </p:cNvCxnSpPr>
          <p:nvPr/>
        </p:nvCxnSpPr>
        <p:spPr>
          <a:xfrm flipH="1">
            <a:off x="7457321" y="2517727"/>
            <a:ext cx="1516916" cy="475210"/>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9939B1DF-9231-4843-0CF1-9DC0FD6B6990}"/>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277A51D0-BD64-AD3C-F9B1-73A1B1F7D3F1}"/>
              </a:ext>
            </a:extLst>
          </p:cNvPr>
          <p:cNvSpPr txBox="1"/>
          <p:nvPr/>
        </p:nvSpPr>
        <p:spPr>
          <a:xfrm>
            <a:off x="225336" y="0"/>
            <a:ext cx="10955808" cy="1200329"/>
          </a:xfrm>
          <a:prstGeom prst="rect">
            <a:avLst/>
          </a:prstGeom>
          <a:noFill/>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Safety and efficacy of drug-coated balloon in patients with symptomatic intracranial atherosclerotic stenosis and restenosis: The SPINAS clinical trial</a:t>
            </a:r>
          </a:p>
          <a:p>
            <a:endParaRPr lang="fr-FR" sz="2400" dirty="0">
              <a:solidFill>
                <a:schemeClr val="bg1"/>
              </a:solidFill>
              <a:latin typeface="Arial" panose="020B0604020202020204" pitchFamily="34" charset="0"/>
              <a:cs typeface="Arial" panose="020B0604020202020204" pitchFamily="34" charset="0"/>
            </a:endParaRPr>
          </a:p>
        </p:txBody>
      </p:sp>
      <p:sp>
        <p:nvSpPr>
          <p:cNvPr id="15" name="Rectangle : coins arrondis 14">
            <a:extLst>
              <a:ext uri="{FF2B5EF4-FFF2-40B4-BE49-F238E27FC236}">
                <a16:creationId xmlns:a16="http://schemas.microsoft.com/office/drawing/2014/main" id="{5AF877DC-1FAD-CA9A-5F50-D1CF24A16EB1}"/>
              </a:ext>
            </a:extLst>
          </p:cNvPr>
          <p:cNvSpPr/>
          <p:nvPr/>
        </p:nvSpPr>
        <p:spPr>
          <a:xfrm>
            <a:off x="6096000" y="1701213"/>
            <a:ext cx="5756473" cy="816514"/>
          </a:xfrm>
          <a:prstGeom prst="roundRect">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723A6135-4E91-9D84-D9EB-F605D27A5CC5}"/>
              </a:ext>
            </a:extLst>
          </p:cNvPr>
          <p:cNvSpPr/>
          <p:nvPr/>
        </p:nvSpPr>
        <p:spPr>
          <a:xfrm>
            <a:off x="6096001" y="2992937"/>
            <a:ext cx="2687118" cy="1376060"/>
          </a:xfrm>
          <a:prstGeom prst="roundRect">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 coins arrondis 41">
            <a:extLst>
              <a:ext uri="{FF2B5EF4-FFF2-40B4-BE49-F238E27FC236}">
                <a16:creationId xmlns:a16="http://schemas.microsoft.com/office/drawing/2014/main" id="{BCF0DED9-6A77-46BD-D0DF-CB75565305CB}"/>
              </a:ext>
            </a:extLst>
          </p:cNvPr>
          <p:cNvSpPr/>
          <p:nvPr/>
        </p:nvSpPr>
        <p:spPr>
          <a:xfrm>
            <a:off x="6096001" y="4762608"/>
            <a:ext cx="5756474" cy="1360640"/>
          </a:xfrm>
          <a:prstGeom prst="roundRect">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9347AE3-0467-9401-EA17-20063B6C5098}"/>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7CDEA6B5-A796-828A-45EC-12694CB40863}"/>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1373A133-CFCB-478D-D560-2015C70CD23A}"/>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hlinkClick r:id="rId3" action="ppaction://hlinksldjump"/>
              <a:extLst>
                <a:ext uri="{FF2B5EF4-FFF2-40B4-BE49-F238E27FC236}">
                  <a16:creationId xmlns:a16="http://schemas.microsoft.com/office/drawing/2014/main" id="{F9CEAF3F-3436-BE55-BE87-3F927F13185F}"/>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7501C94F-21E5-3D77-0862-88C5B3A3DBB7}"/>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2DAAFCB1-0B87-3BB5-E0DA-6144BBDD6875}"/>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3" name="TextBox 2">
            <a:extLst>
              <a:ext uri="{FF2B5EF4-FFF2-40B4-BE49-F238E27FC236}">
                <a16:creationId xmlns:a16="http://schemas.microsoft.com/office/drawing/2014/main" id="{BD1BBC4C-4417-B0B4-CA6D-EABDBD7265C4}"/>
              </a:ext>
            </a:extLst>
          </p:cNvPr>
          <p:cNvSpPr txBox="1"/>
          <p:nvPr/>
        </p:nvSpPr>
        <p:spPr>
          <a:xfrm>
            <a:off x="223686" y="1246049"/>
            <a:ext cx="4659486" cy="3385542"/>
          </a:xfrm>
          <a:prstGeom prst="rect">
            <a:avLst/>
          </a:prstGeom>
          <a:noFill/>
        </p:spPr>
        <p:txBody>
          <a:bodyPr wrap="square">
            <a:spAutoFit/>
          </a:bodyPr>
          <a:lstStyle/>
          <a:p>
            <a:pPr algn="just"/>
            <a:endParaRPr lang="en-US" sz="1800" b="1" i="0" u="none" strike="noStrike" baseline="0">
              <a:solidFill>
                <a:srgbClr val="0E0E0E"/>
              </a:solidFill>
              <a:latin typeface="Arial" panose="020B0604020202020204" pitchFamily="34" charset="0"/>
              <a:cs typeface="Arial" panose="020B0604020202020204" pitchFamily="34" charset="0"/>
            </a:endParaRPr>
          </a:p>
          <a:p>
            <a:pPr algn="just"/>
            <a:endParaRPr lang="en-US" sz="1400">
              <a:solidFill>
                <a:srgbClr val="0E0E0E"/>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a:latin typeface="Arial" panose="020B0604020202020204" pitchFamily="34" charset="0"/>
                <a:cs typeface="Arial" panose="020B0604020202020204" pitchFamily="34" charset="0"/>
              </a:rPr>
              <a:t>Stenting offers no clear benefit over medical therapy for intracranial arterial stenosis (ICAS)</a:t>
            </a:r>
          </a:p>
          <a:p>
            <a:pPr algn="just"/>
            <a:endParaRPr lang="en-US" sz="1400" b="0" i="0" u="none" strike="noStrike" baseline="0">
              <a:solidFill>
                <a:srgbClr val="0E0E0E"/>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b="0" i="0" u="none" strike="noStrike" baseline="0">
                <a:solidFill>
                  <a:srgbClr val="0E0E0E"/>
                </a:solidFill>
                <a:latin typeface="Arial" panose="020B0604020202020204" pitchFamily="34" charset="0"/>
                <a:cs typeface="Arial" panose="020B0604020202020204" pitchFamily="34" charset="0"/>
              </a:rPr>
              <a:t>Primary balloon</a:t>
            </a:r>
            <a:r>
              <a:rPr lang="en-US" sz="1400">
                <a:solidFill>
                  <a:srgbClr val="0E0E0E"/>
                </a:solidFill>
                <a:latin typeface="Arial" panose="020B0604020202020204" pitchFamily="34" charset="0"/>
                <a:cs typeface="Arial" panose="020B0604020202020204" pitchFamily="34" charset="0"/>
              </a:rPr>
              <a:t> </a:t>
            </a:r>
            <a:r>
              <a:rPr lang="en-US" sz="1400" b="0" i="0" u="none" strike="noStrike" baseline="0">
                <a:solidFill>
                  <a:srgbClr val="0E0E0E"/>
                </a:solidFill>
                <a:latin typeface="Arial" panose="020B0604020202020204" pitchFamily="34" charset="0"/>
                <a:cs typeface="Arial" panose="020B0604020202020204" pitchFamily="34" charset="0"/>
              </a:rPr>
              <a:t>angioplasty achieves better outcomes but is limited by high restenosis rates</a:t>
            </a:r>
          </a:p>
          <a:p>
            <a:pPr algn="just"/>
            <a:endParaRPr lang="en-US" sz="1400">
              <a:solidFill>
                <a:srgbClr val="0E0E0E"/>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b="0" i="0" u="none" strike="noStrike" baseline="0">
                <a:solidFill>
                  <a:srgbClr val="0E0E0E"/>
                </a:solidFill>
                <a:latin typeface="Arial" panose="020B0604020202020204" pitchFamily="34" charset="0"/>
                <a:cs typeface="Arial" panose="020B0604020202020204" pitchFamily="34" charset="0"/>
              </a:rPr>
              <a:t>Drug-coated balloon (DCB) combines the simplicity of angioplasty with drug-mediated inhibition of intimal hyperplasia, showing potential advantages</a:t>
            </a:r>
          </a:p>
          <a:p>
            <a:pPr algn="just"/>
            <a:endParaRPr lang="en-US" sz="1400">
              <a:solidFill>
                <a:srgbClr val="0E0E0E"/>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b="0" i="0" u="none" strike="noStrike" baseline="0">
                <a:solidFill>
                  <a:srgbClr val="0E0E0E"/>
                </a:solidFill>
                <a:latin typeface="Arial" panose="020B0604020202020204" pitchFamily="34" charset="0"/>
                <a:cs typeface="Arial" panose="020B0604020202020204" pitchFamily="34" charset="0"/>
              </a:rPr>
              <a:t>However, robust clinical evidence supporting their safety and efficacy in treating ICAS remains insufficient</a:t>
            </a:r>
            <a:endParaRPr lang="en-US" sz="1400" b="0" i="0" u="none" strike="noStrike" baseline="0" dirty="0">
              <a:solidFill>
                <a:srgbClr val="0E0E0E"/>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A1397F3-86C4-8D59-7F94-46DD353054B3}"/>
              </a:ext>
            </a:extLst>
          </p:cNvPr>
          <p:cNvSpPr txBox="1"/>
          <p:nvPr/>
        </p:nvSpPr>
        <p:spPr>
          <a:xfrm>
            <a:off x="225336" y="4592972"/>
            <a:ext cx="4618922" cy="1569660"/>
          </a:xfrm>
          <a:prstGeom prst="rect">
            <a:avLst/>
          </a:prstGeom>
          <a:noFill/>
        </p:spPr>
        <p:txBody>
          <a:bodyPr wrap="square">
            <a:spAutoFit/>
          </a:bodyPr>
          <a:lstStyle/>
          <a:p>
            <a:pPr algn="l"/>
            <a:endParaRPr lang="en-US" sz="1800" b="1" i="0" u="none" strike="noStrike" baseline="0" dirty="0">
              <a:solidFill>
                <a:srgbClr val="0E0E0E"/>
              </a:solidFill>
              <a:latin typeface="Arial" panose="020B0604020202020204" pitchFamily="34" charset="0"/>
              <a:cs typeface="Arial" panose="020B0604020202020204" pitchFamily="34" charset="0"/>
            </a:endParaRPr>
          </a:p>
          <a:p>
            <a:pPr algn="l"/>
            <a:endParaRPr lang="en-US" sz="1800" b="1" i="0" u="none" strike="noStrike" baseline="0" dirty="0">
              <a:solidFill>
                <a:srgbClr val="0E0E0E"/>
              </a:solidFill>
              <a:latin typeface="Arial" panose="020B0604020202020204" pitchFamily="34" charset="0"/>
              <a:cs typeface="Arial" panose="020B0604020202020204" pitchFamily="34" charset="0"/>
            </a:endParaRPr>
          </a:p>
          <a:p>
            <a:pPr algn="l"/>
            <a:endParaRPr lang="en-US" dirty="0">
              <a:solidFill>
                <a:srgbClr val="0E0E0E"/>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To evaluate the effect of DCB in symptomatic ICAS and restenosis following conventional endovascular therapy</a:t>
            </a:r>
            <a:endParaRPr lang="fr-FR" sz="1400" dirty="0">
              <a:latin typeface="Arial" panose="020B060402020202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06D6AA92-E212-A8E9-E03F-20B06E2A1653}"/>
              </a:ext>
            </a:extLst>
          </p:cNvPr>
          <p:cNvSpPr txBox="1"/>
          <p:nvPr/>
        </p:nvSpPr>
        <p:spPr>
          <a:xfrm>
            <a:off x="6192485" y="2990584"/>
            <a:ext cx="2524795" cy="1384995"/>
          </a:xfrm>
          <a:prstGeom prst="rect">
            <a:avLst/>
          </a:prstGeom>
          <a:noFill/>
        </p:spPr>
        <p:txBody>
          <a:bodyPr wrap="square">
            <a:spAutoFit/>
          </a:bodyPr>
          <a:lstStyle/>
          <a:p>
            <a:r>
              <a:rPr lang="en-US" altLang="zh-CN" sz="1400" u="sng" dirty="0">
                <a:latin typeface="Arial" panose="020B0604020202020204" pitchFamily="34" charset="0"/>
                <a:cs typeface="Arial" panose="020B0604020202020204" pitchFamily="34" charset="0"/>
              </a:rPr>
              <a:t>Cohort</a:t>
            </a:r>
            <a:r>
              <a:rPr lang="fr-FR" sz="1400" u="sng" dirty="0">
                <a:latin typeface="Arial" panose="020B0604020202020204" pitchFamily="34" charset="0"/>
                <a:cs typeface="Arial" panose="020B0604020202020204" pitchFamily="34" charset="0"/>
              </a:rPr>
              <a:t> I</a:t>
            </a:r>
            <a:r>
              <a:rPr lang="fr-FR" sz="1400" dirty="0">
                <a:latin typeface="Arial" panose="020B0604020202020204" pitchFamily="34" charset="0"/>
                <a:cs typeface="Arial" panose="020B0604020202020204" pitchFamily="34" charset="0"/>
              </a:rPr>
              <a:t>:</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Prospective, multicenter, randomized controlled trial comparing DCB to plain balloon (PB) for ICAS</a:t>
            </a:r>
            <a:endParaRPr lang="fr-FR" dirty="0">
              <a:latin typeface="Arial" panose="020B0604020202020204" pitchFamily="34" charset="0"/>
              <a:cs typeface="Arial" panose="020B0604020202020204" pitchFamily="34" charset="0"/>
            </a:endParaRPr>
          </a:p>
        </p:txBody>
      </p:sp>
      <p:sp>
        <p:nvSpPr>
          <p:cNvPr id="28" name="ZoneTexte 27">
            <a:extLst>
              <a:ext uri="{FF2B5EF4-FFF2-40B4-BE49-F238E27FC236}">
                <a16:creationId xmlns:a16="http://schemas.microsoft.com/office/drawing/2014/main" id="{EFC3AFFE-786A-E0C6-6543-551059CE7DF8}"/>
              </a:ext>
            </a:extLst>
          </p:cNvPr>
          <p:cNvSpPr txBox="1"/>
          <p:nvPr/>
        </p:nvSpPr>
        <p:spPr>
          <a:xfrm>
            <a:off x="9285773" y="2990584"/>
            <a:ext cx="2335348" cy="954107"/>
          </a:xfrm>
          <a:prstGeom prst="rect">
            <a:avLst/>
          </a:prstGeom>
          <a:noFill/>
        </p:spPr>
        <p:txBody>
          <a:bodyPr wrap="square">
            <a:spAutoFit/>
          </a:bodyPr>
          <a:lstStyle/>
          <a:p>
            <a:r>
              <a:rPr lang="en-US" altLang="zh-CN" sz="1400" u="sng" dirty="0">
                <a:latin typeface="Arial" panose="020B0604020202020204" pitchFamily="34" charset="0"/>
                <a:cs typeface="Arial" panose="020B0604020202020204" pitchFamily="34" charset="0"/>
              </a:rPr>
              <a:t>Cohort</a:t>
            </a: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II</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indent="-28575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P</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rospective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single-arm trial assessing DCB in cases of restenosis</a:t>
            </a:r>
            <a:endParaRPr lang="fr-FR" dirty="0"/>
          </a:p>
        </p:txBody>
      </p:sp>
      <p:sp>
        <p:nvSpPr>
          <p:cNvPr id="30" name="ZoneTexte 29">
            <a:extLst>
              <a:ext uri="{FF2B5EF4-FFF2-40B4-BE49-F238E27FC236}">
                <a16:creationId xmlns:a16="http://schemas.microsoft.com/office/drawing/2014/main" id="{3DE73F36-8869-8E01-EF14-8F28541DEB46}"/>
              </a:ext>
            </a:extLst>
          </p:cNvPr>
          <p:cNvSpPr txBox="1"/>
          <p:nvPr/>
        </p:nvSpPr>
        <p:spPr>
          <a:xfrm>
            <a:off x="6170053" y="4747188"/>
            <a:ext cx="6107430" cy="1384995"/>
          </a:xfrm>
          <a:prstGeom prst="rect">
            <a:avLst/>
          </a:prstGeom>
          <a:noFill/>
        </p:spPr>
        <p:txBody>
          <a:bodyPr wrap="square">
            <a:spAutoFit/>
          </a:bodyPr>
          <a:lstStyle/>
          <a:p>
            <a:r>
              <a:rPr lang="en-US" sz="1400" u="sng" dirty="0">
                <a:latin typeface="Arial" panose="020B0604020202020204" pitchFamily="34" charset="0"/>
                <a:cs typeface="Arial" panose="020B0604020202020204" pitchFamily="34" charset="0"/>
              </a:rPr>
              <a:t>Primary outcome</a:t>
            </a:r>
            <a:r>
              <a:rPr lang="en-US" sz="1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Incidence of restenosis at 6 months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Secondary outcomes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indent="-285750">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Incidence of transient ischemic attack (TIA), Stroke or death at 12 months</a:t>
            </a:r>
            <a:endParaRPr lang="fr-FR" dirty="0"/>
          </a:p>
        </p:txBody>
      </p:sp>
      <p:sp>
        <p:nvSpPr>
          <p:cNvPr id="35" name="ZoneTexte 34">
            <a:extLst>
              <a:ext uri="{FF2B5EF4-FFF2-40B4-BE49-F238E27FC236}">
                <a16:creationId xmlns:a16="http://schemas.microsoft.com/office/drawing/2014/main" id="{CE76EAA0-8EB0-DC5B-6759-68FD2413F086}"/>
              </a:ext>
            </a:extLst>
          </p:cNvPr>
          <p:cNvSpPr txBox="1"/>
          <p:nvPr/>
        </p:nvSpPr>
        <p:spPr>
          <a:xfrm>
            <a:off x="6016906" y="1731253"/>
            <a:ext cx="6107430" cy="738664"/>
          </a:xfrm>
          <a:prstGeom prst="rect">
            <a:avLst/>
          </a:prstGeom>
          <a:noFill/>
        </p:spPr>
        <p:txBody>
          <a:bodyPr wrap="square">
            <a:spAutoFit/>
          </a:bodyPr>
          <a:lstStyle/>
          <a:p>
            <a:pPr algn="ctr"/>
            <a:r>
              <a:rPr lang="fr-FR" sz="1400" b="1" dirty="0">
                <a:latin typeface="Arial" panose="020B0604020202020204" pitchFamily="34" charset="0"/>
                <a:cs typeface="Arial" panose="020B0604020202020204" pitchFamily="34" charset="0"/>
              </a:rPr>
              <a:t>SPINAS trial (NCT 06047964)</a:t>
            </a:r>
          </a:p>
          <a:p>
            <a:pPr algn="ctr"/>
            <a:r>
              <a:rPr lang="en-US" sz="1400" b="0" i="0" u="none" strike="noStrike" baseline="0" dirty="0">
                <a:latin typeface="Arial" panose="020B0604020202020204" pitchFamily="34" charset="0"/>
                <a:cs typeface="Arial" panose="020B0604020202020204" pitchFamily="34" charset="0"/>
              </a:rPr>
              <a:t>9 high-volume centers in China</a:t>
            </a:r>
          </a:p>
          <a:p>
            <a:pPr algn="ctr"/>
            <a:r>
              <a:rPr lang="en-US" sz="1400" b="0" i="0" u="none" strike="noStrike" baseline="0" dirty="0">
                <a:latin typeface="Arial" panose="020B0604020202020204" pitchFamily="34" charset="0"/>
                <a:cs typeface="Arial" panose="020B0604020202020204" pitchFamily="34" charset="0"/>
              </a:rPr>
              <a:t> from March 23, 2023, and January 23, 2025</a:t>
            </a:r>
            <a:r>
              <a:rPr lang="fr-FR" sz="1400" dirty="0">
                <a:latin typeface="Arial" panose="020B0604020202020204" pitchFamily="34" charset="0"/>
                <a:cs typeface="Arial" panose="020B0604020202020204" pitchFamily="34" charset="0"/>
              </a:rPr>
              <a:t> </a:t>
            </a:r>
          </a:p>
        </p:txBody>
      </p:sp>
      <p:sp>
        <p:nvSpPr>
          <p:cNvPr id="38" name="Rectangle : coins arrondis 37">
            <a:extLst>
              <a:ext uri="{FF2B5EF4-FFF2-40B4-BE49-F238E27FC236}">
                <a16:creationId xmlns:a16="http://schemas.microsoft.com/office/drawing/2014/main" id="{FEF8FF5A-2CC8-9F17-2340-2701C11261D4}"/>
              </a:ext>
            </a:extLst>
          </p:cNvPr>
          <p:cNvSpPr/>
          <p:nvPr/>
        </p:nvSpPr>
        <p:spPr>
          <a:xfrm>
            <a:off x="9200882" y="2985420"/>
            <a:ext cx="2651593" cy="1376060"/>
          </a:xfrm>
          <a:prstGeom prst="roundRect">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2" name="Connecteur droit avec flèche 61">
            <a:extLst>
              <a:ext uri="{FF2B5EF4-FFF2-40B4-BE49-F238E27FC236}">
                <a16:creationId xmlns:a16="http://schemas.microsoft.com/office/drawing/2014/main" id="{2030BD47-8F19-FF83-738B-6553384E6298}"/>
              </a:ext>
            </a:extLst>
          </p:cNvPr>
          <p:cNvCxnSpPr>
            <a:cxnSpLocks/>
            <a:stCxn id="15" idx="2"/>
          </p:cNvCxnSpPr>
          <p:nvPr/>
        </p:nvCxnSpPr>
        <p:spPr>
          <a:xfrm>
            <a:off x="8974237" y="2517727"/>
            <a:ext cx="1549437" cy="459790"/>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4" name="Connecteur droit avec flèche 63">
            <a:extLst>
              <a:ext uri="{FF2B5EF4-FFF2-40B4-BE49-F238E27FC236}">
                <a16:creationId xmlns:a16="http://schemas.microsoft.com/office/drawing/2014/main" id="{FCE9A0BF-8B76-12E8-AE6C-979F50ADE9F6}"/>
              </a:ext>
            </a:extLst>
          </p:cNvPr>
          <p:cNvCxnSpPr>
            <a:cxnSpLocks/>
          </p:cNvCxnSpPr>
          <p:nvPr/>
        </p:nvCxnSpPr>
        <p:spPr>
          <a:xfrm>
            <a:off x="7421797" y="4362381"/>
            <a:ext cx="0" cy="396484"/>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3" name="Connecteur droit avec flèche 72">
            <a:extLst>
              <a:ext uri="{FF2B5EF4-FFF2-40B4-BE49-F238E27FC236}">
                <a16:creationId xmlns:a16="http://schemas.microsoft.com/office/drawing/2014/main" id="{3E8ADC57-19C1-D007-DE43-6A1D0A9B5918}"/>
              </a:ext>
            </a:extLst>
          </p:cNvPr>
          <p:cNvCxnSpPr>
            <a:cxnSpLocks/>
          </p:cNvCxnSpPr>
          <p:nvPr/>
        </p:nvCxnSpPr>
        <p:spPr>
          <a:xfrm>
            <a:off x="10526679" y="4361480"/>
            <a:ext cx="0" cy="396484"/>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8E5BE608-6F96-2230-0FA6-8ABD4034D550}"/>
              </a:ext>
            </a:extLst>
          </p:cNvPr>
          <p:cNvGrpSpPr/>
          <p:nvPr/>
        </p:nvGrpSpPr>
        <p:grpSpPr>
          <a:xfrm>
            <a:off x="336811" y="1224543"/>
            <a:ext cx="1689100" cy="369332"/>
            <a:chOff x="355600" y="1236139"/>
            <a:chExt cx="1689100" cy="369332"/>
          </a:xfrm>
        </p:grpSpPr>
        <p:sp>
          <p:nvSpPr>
            <p:cNvPr id="7" name="Rectangle: Rounded Corners 6">
              <a:extLst>
                <a:ext uri="{FF2B5EF4-FFF2-40B4-BE49-F238E27FC236}">
                  <a16:creationId xmlns:a16="http://schemas.microsoft.com/office/drawing/2014/main" id="{9E0F5DA9-6249-4922-879C-D0E268CE2FB1}"/>
                </a:ext>
              </a:extLst>
            </p:cNvPr>
            <p:cNvSpPr/>
            <p:nvPr/>
          </p:nvSpPr>
          <p:spPr>
            <a:xfrm>
              <a:off x="355600" y="1294656"/>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extBox 7">
              <a:extLst>
                <a:ext uri="{FF2B5EF4-FFF2-40B4-BE49-F238E27FC236}">
                  <a16:creationId xmlns:a16="http://schemas.microsoft.com/office/drawing/2014/main" id="{77E7F27D-D2EB-5703-5DE1-7918A10BF89D}"/>
                </a:ext>
              </a:extLst>
            </p:cNvPr>
            <p:cNvSpPr txBox="1"/>
            <p:nvPr/>
          </p:nvSpPr>
          <p:spPr>
            <a:xfrm>
              <a:off x="403828" y="1236139"/>
              <a:ext cx="1592644"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Background</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F73A6219-AA4B-C8DC-9B70-010E7E111D1D}"/>
              </a:ext>
            </a:extLst>
          </p:cNvPr>
          <p:cNvGrpSpPr/>
          <p:nvPr/>
        </p:nvGrpSpPr>
        <p:grpSpPr>
          <a:xfrm>
            <a:off x="288583" y="4801852"/>
            <a:ext cx="1689100" cy="369332"/>
            <a:chOff x="355600" y="3804435"/>
            <a:chExt cx="1689100" cy="369332"/>
          </a:xfrm>
        </p:grpSpPr>
        <p:sp>
          <p:nvSpPr>
            <p:cNvPr id="20" name="Rectangle: Rounded Corners 19">
              <a:extLst>
                <a:ext uri="{FF2B5EF4-FFF2-40B4-BE49-F238E27FC236}">
                  <a16:creationId xmlns:a16="http://schemas.microsoft.com/office/drawing/2014/main" id="{36F9EA17-15FF-5D3F-60C8-AC7F902C8932}"/>
                </a:ext>
              </a:extLst>
            </p:cNvPr>
            <p:cNvSpPr/>
            <p:nvPr/>
          </p:nvSpPr>
          <p:spPr>
            <a:xfrm>
              <a:off x="355600" y="3847367"/>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TextBox 21">
              <a:extLst>
                <a:ext uri="{FF2B5EF4-FFF2-40B4-BE49-F238E27FC236}">
                  <a16:creationId xmlns:a16="http://schemas.microsoft.com/office/drawing/2014/main" id="{34F5E0D0-5F85-5536-299F-DE3AB417B8BB}"/>
                </a:ext>
              </a:extLst>
            </p:cNvPr>
            <p:cNvSpPr txBox="1"/>
            <p:nvPr/>
          </p:nvSpPr>
          <p:spPr>
            <a:xfrm>
              <a:off x="452056" y="3804435"/>
              <a:ext cx="1138285"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Aim</a:t>
              </a:r>
              <a:endParaRPr lang="en-CH" dirty="0">
                <a:solidFill>
                  <a:schemeClr val="bg1"/>
                </a:solidFill>
              </a:endParaRPr>
            </a:p>
          </p:txBody>
        </p:sp>
      </p:grpSp>
      <p:grpSp>
        <p:nvGrpSpPr>
          <p:cNvPr id="23" name="Group 22">
            <a:extLst>
              <a:ext uri="{FF2B5EF4-FFF2-40B4-BE49-F238E27FC236}">
                <a16:creationId xmlns:a16="http://schemas.microsoft.com/office/drawing/2014/main" id="{5D2D897E-451C-B0D4-38F6-5DE757D83CAE}"/>
              </a:ext>
            </a:extLst>
          </p:cNvPr>
          <p:cNvGrpSpPr/>
          <p:nvPr/>
        </p:nvGrpSpPr>
        <p:grpSpPr>
          <a:xfrm>
            <a:off x="6096000" y="1246050"/>
            <a:ext cx="1689100" cy="369332"/>
            <a:chOff x="6096000" y="1246050"/>
            <a:chExt cx="1689100" cy="369332"/>
          </a:xfrm>
        </p:grpSpPr>
        <p:sp>
          <p:nvSpPr>
            <p:cNvPr id="24" name="Rectangle: Rounded Corners 23">
              <a:extLst>
                <a:ext uri="{FF2B5EF4-FFF2-40B4-BE49-F238E27FC236}">
                  <a16:creationId xmlns:a16="http://schemas.microsoft.com/office/drawing/2014/main" id="{2216D255-E913-5F48-8750-6F746C503DE2}"/>
                </a:ext>
              </a:extLst>
            </p:cNvPr>
            <p:cNvSpPr/>
            <p:nvPr/>
          </p:nvSpPr>
          <p:spPr>
            <a:xfrm>
              <a:off x="6096000" y="1284772"/>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TextBox 24">
              <a:extLst>
                <a:ext uri="{FF2B5EF4-FFF2-40B4-BE49-F238E27FC236}">
                  <a16:creationId xmlns:a16="http://schemas.microsoft.com/office/drawing/2014/main" id="{3DBF3B6A-AF0C-6E2A-28AB-E96EACEF6F28}"/>
                </a:ext>
              </a:extLst>
            </p:cNvPr>
            <p:cNvSpPr txBox="1"/>
            <p:nvPr/>
          </p:nvSpPr>
          <p:spPr>
            <a:xfrm>
              <a:off x="6142057" y="1246050"/>
              <a:ext cx="1327580" cy="369332"/>
            </a:xfrm>
            <a:prstGeom prst="rect">
              <a:avLst/>
            </a:prstGeom>
            <a:noFill/>
          </p:spPr>
          <p:txBody>
            <a:bodyPr wrap="square">
              <a:spAutoFit/>
            </a:bodyPr>
            <a:lstStyle/>
            <a:p>
              <a:r>
                <a:rPr kumimoji="0" lang="en-US"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Methods</a:t>
              </a:r>
              <a:endParaRPr lang="en-CH" dirty="0">
                <a:solidFill>
                  <a:schemeClr val="bg1"/>
                </a:solidFill>
              </a:endParaRPr>
            </a:p>
          </p:txBody>
        </p:sp>
      </p:grpSp>
      <p:sp>
        <p:nvSpPr>
          <p:cNvPr id="26" name="Rectangle 25">
            <a:extLst>
              <a:ext uri="{FF2B5EF4-FFF2-40B4-BE49-F238E27FC236}">
                <a16:creationId xmlns:a16="http://schemas.microsoft.com/office/drawing/2014/main" id="{FEED2521-ED7D-52C5-8442-A95B66FD3F84}"/>
              </a:ext>
            </a:extLst>
          </p:cNvPr>
          <p:cNvSpPr/>
          <p:nvPr/>
        </p:nvSpPr>
        <p:spPr>
          <a:xfrm>
            <a:off x="11289323" y="-1077"/>
            <a:ext cx="902677" cy="867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hlinkClick r:id="rId3" action="ppaction://hlinksldjump"/>
            <a:extLst>
              <a:ext uri="{FF2B5EF4-FFF2-40B4-BE49-F238E27FC236}">
                <a16:creationId xmlns:a16="http://schemas.microsoft.com/office/drawing/2014/main" id="{614F876A-B495-B85C-59E6-B952CD678A22}"/>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Picture 3" descr="A red and blue letters on a black background&#10;&#10;AI-generated content may be incorrect.">
            <a:extLst>
              <a:ext uri="{FF2B5EF4-FFF2-40B4-BE49-F238E27FC236}">
                <a16:creationId xmlns:a16="http://schemas.microsoft.com/office/drawing/2014/main" id="{814F6BAD-2B39-61FA-922F-0B7B484E89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2808442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B1E64-EACB-4719-A7A9-0B3FD106D4B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5503462-8980-6B8A-C244-6586E58F04CE}"/>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E089F918-F4D9-798F-F55D-60388F96EA39}"/>
              </a:ext>
            </a:extLst>
          </p:cNvPr>
          <p:cNvSpPr txBox="1"/>
          <p:nvPr/>
        </p:nvSpPr>
        <p:spPr>
          <a:xfrm>
            <a:off x="225336" y="0"/>
            <a:ext cx="10955808" cy="1200329"/>
          </a:xfrm>
          <a:prstGeom prst="rect">
            <a:avLst/>
          </a:prstGeom>
          <a:noFill/>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Safety and efficacy of drug-coated balloon in patients with symptomatic intracranial atherosclerotic stenosis and restenosis: The SPINAS clinical trial</a:t>
            </a:r>
          </a:p>
          <a:p>
            <a:endParaRPr lang="fr-FR" sz="2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9FDEC4C-28A4-BCAB-6EF8-6AA93D9C0076}"/>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A97DE132-4174-F958-745E-043B769E165E}"/>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5B9435F2-EB69-B3FB-0C32-BA4037319295}"/>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55B7DAB5-F4A1-D7C2-55AC-BC5EA5C8CD67}"/>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9C81F443-A780-0694-B4A1-03838C60468D}"/>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BA476834-EA4C-614D-D89C-CE71091CAF40}"/>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7" name="ZoneTexte 6">
            <a:extLst>
              <a:ext uri="{FF2B5EF4-FFF2-40B4-BE49-F238E27FC236}">
                <a16:creationId xmlns:a16="http://schemas.microsoft.com/office/drawing/2014/main" id="{51F897FD-810D-371C-3CB9-22848FDB9BA2}"/>
              </a:ext>
            </a:extLst>
          </p:cNvPr>
          <p:cNvSpPr txBox="1"/>
          <p:nvPr/>
        </p:nvSpPr>
        <p:spPr>
          <a:xfrm>
            <a:off x="1029634" y="1642714"/>
            <a:ext cx="4323080" cy="2431435"/>
          </a:xfrm>
          <a:prstGeom prst="rect">
            <a:avLst/>
          </a:prstGeom>
          <a:noFill/>
        </p:spPr>
        <p:txBody>
          <a:bodyPr wrap="square">
            <a:spAutoFit/>
          </a:bodyPr>
          <a:lstStyle/>
          <a:p>
            <a:pPr algn="l"/>
            <a:endParaRPr lang="en-US" sz="1600" dirty="0">
              <a:latin typeface="Arial" panose="020B0604020202020204" pitchFamily="34" charset="0"/>
              <a:cs typeface="Arial" panose="020B0604020202020204" pitchFamily="34" charset="0"/>
            </a:endParaRPr>
          </a:p>
          <a:p>
            <a:pPr algn="l"/>
            <a:endParaRPr lang="en-US" sz="1600" dirty="0">
              <a:latin typeface="Arial" panose="020B0604020202020204" pitchFamily="34" charset="0"/>
              <a:cs typeface="Arial" panose="020B0604020202020204" pitchFamily="34" charset="0"/>
            </a:endParaRPr>
          </a:p>
          <a:p>
            <a:pPr algn="l"/>
            <a:r>
              <a:rPr lang="en-US" sz="1600" b="1" i="0" u="none" strike="noStrike" baseline="0" dirty="0">
                <a:latin typeface="Arial" panose="020B0604020202020204" pitchFamily="34" charset="0"/>
                <a:cs typeface="Arial" panose="020B0604020202020204" pitchFamily="34" charset="0"/>
              </a:rPr>
              <a:t>n=252 </a:t>
            </a:r>
            <a:r>
              <a:rPr lang="en-US" sz="1600" b="0" i="0" u="none" strike="noStrike" baseline="0" dirty="0">
                <a:latin typeface="Arial" panose="020B0604020202020204" pitchFamily="34" charset="0"/>
                <a:cs typeface="Arial" panose="020B0604020202020204" pitchFamily="34" charset="0"/>
              </a:rPr>
              <a:t>symptomatic ICAS patients randomized 1:1 into DCB and PB groups </a:t>
            </a:r>
          </a:p>
          <a:p>
            <a:pPr algn="l"/>
            <a:endParaRPr lang="en-US" sz="1600" dirty="0">
              <a:latin typeface="Arial" panose="020B0604020202020204" pitchFamily="34" charset="0"/>
              <a:cs typeface="Arial" panose="020B0604020202020204" pitchFamily="34" charset="0"/>
            </a:endParaRPr>
          </a:p>
          <a:p>
            <a:pPr algn="l"/>
            <a:endParaRPr lang="en-US" dirty="0">
              <a:latin typeface="TimesNewRomanPSMT"/>
            </a:endParaRPr>
          </a:p>
          <a:p>
            <a:pPr algn="l"/>
            <a:endParaRPr lang="en-US" sz="1800" b="0" i="0" u="none" strike="noStrike" baseline="0" dirty="0">
              <a:latin typeface="TimesNewRomanPSMT"/>
            </a:endParaRPr>
          </a:p>
          <a:p>
            <a:pPr algn="l"/>
            <a:endParaRPr lang="en-US" dirty="0">
              <a:latin typeface="TimesNewRomanPSMT"/>
            </a:endParaRPr>
          </a:p>
          <a:p>
            <a:pPr algn="l"/>
            <a:endParaRPr lang="en-US" sz="1800" b="0" i="0" u="none" strike="noStrike" baseline="0" dirty="0">
              <a:latin typeface="TimesNewRomanPSMT"/>
            </a:endParaRPr>
          </a:p>
        </p:txBody>
      </p:sp>
      <p:sp>
        <p:nvSpPr>
          <p:cNvPr id="13" name="ZoneTexte 12">
            <a:extLst>
              <a:ext uri="{FF2B5EF4-FFF2-40B4-BE49-F238E27FC236}">
                <a16:creationId xmlns:a16="http://schemas.microsoft.com/office/drawing/2014/main" id="{5D3FFE29-EAC8-86E4-2164-2CAC16C9D3CF}"/>
              </a:ext>
            </a:extLst>
          </p:cNvPr>
          <p:cNvSpPr txBox="1"/>
          <p:nvPr/>
        </p:nvSpPr>
        <p:spPr>
          <a:xfrm>
            <a:off x="6658820" y="4393346"/>
            <a:ext cx="6106160" cy="338554"/>
          </a:xfrm>
          <a:prstGeom prst="rect">
            <a:avLst/>
          </a:prstGeom>
          <a:noFill/>
        </p:spPr>
        <p:txBody>
          <a:bodyPr wrap="square">
            <a:spAutoFit/>
          </a:bodyPr>
          <a:lstStyle/>
          <a:p>
            <a:pPr algn="l"/>
            <a:r>
              <a:rPr lang="en-US" sz="1600" b="1" i="0" u="sng" strike="noStrike" baseline="0" dirty="0">
                <a:latin typeface="Arial" panose="020B0604020202020204" pitchFamily="34" charset="0"/>
                <a:cs typeface="Arial" panose="020B0604020202020204" pitchFamily="34" charset="0"/>
              </a:rPr>
              <a:t>Cohort II</a:t>
            </a:r>
            <a:endParaRPr lang="fr-FR" sz="1600" u="sng" dirty="0">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73BC083B-DC4C-B9C2-041D-03F4A9D101B4}"/>
              </a:ext>
            </a:extLst>
          </p:cNvPr>
          <p:cNvSpPr txBox="1"/>
          <p:nvPr/>
        </p:nvSpPr>
        <p:spPr>
          <a:xfrm>
            <a:off x="6984088" y="3130259"/>
            <a:ext cx="5072033" cy="1200329"/>
          </a:xfrm>
          <a:prstGeom prst="rect">
            <a:avLst/>
          </a:prstGeom>
          <a:noFill/>
        </p:spPr>
        <p:txBody>
          <a:bodyPr wrap="square">
            <a:spAutoFit/>
          </a:bodyPr>
          <a:lstStyle>
            <a:defPPr>
              <a:defRPr lang="fr-FR"/>
            </a:defPPr>
            <a:lvl1pPr marL="285750" indent="-285750" algn="just">
              <a:buFont typeface="Arial" panose="020B0604020202020204" pitchFamily="34" charset="0"/>
              <a:buChar char="•"/>
              <a:defRPr sz="1600" b="0" i="0" u="none" strike="noStrike" baseline="0">
                <a:latin typeface="Arial" panose="020B0604020202020204" pitchFamily="34" charset="0"/>
                <a:cs typeface="Arial" panose="020B0604020202020204" pitchFamily="34" charset="0"/>
              </a:defRPr>
            </a:lvl1pPr>
          </a:lstStyle>
          <a:p>
            <a:endParaRPr lang="en-US" dirty="0"/>
          </a:p>
          <a:p>
            <a:endParaRPr lang="en-US" dirty="0"/>
          </a:p>
          <a:p>
            <a:r>
              <a:rPr lang="en-US" dirty="0"/>
              <a:t>No significant difference in target vessel-related TIA and stroke rates within 12 months</a:t>
            </a:r>
          </a:p>
        </p:txBody>
      </p:sp>
      <p:pic>
        <p:nvPicPr>
          <p:cNvPr id="20" name="Graphic 12" descr="Users with solid fill">
            <a:extLst>
              <a:ext uri="{FF2B5EF4-FFF2-40B4-BE49-F238E27FC236}">
                <a16:creationId xmlns:a16="http://schemas.microsoft.com/office/drawing/2014/main" id="{6AAA6F6A-773A-D5F0-39A4-C62B53A6068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9446" y="2149615"/>
            <a:ext cx="561066" cy="561066"/>
          </a:xfrm>
          <a:prstGeom prst="rect">
            <a:avLst/>
          </a:prstGeom>
        </p:spPr>
      </p:pic>
      <p:sp>
        <p:nvSpPr>
          <p:cNvPr id="24" name="ZoneTexte 23">
            <a:extLst>
              <a:ext uri="{FF2B5EF4-FFF2-40B4-BE49-F238E27FC236}">
                <a16:creationId xmlns:a16="http://schemas.microsoft.com/office/drawing/2014/main" id="{913318D7-25D6-214F-B802-6948D79B7BCC}"/>
              </a:ext>
            </a:extLst>
          </p:cNvPr>
          <p:cNvSpPr txBox="1"/>
          <p:nvPr/>
        </p:nvSpPr>
        <p:spPr>
          <a:xfrm>
            <a:off x="6953885" y="5662966"/>
            <a:ext cx="5102236" cy="584775"/>
          </a:xfrm>
          <a:prstGeom prst="rect">
            <a:avLst/>
          </a:prstGeom>
          <a:noFill/>
        </p:spPr>
        <p:txBody>
          <a:bodyPr wrap="square">
            <a:spAutoFit/>
          </a:bodyPr>
          <a:lstStyle/>
          <a:p>
            <a:pPr marL="285750" indent="-285750" algn="just">
              <a:buFont typeface="Arial" panose="020B0604020202020204" pitchFamily="34" charset="0"/>
              <a:buChar cha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6-month restenosis improvement rate reached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76%</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after DCB treatment</a:t>
            </a:r>
            <a:endParaRPr lang="fr-FR" dirty="0"/>
          </a:p>
        </p:txBody>
      </p:sp>
      <p:pic>
        <p:nvPicPr>
          <p:cNvPr id="25" name="Graphic 12" descr="Users with solid fill">
            <a:extLst>
              <a:ext uri="{FF2B5EF4-FFF2-40B4-BE49-F238E27FC236}">
                <a16:creationId xmlns:a16="http://schemas.microsoft.com/office/drawing/2014/main" id="{4C5E3BE3-40E0-8DB8-0FF4-269C8EA864F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46855" y="4846666"/>
            <a:ext cx="561066" cy="561066"/>
          </a:xfrm>
          <a:prstGeom prst="rect">
            <a:avLst/>
          </a:prstGeom>
        </p:spPr>
      </p:pic>
      <p:sp>
        <p:nvSpPr>
          <p:cNvPr id="29" name="ZoneTexte 28">
            <a:extLst>
              <a:ext uri="{FF2B5EF4-FFF2-40B4-BE49-F238E27FC236}">
                <a16:creationId xmlns:a16="http://schemas.microsoft.com/office/drawing/2014/main" id="{EF7725D2-8E2A-E43D-4ED1-69E526F4B658}"/>
              </a:ext>
            </a:extLst>
          </p:cNvPr>
          <p:cNvSpPr txBox="1"/>
          <p:nvPr/>
        </p:nvSpPr>
        <p:spPr>
          <a:xfrm>
            <a:off x="7564713" y="4852203"/>
            <a:ext cx="4874917" cy="584775"/>
          </a:xfrm>
          <a:prstGeom prst="rect">
            <a:avLst/>
          </a:prstGeom>
          <a:noFill/>
        </p:spPr>
        <p:txBody>
          <a:bodyPr wrap="square">
            <a:spAutoFit/>
          </a:bodyPr>
          <a:lstStyle/>
          <a:p>
            <a:r>
              <a:rPr lang="en-US" sz="1600" b="1" dirty="0">
                <a:solidFill>
                  <a:prstClr val="black"/>
                </a:solidFill>
                <a:latin typeface="Arial" panose="020B0604020202020204" pitchFamily="34" charset="0"/>
                <a:cs typeface="Arial" panose="020B0604020202020204" pitchFamily="34" charset="0"/>
              </a:rPr>
              <a:t>n</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with restenosis and recurrent ischemic symptoms post-intervention</a:t>
            </a:r>
            <a:endParaRPr lang="fr-FR" dirty="0"/>
          </a:p>
        </p:txBody>
      </p:sp>
      <p:graphicFrame>
        <p:nvGraphicFramePr>
          <p:cNvPr id="30" name="Graphique 29">
            <a:extLst>
              <a:ext uri="{FF2B5EF4-FFF2-40B4-BE49-F238E27FC236}">
                <a16:creationId xmlns:a16="http://schemas.microsoft.com/office/drawing/2014/main" id="{FB88B1DB-D7EE-109A-3370-C4AD8168F2EF}"/>
              </a:ext>
            </a:extLst>
          </p:cNvPr>
          <p:cNvGraphicFramePr>
            <a:graphicFrameLocks/>
          </p:cNvGraphicFramePr>
          <p:nvPr/>
        </p:nvGraphicFramePr>
        <p:xfrm>
          <a:off x="1325170" y="3044334"/>
          <a:ext cx="2783458" cy="1670075"/>
        </p:xfrm>
        <a:graphic>
          <a:graphicData uri="http://schemas.openxmlformats.org/drawingml/2006/chart">
            <c:chart xmlns:c="http://schemas.openxmlformats.org/drawingml/2006/chart" xmlns:r="http://schemas.openxmlformats.org/officeDocument/2006/relationships" r:id="rId5"/>
          </a:graphicData>
        </a:graphic>
      </p:graphicFrame>
      <p:sp>
        <p:nvSpPr>
          <p:cNvPr id="32" name="ZoneTexte 31">
            <a:extLst>
              <a:ext uri="{FF2B5EF4-FFF2-40B4-BE49-F238E27FC236}">
                <a16:creationId xmlns:a16="http://schemas.microsoft.com/office/drawing/2014/main" id="{896A490F-D22B-55A5-D968-A5A0759414E6}"/>
              </a:ext>
            </a:extLst>
          </p:cNvPr>
          <p:cNvSpPr txBox="1"/>
          <p:nvPr/>
        </p:nvSpPr>
        <p:spPr>
          <a:xfrm rot="16200000">
            <a:off x="-10207" y="3521076"/>
            <a:ext cx="2111899"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6- month restenosis rate </a:t>
            </a:r>
            <a:endParaRPr lang="fr-FR" sz="1200" dirty="0">
              <a:latin typeface="Arial" panose="020B0604020202020204" pitchFamily="34" charset="0"/>
              <a:cs typeface="Arial" panose="020B0604020202020204" pitchFamily="34" charset="0"/>
            </a:endParaRPr>
          </a:p>
        </p:txBody>
      </p:sp>
      <p:sp>
        <p:nvSpPr>
          <p:cNvPr id="36" name="ZoneTexte 35">
            <a:extLst>
              <a:ext uri="{FF2B5EF4-FFF2-40B4-BE49-F238E27FC236}">
                <a16:creationId xmlns:a16="http://schemas.microsoft.com/office/drawing/2014/main" id="{943A3709-DF65-D344-5D6B-A475B307D3C9}"/>
              </a:ext>
            </a:extLst>
          </p:cNvPr>
          <p:cNvSpPr txBox="1"/>
          <p:nvPr/>
        </p:nvSpPr>
        <p:spPr>
          <a:xfrm>
            <a:off x="1746619" y="4575294"/>
            <a:ext cx="899160" cy="523220"/>
          </a:xfrm>
          <a:prstGeom prst="rect">
            <a:avLst/>
          </a:prstGeom>
          <a:noFill/>
        </p:spPr>
        <p:txBody>
          <a:bodyPr wrap="square">
            <a:spAutoFit/>
          </a:bodyPr>
          <a:lstStyle/>
          <a:p>
            <a:pPr algn="ct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DCB group </a:t>
            </a:r>
            <a:endParaRPr lang="fr-FR" sz="1400" dirty="0">
              <a:latin typeface="Arial" panose="020B0604020202020204" pitchFamily="34" charset="0"/>
              <a:cs typeface="Arial" panose="020B0604020202020204" pitchFamily="34" charset="0"/>
            </a:endParaRPr>
          </a:p>
        </p:txBody>
      </p:sp>
      <p:sp>
        <p:nvSpPr>
          <p:cNvPr id="38" name="ZoneTexte 37">
            <a:extLst>
              <a:ext uri="{FF2B5EF4-FFF2-40B4-BE49-F238E27FC236}">
                <a16:creationId xmlns:a16="http://schemas.microsoft.com/office/drawing/2014/main" id="{FD989A12-687F-3A00-D317-9DF4CA37B4B8}"/>
              </a:ext>
            </a:extLst>
          </p:cNvPr>
          <p:cNvSpPr txBox="1"/>
          <p:nvPr/>
        </p:nvSpPr>
        <p:spPr>
          <a:xfrm>
            <a:off x="1790614" y="3684823"/>
            <a:ext cx="811170" cy="523220"/>
          </a:xfrm>
          <a:prstGeom prst="rect">
            <a:avLst/>
          </a:prstGeom>
          <a:noFill/>
        </p:spPr>
        <p:txBody>
          <a:bodyPr wrap="square">
            <a:spAutoFit/>
          </a:bodyPr>
          <a:lstStyle/>
          <a:p>
            <a:pPr algn="ctr"/>
            <a:r>
              <a:rPr lang="en-US" sz="1400" b="1" dirty="0"/>
              <a:t>n=15</a:t>
            </a:r>
          </a:p>
          <a:p>
            <a:pPr algn="ctr"/>
            <a:r>
              <a:rPr lang="en-US" sz="1400" dirty="0"/>
              <a:t>[13.8%] </a:t>
            </a:r>
            <a:endParaRPr lang="fr-FR" sz="1400" dirty="0"/>
          </a:p>
        </p:txBody>
      </p:sp>
      <p:sp>
        <p:nvSpPr>
          <p:cNvPr id="42" name="ZoneTexte 41">
            <a:extLst>
              <a:ext uri="{FF2B5EF4-FFF2-40B4-BE49-F238E27FC236}">
                <a16:creationId xmlns:a16="http://schemas.microsoft.com/office/drawing/2014/main" id="{2AC03A10-6031-A2A7-1365-41B216A4E949}"/>
              </a:ext>
            </a:extLst>
          </p:cNvPr>
          <p:cNvSpPr txBox="1"/>
          <p:nvPr/>
        </p:nvSpPr>
        <p:spPr>
          <a:xfrm>
            <a:off x="2718807" y="3099229"/>
            <a:ext cx="1465855" cy="523220"/>
          </a:xfrm>
          <a:prstGeom prst="rect">
            <a:avLst/>
          </a:prstGeom>
          <a:noFill/>
        </p:spPr>
        <p:txBody>
          <a:bodyPr wrap="square">
            <a:spAutoFit/>
          </a:bodyPr>
          <a:lstStyle/>
          <a:p>
            <a:pPr algn="ctr"/>
            <a:r>
              <a:rPr lang="en-US" sz="1400" b="1" dirty="0">
                <a:solidFill>
                  <a:prstClr val="black"/>
                </a:solidFill>
                <a:latin typeface="Arial" panose="020B0604020202020204" pitchFamily="34" charset="0"/>
                <a:cs typeface="Arial" panose="020B0604020202020204" pitchFamily="34" charset="0"/>
              </a:rPr>
              <a:t>n</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=38</a:t>
            </a:r>
          </a:p>
          <a:p>
            <a:pPr algn="ct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[32.8%]</a:t>
            </a:r>
            <a:endParaRPr lang="fr-FR" sz="1400" dirty="0">
              <a:latin typeface="Arial" panose="020B0604020202020204" pitchFamily="34" charset="0"/>
              <a:cs typeface="Arial" panose="020B0604020202020204" pitchFamily="34" charset="0"/>
            </a:endParaRPr>
          </a:p>
        </p:txBody>
      </p:sp>
      <p:sp>
        <p:nvSpPr>
          <p:cNvPr id="43" name="ZoneTexte 42">
            <a:extLst>
              <a:ext uri="{FF2B5EF4-FFF2-40B4-BE49-F238E27FC236}">
                <a16:creationId xmlns:a16="http://schemas.microsoft.com/office/drawing/2014/main" id="{30E5C4F4-2DAD-F2E2-6D1B-B71B5DE47D8C}"/>
              </a:ext>
            </a:extLst>
          </p:cNvPr>
          <p:cNvSpPr txBox="1"/>
          <p:nvPr/>
        </p:nvSpPr>
        <p:spPr>
          <a:xfrm>
            <a:off x="2955242" y="4585056"/>
            <a:ext cx="899160" cy="523220"/>
          </a:xfrm>
          <a:prstGeom prst="rect">
            <a:avLst/>
          </a:prstGeom>
          <a:noFill/>
        </p:spPr>
        <p:txBody>
          <a:bodyPr wrap="square">
            <a:spAutoFit/>
          </a:bodyPr>
          <a:lstStyle/>
          <a:p>
            <a:pPr algn="ct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PB group </a:t>
            </a:r>
            <a:endParaRPr lang="fr-FR" sz="1400" dirty="0">
              <a:latin typeface="Arial" panose="020B0604020202020204" pitchFamily="34" charset="0"/>
              <a:cs typeface="Arial" panose="020B0604020202020204" pitchFamily="34" charset="0"/>
            </a:endParaRPr>
          </a:p>
        </p:txBody>
      </p:sp>
      <p:sp>
        <p:nvSpPr>
          <p:cNvPr id="45" name="ZoneTexte 44">
            <a:extLst>
              <a:ext uri="{FF2B5EF4-FFF2-40B4-BE49-F238E27FC236}">
                <a16:creationId xmlns:a16="http://schemas.microsoft.com/office/drawing/2014/main" id="{9872BFE6-2050-088B-8E0E-44BCE6F921DB}"/>
              </a:ext>
            </a:extLst>
          </p:cNvPr>
          <p:cNvSpPr txBox="1"/>
          <p:nvPr/>
        </p:nvSpPr>
        <p:spPr>
          <a:xfrm>
            <a:off x="3949611" y="3647290"/>
            <a:ext cx="1199716"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p = 0.0008</a:t>
            </a:r>
            <a:endParaRPr lang="fr-FR" sz="1400" dirty="0">
              <a:latin typeface="Arial" panose="020B0604020202020204" pitchFamily="34" charset="0"/>
              <a:cs typeface="Arial" panose="020B0604020202020204" pitchFamily="34" charset="0"/>
            </a:endParaRPr>
          </a:p>
        </p:txBody>
      </p:sp>
      <p:sp>
        <p:nvSpPr>
          <p:cNvPr id="49" name="ZoneTexte 48">
            <a:extLst>
              <a:ext uri="{FF2B5EF4-FFF2-40B4-BE49-F238E27FC236}">
                <a16:creationId xmlns:a16="http://schemas.microsoft.com/office/drawing/2014/main" id="{86C7235D-5E14-B373-D4A9-DDF012BD7877}"/>
              </a:ext>
            </a:extLst>
          </p:cNvPr>
          <p:cNvSpPr txBox="1"/>
          <p:nvPr/>
        </p:nvSpPr>
        <p:spPr>
          <a:xfrm>
            <a:off x="259290" y="1763701"/>
            <a:ext cx="610362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Cohort I </a:t>
            </a:r>
          </a:p>
        </p:txBody>
      </p:sp>
      <p:graphicFrame>
        <p:nvGraphicFramePr>
          <p:cNvPr id="52" name="Graphique 51">
            <a:extLst>
              <a:ext uri="{FF2B5EF4-FFF2-40B4-BE49-F238E27FC236}">
                <a16:creationId xmlns:a16="http://schemas.microsoft.com/office/drawing/2014/main" id="{4D035BF7-58CB-4E6B-84A9-F260BB12CEDC}"/>
              </a:ext>
            </a:extLst>
          </p:cNvPr>
          <p:cNvGraphicFramePr>
            <a:graphicFrameLocks/>
          </p:cNvGraphicFramePr>
          <p:nvPr/>
        </p:nvGraphicFramePr>
        <p:xfrm>
          <a:off x="7784408" y="1645174"/>
          <a:ext cx="2783459" cy="1685143"/>
        </p:xfrm>
        <a:graphic>
          <a:graphicData uri="http://schemas.openxmlformats.org/drawingml/2006/chart">
            <c:chart xmlns:c="http://schemas.openxmlformats.org/drawingml/2006/chart" xmlns:r="http://schemas.openxmlformats.org/officeDocument/2006/relationships" r:id="rId6"/>
          </a:graphicData>
        </a:graphic>
      </p:graphicFrame>
      <p:sp>
        <p:nvSpPr>
          <p:cNvPr id="56" name="ZoneTexte 55">
            <a:extLst>
              <a:ext uri="{FF2B5EF4-FFF2-40B4-BE49-F238E27FC236}">
                <a16:creationId xmlns:a16="http://schemas.microsoft.com/office/drawing/2014/main" id="{FF7C2300-A762-3148-3530-91505E5B0D48}"/>
              </a:ext>
            </a:extLst>
          </p:cNvPr>
          <p:cNvSpPr txBox="1"/>
          <p:nvPr/>
        </p:nvSpPr>
        <p:spPr>
          <a:xfrm>
            <a:off x="8300732" y="1409758"/>
            <a:ext cx="855659" cy="523220"/>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n=4</a:t>
            </a:r>
          </a:p>
          <a:p>
            <a:pPr algn="ctr"/>
            <a:r>
              <a:rPr lang="en-US" sz="1400" dirty="0">
                <a:latin typeface="Arial" panose="020B0604020202020204" pitchFamily="34" charset="0"/>
                <a:cs typeface="Arial" panose="020B0604020202020204" pitchFamily="34" charset="0"/>
              </a:rPr>
              <a:t>[3.2%] </a:t>
            </a:r>
            <a:endParaRPr lang="fr-FR" sz="1400" dirty="0">
              <a:latin typeface="Arial" panose="020B0604020202020204" pitchFamily="34" charset="0"/>
              <a:cs typeface="Arial" panose="020B0604020202020204" pitchFamily="34" charset="0"/>
            </a:endParaRPr>
          </a:p>
        </p:txBody>
      </p:sp>
      <p:sp>
        <p:nvSpPr>
          <p:cNvPr id="58" name="ZoneTexte 57">
            <a:extLst>
              <a:ext uri="{FF2B5EF4-FFF2-40B4-BE49-F238E27FC236}">
                <a16:creationId xmlns:a16="http://schemas.microsoft.com/office/drawing/2014/main" id="{38B0EB4D-ED07-B965-4AAE-2BAB9C2D8FF3}"/>
              </a:ext>
            </a:extLst>
          </p:cNvPr>
          <p:cNvSpPr txBox="1"/>
          <p:nvPr/>
        </p:nvSpPr>
        <p:spPr>
          <a:xfrm>
            <a:off x="9425245" y="1733940"/>
            <a:ext cx="855660" cy="523220"/>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n=3</a:t>
            </a:r>
          </a:p>
          <a:p>
            <a:pPr algn="ctr"/>
            <a:r>
              <a:rPr lang="en-US" sz="1400" dirty="0">
                <a:latin typeface="Arial" panose="020B0604020202020204" pitchFamily="34" charset="0"/>
                <a:cs typeface="Arial" panose="020B0604020202020204" pitchFamily="34" charset="0"/>
              </a:rPr>
              <a:t>[2.4%]</a:t>
            </a:r>
            <a:endParaRPr lang="fr-FR" sz="1400" dirty="0">
              <a:latin typeface="Arial" panose="020B0604020202020204" pitchFamily="34" charset="0"/>
              <a:cs typeface="Arial" panose="020B0604020202020204" pitchFamily="34" charset="0"/>
            </a:endParaRPr>
          </a:p>
        </p:txBody>
      </p:sp>
      <p:sp>
        <p:nvSpPr>
          <p:cNvPr id="62" name="ZoneTexte 61">
            <a:extLst>
              <a:ext uri="{FF2B5EF4-FFF2-40B4-BE49-F238E27FC236}">
                <a16:creationId xmlns:a16="http://schemas.microsoft.com/office/drawing/2014/main" id="{9435BA8F-D113-94C4-B272-3CA0B24FFBC2}"/>
              </a:ext>
            </a:extLst>
          </p:cNvPr>
          <p:cNvSpPr txBox="1"/>
          <p:nvPr/>
        </p:nvSpPr>
        <p:spPr>
          <a:xfrm>
            <a:off x="10567867" y="2450724"/>
            <a:ext cx="983277" cy="307777"/>
          </a:xfrm>
          <a:prstGeom prst="rect">
            <a:avLst/>
          </a:prstGeom>
          <a:noFill/>
        </p:spPr>
        <p:txBody>
          <a:bodyPr wrap="square">
            <a:spAutoFit/>
          </a:bodyPr>
          <a:lstStyle/>
          <a:p>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 = 1.00</a:t>
            </a:r>
            <a:endParaRPr lang="fr-FR" sz="1400" dirty="0">
              <a:latin typeface="Arial" panose="020B0604020202020204" pitchFamily="34" charset="0"/>
              <a:cs typeface="Arial" panose="020B0604020202020204" pitchFamily="34" charset="0"/>
            </a:endParaRPr>
          </a:p>
        </p:txBody>
      </p:sp>
      <p:sp>
        <p:nvSpPr>
          <p:cNvPr id="64" name="ZoneTexte 63">
            <a:extLst>
              <a:ext uri="{FF2B5EF4-FFF2-40B4-BE49-F238E27FC236}">
                <a16:creationId xmlns:a16="http://schemas.microsoft.com/office/drawing/2014/main" id="{8F4C207D-2F1F-5366-143F-F838F8EB2A2F}"/>
              </a:ext>
            </a:extLst>
          </p:cNvPr>
          <p:cNvSpPr txBox="1"/>
          <p:nvPr/>
        </p:nvSpPr>
        <p:spPr>
          <a:xfrm>
            <a:off x="627003" y="5366302"/>
            <a:ext cx="4000285" cy="830997"/>
          </a:xfrm>
          <a:prstGeom prst="rect">
            <a:avLst/>
          </a:prstGeom>
          <a:noFill/>
        </p:spPr>
        <p:txBody>
          <a:bodyPr wrap="square">
            <a:spAutoFit/>
          </a:bodyPr>
          <a:lstStyle/>
          <a:p>
            <a:pPr marL="285750" indent="-285750" algn="just">
              <a:buFont typeface="Arial" panose="020B0604020202020204" pitchFamily="34" charset="0"/>
              <a:buChar char="•"/>
            </a:pPr>
            <a:r>
              <a:rPr lang="en-US" sz="1600" b="0" i="0" u="none" strike="noStrike" baseline="0" dirty="0">
                <a:latin typeface="Arial" panose="020B0604020202020204" pitchFamily="34" charset="0"/>
                <a:cs typeface="Arial" panose="020B0604020202020204" pitchFamily="34" charset="0"/>
              </a:rPr>
              <a:t>Significantly lower rate of the 6- month restenosis in the DCB group </a:t>
            </a:r>
            <a:r>
              <a:rPr lang="en-US" sz="1600" b="0" i="1" u="none" strike="noStrike" baseline="0" dirty="0">
                <a:latin typeface="Arial" panose="020B0604020202020204" pitchFamily="34" charset="0"/>
                <a:cs typeface="Arial" panose="020B0604020202020204" pitchFamily="34" charset="0"/>
              </a:rPr>
              <a:t>vs. </a:t>
            </a:r>
            <a:r>
              <a:rPr lang="en-US" sz="1600" b="0" i="0" u="none" strike="noStrike" baseline="0" dirty="0">
                <a:latin typeface="Arial" panose="020B0604020202020204" pitchFamily="34" charset="0"/>
                <a:cs typeface="Arial" panose="020B0604020202020204" pitchFamily="34" charset="0"/>
              </a:rPr>
              <a:t>PB group</a:t>
            </a:r>
            <a:endParaRPr lang="fr-FR" sz="1600" dirty="0">
              <a:latin typeface="Arial" panose="020B0604020202020204" pitchFamily="34" charset="0"/>
              <a:cs typeface="Arial" panose="020B0604020202020204" pitchFamily="34" charset="0"/>
            </a:endParaRPr>
          </a:p>
        </p:txBody>
      </p:sp>
      <p:sp>
        <p:nvSpPr>
          <p:cNvPr id="65" name="ZoneTexte 64">
            <a:extLst>
              <a:ext uri="{FF2B5EF4-FFF2-40B4-BE49-F238E27FC236}">
                <a16:creationId xmlns:a16="http://schemas.microsoft.com/office/drawing/2014/main" id="{72AA50DD-DCD7-C43C-250F-3CE3ADD8A96C}"/>
              </a:ext>
            </a:extLst>
          </p:cNvPr>
          <p:cNvSpPr txBox="1"/>
          <p:nvPr/>
        </p:nvSpPr>
        <p:spPr>
          <a:xfrm>
            <a:off x="8257231" y="3219416"/>
            <a:ext cx="899160" cy="523220"/>
          </a:xfrm>
          <a:prstGeom prst="rect">
            <a:avLst/>
          </a:prstGeom>
          <a:noFill/>
        </p:spPr>
        <p:txBody>
          <a:bodyPr wrap="square">
            <a:spAutoFit/>
          </a:bodyPr>
          <a:lstStyle/>
          <a:p>
            <a:pPr algn="ct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DCB group </a:t>
            </a:r>
            <a:endParaRPr lang="fr-FR" sz="1400" dirty="0">
              <a:latin typeface="Arial" panose="020B0604020202020204" pitchFamily="34" charset="0"/>
              <a:cs typeface="Arial" panose="020B0604020202020204" pitchFamily="34" charset="0"/>
            </a:endParaRPr>
          </a:p>
        </p:txBody>
      </p:sp>
      <p:sp>
        <p:nvSpPr>
          <p:cNvPr id="66" name="ZoneTexte 65">
            <a:extLst>
              <a:ext uri="{FF2B5EF4-FFF2-40B4-BE49-F238E27FC236}">
                <a16:creationId xmlns:a16="http://schemas.microsoft.com/office/drawing/2014/main" id="{6655CC7F-E21C-91CE-DAD3-554122291BC7}"/>
              </a:ext>
            </a:extLst>
          </p:cNvPr>
          <p:cNvSpPr txBox="1"/>
          <p:nvPr/>
        </p:nvSpPr>
        <p:spPr>
          <a:xfrm>
            <a:off x="9461304" y="3214063"/>
            <a:ext cx="899160" cy="523220"/>
          </a:xfrm>
          <a:prstGeom prst="rect">
            <a:avLst/>
          </a:prstGeom>
          <a:noFill/>
        </p:spPr>
        <p:txBody>
          <a:bodyPr wrap="square">
            <a:spAutoFit/>
          </a:bodyPr>
          <a:lstStyle/>
          <a:p>
            <a:pPr algn="ct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PB group </a:t>
            </a:r>
            <a:endParaRPr lang="fr-FR" sz="1400" dirty="0">
              <a:latin typeface="Arial" panose="020B0604020202020204" pitchFamily="34" charset="0"/>
              <a:cs typeface="Arial" panose="020B0604020202020204" pitchFamily="34" charset="0"/>
            </a:endParaRPr>
          </a:p>
        </p:txBody>
      </p:sp>
      <p:sp>
        <p:nvSpPr>
          <p:cNvPr id="68" name="ZoneTexte 67">
            <a:extLst>
              <a:ext uri="{FF2B5EF4-FFF2-40B4-BE49-F238E27FC236}">
                <a16:creationId xmlns:a16="http://schemas.microsoft.com/office/drawing/2014/main" id="{FA1EDD14-359C-431A-C5F2-F76C08BD3ADF}"/>
              </a:ext>
            </a:extLst>
          </p:cNvPr>
          <p:cNvSpPr txBox="1"/>
          <p:nvPr/>
        </p:nvSpPr>
        <p:spPr>
          <a:xfrm rot="16200000">
            <a:off x="6380890" y="2141006"/>
            <a:ext cx="2132729" cy="461665"/>
          </a:xfrm>
          <a:prstGeom prst="rect">
            <a:avLst/>
          </a:prstGeom>
          <a:noFill/>
        </p:spPr>
        <p:txBody>
          <a:bodyPr wrap="square">
            <a:spAutoFit/>
          </a:bodyPr>
          <a:lstStyle/>
          <a:p>
            <a:pPr algn="just"/>
            <a:r>
              <a:rPr lang="en-US" sz="1200" b="0" i="0" u="none" strike="noStrike" baseline="0" dirty="0">
                <a:latin typeface="Arial" panose="020B0604020202020204" pitchFamily="34" charset="0"/>
                <a:cs typeface="Arial" panose="020B0604020202020204" pitchFamily="34" charset="0"/>
              </a:rPr>
              <a:t>12 months target vessel-related TIA or  stroke rates </a:t>
            </a:r>
            <a:endParaRPr lang="fr-FR" sz="1200" dirty="0">
              <a:latin typeface="Arial" panose="020B0604020202020204" pitchFamily="34" charset="0"/>
              <a:cs typeface="Arial" panose="020B0604020202020204" pitchFamily="34" charset="0"/>
            </a:endParaRPr>
          </a:p>
        </p:txBody>
      </p:sp>
      <p:graphicFrame>
        <p:nvGraphicFramePr>
          <p:cNvPr id="69" name="Graphique 68">
            <a:extLst>
              <a:ext uri="{FF2B5EF4-FFF2-40B4-BE49-F238E27FC236}">
                <a16:creationId xmlns:a16="http://schemas.microsoft.com/office/drawing/2014/main" id="{066C5AB3-531B-4BDF-BA47-7367B224D166}"/>
              </a:ext>
            </a:extLst>
          </p:cNvPr>
          <p:cNvGraphicFramePr>
            <a:graphicFrameLocks/>
          </p:cNvGraphicFramePr>
          <p:nvPr/>
        </p:nvGraphicFramePr>
        <p:xfrm>
          <a:off x="1334816" y="3029233"/>
          <a:ext cx="2699272" cy="1634950"/>
        </p:xfrm>
        <a:graphic>
          <a:graphicData uri="http://schemas.openxmlformats.org/drawingml/2006/chart">
            <c:chart xmlns:c="http://schemas.openxmlformats.org/drawingml/2006/chart" xmlns:r="http://schemas.openxmlformats.org/officeDocument/2006/relationships" r:id="rId7"/>
          </a:graphicData>
        </a:graphic>
      </p:graphicFrame>
      <p:cxnSp>
        <p:nvCxnSpPr>
          <p:cNvPr id="2" name="Connecteur droit 1">
            <a:extLst>
              <a:ext uri="{FF2B5EF4-FFF2-40B4-BE49-F238E27FC236}">
                <a16:creationId xmlns:a16="http://schemas.microsoft.com/office/drawing/2014/main" id="{C9B0DBB2-9F51-A999-14FE-33E2F07E9C9B}"/>
              </a:ext>
            </a:extLst>
          </p:cNvPr>
          <p:cNvCxnSpPr>
            <a:cxnSpLocks/>
          </p:cNvCxnSpPr>
          <p:nvPr/>
        </p:nvCxnSpPr>
        <p:spPr>
          <a:xfrm flipV="1">
            <a:off x="1589265" y="4585056"/>
            <a:ext cx="2351796" cy="6241"/>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cteur droit 7">
            <a:extLst>
              <a:ext uri="{FF2B5EF4-FFF2-40B4-BE49-F238E27FC236}">
                <a16:creationId xmlns:a16="http://schemas.microsoft.com/office/drawing/2014/main" id="{284CBC1A-B14E-C91A-55F9-AB141E737E4A}"/>
              </a:ext>
            </a:extLst>
          </p:cNvPr>
          <p:cNvCxnSpPr>
            <a:cxnSpLocks/>
          </p:cNvCxnSpPr>
          <p:nvPr/>
        </p:nvCxnSpPr>
        <p:spPr>
          <a:xfrm flipV="1">
            <a:off x="1598699" y="3068661"/>
            <a:ext cx="0" cy="1516395"/>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Connecteur droit 27">
            <a:extLst>
              <a:ext uri="{FF2B5EF4-FFF2-40B4-BE49-F238E27FC236}">
                <a16:creationId xmlns:a16="http://schemas.microsoft.com/office/drawing/2014/main" id="{C9CE97A1-FE5C-274E-D19D-801BBF26B238}"/>
              </a:ext>
            </a:extLst>
          </p:cNvPr>
          <p:cNvCxnSpPr>
            <a:cxnSpLocks/>
          </p:cNvCxnSpPr>
          <p:nvPr/>
        </p:nvCxnSpPr>
        <p:spPr>
          <a:xfrm flipV="1">
            <a:off x="8133563" y="3188733"/>
            <a:ext cx="2351796" cy="62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Connecteur droit 30">
            <a:extLst>
              <a:ext uri="{FF2B5EF4-FFF2-40B4-BE49-F238E27FC236}">
                <a16:creationId xmlns:a16="http://schemas.microsoft.com/office/drawing/2014/main" id="{5AD2DD83-2E6D-CB2F-3345-67AF0EAAC651}"/>
              </a:ext>
            </a:extLst>
          </p:cNvPr>
          <p:cNvCxnSpPr>
            <a:cxnSpLocks/>
          </p:cNvCxnSpPr>
          <p:nvPr/>
        </p:nvCxnSpPr>
        <p:spPr>
          <a:xfrm flipV="1">
            <a:off x="8142997" y="1672338"/>
            <a:ext cx="0" cy="1516395"/>
          </a:xfrm>
          <a:prstGeom prst="line">
            <a:avLst/>
          </a:prstGeom>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203A6AAA-4B2C-8D7C-C81A-7FEBC1CB9014}"/>
              </a:ext>
            </a:extLst>
          </p:cNvPr>
          <p:cNvGrpSpPr/>
          <p:nvPr/>
        </p:nvGrpSpPr>
        <p:grpSpPr>
          <a:xfrm>
            <a:off x="326714" y="1227529"/>
            <a:ext cx="1689100" cy="369332"/>
            <a:chOff x="326714" y="1227529"/>
            <a:chExt cx="1689100" cy="369332"/>
          </a:xfrm>
        </p:grpSpPr>
        <p:sp>
          <p:nvSpPr>
            <p:cNvPr id="15" name="Rectangle: Rounded Corners 14">
              <a:extLst>
                <a:ext uri="{FF2B5EF4-FFF2-40B4-BE49-F238E27FC236}">
                  <a16:creationId xmlns:a16="http://schemas.microsoft.com/office/drawing/2014/main" id="{CEDC7EBF-77E1-5858-FC5D-F946903F8361}"/>
                </a:ext>
              </a:extLst>
            </p:cNvPr>
            <p:cNvSpPr/>
            <p:nvPr/>
          </p:nvSpPr>
          <p:spPr>
            <a:xfrm>
              <a:off x="326714" y="1270461"/>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461D39B1-2BC9-BAB0-E2A3-DC1EC5DCD2F3}"/>
                </a:ext>
              </a:extLst>
            </p:cNvPr>
            <p:cNvSpPr txBox="1"/>
            <p:nvPr/>
          </p:nvSpPr>
          <p:spPr>
            <a:xfrm>
              <a:off x="365802" y="1227529"/>
              <a:ext cx="1269852" cy="369332"/>
            </a:xfrm>
            <a:prstGeom prst="rect">
              <a:avLst/>
            </a:prstGeom>
            <a:noFill/>
          </p:spPr>
          <p:txBody>
            <a:bodyPr wrap="square">
              <a:spAutoFit/>
            </a:bodyPr>
            <a:lstStyle/>
            <a:p>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Results</a:t>
              </a:r>
              <a:endParaRPr lang="en-CH" dirty="0">
                <a:solidFill>
                  <a:schemeClr val="bg1"/>
                </a:solidFill>
              </a:endParaRPr>
            </a:p>
          </p:txBody>
        </p:sp>
      </p:grpSp>
      <p:sp>
        <p:nvSpPr>
          <p:cNvPr id="3" name="Rectangle 2">
            <a:hlinkClick r:id="rId8" action="ppaction://hlinksldjump"/>
            <a:extLst>
              <a:ext uri="{FF2B5EF4-FFF2-40B4-BE49-F238E27FC236}">
                <a16:creationId xmlns:a16="http://schemas.microsoft.com/office/drawing/2014/main" id="{EDA89FD1-A122-E517-A482-D932083014B2}"/>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Picture 3" descr="A red and blue letters on a black background&#10;&#10;AI-generated content may be incorrect.">
            <a:extLst>
              <a:ext uri="{FF2B5EF4-FFF2-40B4-BE49-F238E27FC236}">
                <a16:creationId xmlns:a16="http://schemas.microsoft.com/office/drawing/2014/main" id="{353901B5-C2A8-8E17-1DB4-E1CC162E2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139661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89018-D4A4-F006-81CB-801254BC8C3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2C21FCD-703A-5661-08AC-490CD84C3EAA}"/>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9A87EA85-C454-A968-DF6F-FC52FF10310A}"/>
              </a:ext>
            </a:extLst>
          </p:cNvPr>
          <p:cNvSpPr txBox="1"/>
          <p:nvPr/>
        </p:nvSpPr>
        <p:spPr>
          <a:xfrm>
            <a:off x="225336" y="0"/>
            <a:ext cx="10955808" cy="1200329"/>
          </a:xfrm>
          <a:prstGeom prst="rect">
            <a:avLst/>
          </a:prstGeom>
          <a:noFill/>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Stent angioplasty in patients with vertebral artery ostial stenosis: One year clinical and angiographic outcomes in 525 patients</a:t>
            </a:r>
          </a:p>
          <a:p>
            <a:pPr algn="just"/>
            <a:endParaRPr lang="fr-FR" sz="2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0C3B603-6C47-46B9-4F76-106669E091EA}"/>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F1C82B6F-7E89-4046-D049-D3475D6C2558}"/>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D65349AF-0DE6-7CE6-C963-6EFBE9F9A45B}"/>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E3B423EF-B6BA-8AB9-E3E4-722726D6C5BF}"/>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88FE3774-94CE-C6BE-39B3-665346C3061E}"/>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362FAE2B-C097-86BF-ECAA-1830188CA84F}"/>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13" name="TextBox 12">
            <a:extLst>
              <a:ext uri="{FF2B5EF4-FFF2-40B4-BE49-F238E27FC236}">
                <a16:creationId xmlns:a16="http://schemas.microsoft.com/office/drawing/2014/main" id="{688C3A14-9141-C965-0E0F-C45467911F19}"/>
              </a:ext>
            </a:extLst>
          </p:cNvPr>
          <p:cNvSpPr txBox="1"/>
          <p:nvPr/>
        </p:nvSpPr>
        <p:spPr>
          <a:xfrm>
            <a:off x="225336" y="1134296"/>
            <a:ext cx="4507369" cy="4924425"/>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Existing evidence on the best approach to treating patients with severe atherosclerotic vertebral artery ostial stenosis (VAOS) is insufficient</a:t>
            </a:r>
          </a:p>
          <a:p>
            <a:pPr algn="just"/>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Even with optimal medical treatment and effective risk factor modifications, a significant number of patients still experience symptoms or recurrent strokes</a:t>
            </a:r>
          </a:p>
          <a:p>
            <a:pPr algn="just"/>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Endovascular treatment may be a potential solution, especially when medical therapy alone has reached its limits</a:t>
            </a:r>
          </a:p>
          <a:p>
            <a:endParaRPr lang="en-US"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To assess the safety and effectiveness of endovascular revascularization in carefully selected symptomatic and asymptomatic individuals with VAOS</a:t>
            </a:r>
          </a:p>
        </p:txBody>
      </p:sp>
      <p:sp>
        <p:nvSpPr>
          <p:cNvPr id="14" name="Rectangle : coins arrondis 13">
            <a:extLst>
              <a:ext uri="{FF2B5EF4-FFF2-40B4-BE49-F238E27FC236}">
                <a16:creationId xmlns:a16="http://schemas.microsoft.com/office/drawing/2014/main" id="{9857A430-1EB8-BB42-F282-0A6D6EDA67E1}"/>
              </a:ext>
            </a:extLst>
          </p:cNvPr>
          <p:cNvSpPr/>
          <p:nvPr/>
        </p:nvSpPr>
        <p:spPr>
          <a:xfrm>
            <a:off x="6371159" y="1661103"/>
            <a:ext cx="5204912" cy="1552798"/>
          </a:xfrm>
          <a:prstGeom prst="roundRect">
            <a:avLst>
              <a:gd name="adj" fmla="val 5848"/>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5FC241F6-BE93-C020-D65B-AA6B1E116453}"/>
              </a:ext>
            </a:extLst>
          </p:cNvPr>
          <p:cNvSpPr txBox="1"/>
          <p:nvPr/>
        </p:nvSpPr>
        <p:spPr>
          <a:xfrm>
            <a:off x="7412460" y="1662160"/>
            <a:ext cx="3000922" cy="738664"/>
          </a:xfrm>
          <a:prstGeom prst="rect">
            <a:avLst/>
          </a:prstGeom>
          <a:noFill/>
        </p:spPr>
        <p:txBody>
          <a:bodyPr wrap="square">
            <a:spAutoFit/>
          </a:bodyPr>
          <a:lstStyle/>
          <a:p>
            <a:pPr algn="ct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Monocentric retrospective analysis</a:t>
            </a:r>
          </a:p>
          <a:p>
            <a:pPr algn="ct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n=525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a:t>
            </a:r>
          </a:p>
          <a:p>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lang="fr-FR" sz="1400" dirty="0"/>
          </a:p>
        </p:txBody>
      </p:sp>
      <p:sp>
        <p:nvSpPr>
          <p:cNvPr id="27" name="ZoneTexte 26">
            <a:extLst>
              <a:ext uri="{FF2B5EF4-FFF2-40B4-BE49-F238E27FC236}">
                <a16:creationId xmlns:a16="http://schemas.microsoft.com/office/drawing/2014/main" id="{44824073-8127-9918-7864-D5C72FF8EAB0}"/>
              </a:ext>
            </a:extLst>
          </p:cNvPr>
          <p:cNvSpPr txBox="1"/>
          <p:nvPr/>
        </p:nvSpPr>
        <p:spPr>
          <a:xfrm>
            <a:off x="6648410" y="2373301"/>
            <a:ext cx="1921396" cy="307777"/>
          </a:xfrm>
          <a:prstGeom prst="rect">
            <a:avLst/>
          </a:prstGeom>
          <a:noFill/>
        </p:spPr>
        <p:txBody>
          <a:bodyPr wrap="square">
            <a:spAutoFit/>
          </a:bodyPr>
          <a:lstStyle/>
          <a:p>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n=260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asymptomatic</a:t>
            </a:r>
            <a:endParaRPr lang="fr-FR" sz="1400" dirty="0"/>
          </a:p>
        </p:txBody>
      </p:sp>
      <p:sp>
        <p:nvSpPr>
          <p:cNvPr id="29" name="ZoneTexte 28">
            <a:extLst>
              <a:ext uri="{FF2B5EF4-FFF2-40B4-BE49-F238E27FC236}">
                <a16:creationId xmlns:a16="http://schemas.microsoft.com/office/drawing/2014/main" id="{C6BA7448-CF14-B5B3-C321-E4DBCDB0D9F5}"/>
              </a:ext>
            </a:extLst>
          </p:cNvPr>
          <p:cNvSpPr txBox="1"/>
          <p:nvPr/>
        </p:nvSpPr>
        <p:spPr>
          <a:xfrm>
            <a:off x="9398776" y="2365860"/>
            <a:ext cx="1921396" cy="307777"/>
          </a:xfrm>
          <a:prstGeom prst="rect">
            <a:avLst/>
          </a:prstGeom>
          <a:noFill/>
        </p:spPr>
        <p:txBody>
          <a:bodyPr wrap="square">
            <a:spAutoFit/>
          </a:bodyPr>
          <a:lstStyle/>
          <a:p>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n=265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symptomatic</a:t>
            </a:r>
            <a:endParaRPr lang="fr-FR" sz="1400" dirty="0"/>
          </a:p>
        </p:txBody>
      </p:sp>
      <p:cxnSp>
        <p:nvCxnSpPr>
          <p:cNvPr id="34" name="Connecteur droit avec flèche 33">
            <a:extLst>
              <a:ext uri="{FF2B5EF4-FFF2-40B4-BE49-F238E27FC236}">
                <a16:creationId xmlns:a16="http://schemas.microsoft.com/office/drawing/2014/main" id="{802E2036-23A5-D332-6E32-FA90070B5404}"/>
              </a:ext>
            </a:extLst>
          </p:cNvPr>
          <p:cNvCxnSpPr>
            <a:cxnSpLocks/>
          </p:cNvCxnSpPr>
          <p:nvPr/>
        </p:nvCxnSpPr>
        <p:spPr>
          <a:xfrm flipH="1">
            <a:off x="8483185" y="2176105"/>
            <a:ext cx="469233" cy="224719"/>
          </a:xfrm>
          <a:prstGeom prst="straightConnector1">
            <a:avLst/>
          </a:prstGeom>
          <a:ln w="28575">
            <a:solidFill>
              <a:srgbClr val="C00000"/>
            </a:solidFill>
            <a:headEnd type="none" w="med" len="med"/>
            <a:tailEnd type="stealth" w="med" len="med"/>
          </a:ln>
        </p:spPr>
        <p:style>
          <a:lnRef idx="2">
            <a:schemeClr val="accent1"/>
          </a:lnRef>
          <a:fillRef idx="0">
            <a:schemeClr val="accent1"/>
          </a:fillRef>
          <a:effectRef idx="1">
            <a:schemeClr val="accent1"/>
          </a:effectRef>
          <a:fontRef idx="minor">
            <a:schemeClr val="tx1"/>
          </a:fontRef>
        </p:style>
      </p:cxnSp>
      <p:cxnSp>
        <p:nvCxnSpPr>
          <p:cNvPr id="38" name="Connecteur droit avec flèche 37">
            <a:extLst>
              <a:ext uri="{FF2B5EF4-FFF2-40B4-BE49-F238E27FC236}">
                <a16:creationId xmlns:a16="http://schemas.microsoft.com/office/drawing/2014/main" id="{C5D86866-78DA-6089-E3DD-616D733B3756}"/>
              </a:ext>
            </a:extLst>
          </p:cNvPr>
          <p:cNvCxnSpPr>
            <a:cxnSpLocks/>
          </p:cNvCxnSpPr>
          <p:nvPr/>
        </p:nvCxnSpPr>
        <p:spPr>
          <a:xfrm>
            <a:off x="8952418" y="2168232"/>
            <a:ext cx="446358" cy="232592"/>
          </a:xfrm>
          <a:prstGeom prst="straightConnector1">
            <a:avLst/>
          </a:prstGeom>
          <a:ln w="28575">
            <a:solidFill>
              <a:srgbClr val="C00000"/>
            </a:solidFill>
            <a:headEnd type="none" w="med" len="med"/>
            <a:tailEnd type="stealth" w="med" len="med"/>
          </a:ln>
        </p:spPr>
        <p:style>
          <a:lnRef idx="2">
            <a:schemeClr val="accent1"/>
          </a:lnRef>
          <a:fillRef idx="0">
            <a:schemeClr val="accent1"/>
          </a:fillRef>
          <a:effectRef idx="1">
            <a:schemeClr val="accent1"/>
          </a:effectRef>
          <a:fontRef idx="minor">
            <a:schemeClr val="tx1"/>
          </a:fontRef>
        </p:style>
      </p:cxnSp>
      <p:sp>
        <p:nvSpPr>
          <p:cNvPr id="44" name="ZoneTexte 43">
            <a:extLst>
              <a:ext uri="{FF2B5EF4-FFF2-40B4-BE49-F238E27FC236}">
                <a16:creationId xmlns:a16="http://schemas.microsoft.com/office/drawing/2014/main" id="{6471FA8D-8A88-AC72-37EE-A3265937E36B}"/>
              </a:ext>
            </a:extLst>
          </p:cNvPr>
          <p:cNvSpPr txBox="1"/>
          <p:nvPr/>
        </p:nvSpPr>
        <p:spPr>
          <a:xfrm>
            <a:off x="6403606" y="2731462"/>
            <a:ext cx="4572265" cy="523220"/>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Underwent stenting for the atherosclerotic VAOS between 2008 and 2022 </a:t>
            </a:r>
          </a:p>
        </p:txBody>
      </p:sp>
      <p:pic>
        <p:nvPicPr>
          <p:cNvPr id="47" name="Graphic 12" descr="Users with solid fill">
            <a:extLst>
              <a:ext uri="{FF2B5EF4-FFF2-40B4-BE49-F238E27FC236}">
                <a16:creationId xmlns:a16="http://schemas.microsoft.com/office/drawing/2014/main" id="{E29B38F1-57B5-B670-BF2B-8467888E812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27422" y="1824156"/>
            <a:ext cx="393674" cy="393674"/>
          </a:xfrm>
          <a:prstGeom prst="rect">
            <a:avLst/>
          </a:prstGeom>
        </p:spPr>
      </p:pic>
      <p:sp>
        <p:nvSpPr>
          <p:cNvPr id="59" name="Rectangle : coins arrondis 58">
            <a:extLst>
              <a:ext uri="{FF2B5EF4-FFF2-40B4-BE49-F238E27FC236}">
                <a16:creationId xmlns:a16="http://schemas.microsoft.com/office/drawing/2014/main" id="{C376A952-E3A6-D3E1-AEEA-07C4FF235CEE}"/>
              </a:ext>
            </a:extLst>
          </p:cNvPr>
          <p:cNvSpPr/>
          <p:nvPr/>
        </p:nvSpPr>
        <p:spPr>
          <a:xfrm>
            <a:off x="6371159" y="3423571"/>
            <a:ext cx="5185828" cy="513565"/>
          </a:xfrm>
          <a:prstGeom prst="roundRect">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60">
            <a:extLst>
              <a:ext uri="{FF2B5EF4-FFF2-40B4-BE49-F238E27FC236}">
                <a16:creationId xmlns:a16="http://schemas.microsoft.com/office/drawing/2014/main" id="{51F2C9A3-74B3-F917-E6F3-6B625B9489DE}"/>
              </a:ext>
            </a:extLst>
          </p:cNvPr>
          <p:cNvSpPr txBox="1"/>
          <p:nvPr/>
        </p:nvSpPr>
        <p:spPr>
          <a:xfrm>
            <a:off x="6412525" y="3400937"/>
            <a:ext cx="5042158" cy="800219"/>
          </a:xfrm>
          <a:prstGeom prst="rect">
            <a:avLst/>
          </a:prstGeom>
          <a:noFill/>
        </p:spPr>
        <p:txBody>
          <a:bodyPr wrap="square">
            <a:spAutoFit/>
          </a:bodyPr>
          <a:lstStyle/>
          <a:p>
            <a:r>
              <a:rPr kumimoji="0" lang="en-US" sz="1400" b="0" i="0"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Exclusio</a:t>
            </a:r>
            <a:r>
              <a:rPr lang="en-US" sz="1400" u="sng" dirty="0">
                <a:solidFill>
                  <a:prstClr val="black"/>
                </a:solidFill>
                <a:latin typeface="Arial" panose="020B0604020202020204" pitchFamily="34" charset="0"/>
                <a:cs typeface="Arial" panose="020B0604020202020204" pitchFamily="34" charset="0"/>
              </a:rPr>
              <a:t>n criteria</a:t>
            </a:r>
            <a:r>
              <a:rPr lang="en-US" sz="1400" dirty="0">
                <a:solidFill>
                  <a:prstClr val="black"/>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Vertebrobasilar tandem lesions and dissections excluded</a:t>
            </a:r>
          </a:p>
          <a:p>
            <a:endParaRPr lang="fr-FR" dirty="0"/>
          </a:p>
        </p:txBody>
      </p:sp>
      <p:sp>
        <p:nvSpPr>
          <p:cNvPr id="62" name="Rectangle : coins arrondis 61">
            <a:extLst>
              <a:ext uri="{FF2B5EF4-FFF2-40B4-BE49-F238E27FC236}">
                <a16:creationId xmlns:a16="http://schemas.microsoft.com/office/drawing/2014/main" id="{20AC4C67-EED1-5544-820E-583C12891A4B}"/>
              </a:ext>
            </a:extLst>
          </p:cNvPr>
          <p:cNvSpPr/>
          <p:nvPr/>
        </p:nvSpPr>
        <p:spPr>
          <a:xfrm>
            <a:off x="6371159" y="4155671"/>
            <a:ext cx="5185828" cy="513565"/>
          </a:xfrm>
          <a:prstGeom prst="roundRect">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ZoneTexte 65">
            <a:extLst>
              <a:ext uri="{FF2B5EF4-FFF2-40B4-BE49-F238E27FC236}">
                <a16:creationId xmlns:a16="http://schemas.microsoft.com/office/drawing/2014/main" id="{0AAE05BD-3EA8-EEAC-DF57-41DBA0BED547}"/>
              </a:ext>
            </a:extLst>
          </p:cNvPr>
          <p:cNvSpPr txBox="1"/>
          <p:nvPr/>
        </p:nvSpPr>
        <p:spPr>
          <a:xfrm>
            <a:off x="6422487" y="4143860"/>
            <a:ext cx="4919929" cy="523220"/>
          </a:xfrm>
          <a:prstGeom prst="rect">
            <a:avLst/>
          </a:prstGeom>
          <a:noFill/>
        </p:spPr>
        <p:txBody>
          <a:bodyPr wrap="square">
            <a:spAutoFit/>
          </a:bodyPr>
          <a:lstStyle/>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Patients underwent Digital subtraction angiography (DSA) after 3, 6, 12 months following stenting</a:t>
            </a:r>
            <a:endParaRPr lang="fr-FR" sz="1400" dirty="0">
              <a:latin typeface="Arial" panose="020B0604020202020204" pitchFamily="34" charset="0"/>
              <a:cs typeface="Arial" panose="020B0604020202020204" pitchFamily="34" charset="0"/>
            </a:endParaRPr>
          </a:p>
        </p:txBody>
      </p:sp>
      <p:sp>
        <p:nvSpPr>
          <p:cNvPr id="68" name="ZoneTexte 67">
            <a:extLst>
              <a:ext uri="{FF2B5EF4-FFF2-40B4-BE49-F238E27FC236}">
                <a16:creationId xmlns:a16="http://schemas.microsoft.com/office/drawing/2014/main" id="{A0B0EC0D-4AEC-5386-D2D4-DB52C30E8C77}"/>
              </a:ext>
            </a:extLst>
          </p:cNvPr>
          <p:cNvSpPr txBox="1"/>
          <p:nvPr/>
        </p:nvSpPr>
        <p:spPr>
          <a:xfrm>
            <a:off x="6425260" y="4809077"/>
            <a:ext cx="4981220" cy="1015663"/>
          </a:xfrm>
          <a:prstGeom prst="rect">
            <a:avLst/>
          </a:prstGeom>
          <a:noFill/>
        </p:spPr>
        <p:txBody>
          <a:bodyPr wrap="square">
            <a:spAutoFit/>
          </a:bodyPr>
          <a:lstStyle/>
          <a:p>
            <a:r>
              <a:rPr lang="en-US" sz="1400" u="sng" dirty="0">
                <a:solidFill>
                  <a:prstClr val="black"/>
                </a:solidFill>
                <a:latin typeface="Arial" panose="020B0604020202020204" pitchFamily="34" charset="0"/>
                <a:cs typeface="Arial" panose="020B0604020202020204" pitchFamily="34" charset="0"/>
              </a:rPr>
              <a:t>Analysis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Patients’ characteristics, peri- and postprocedural events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Follow-up (FU) data</a:t>
            </a:r>
            <a:endParaRPr lang="en-US" sz="1400" u="sng" dirty="0">
              <a:solidFill>
                <a:prstClr val="black"/>
              </a:solidFill>
              <a:latin typeface="Arial" panose="020B0604020202020204" pitchFamily="34" charset="0"/>
              <a:cs typeface="Arial" panose="020B0604020202020204" pitchFamily="34" charset="0"/>
            </a:endParaRPr>
          </a:p>
          <a:p>
            <a:endParaRPr lang="fr-FR" dirty="0"/>
          </a:p>
        </p:txBody>
      </p:sp>
      <p:sp>
        <p:nvSpPr>
          <p:cNvPr id="70" name="ZoneTexte 69">
            <a:extLst>
              <a:ext uri="{FF2B5EF4-FFF2-40B4-BE49-F238E27FC236}">
                <a16:creationId xmlns:a16="http://schemas.microsoft.com/office/drawing/2014/main" id="{ED8038BF-A2C2-9225-BBA4-45B85A453EC0}"/>
              </a:ext>
            </a:extLst>
          </p:cNvPr>
          <p:cNvSpPr txBox="1"/>
          <p:nvPr/>
        </p:nvSpPr>
        <p:spPr>
          <a:xfrm>
            <a:off x="6418186" y="5752608"/>
            <a:ext cx="5022586" cy="523220"/>
          </a:xfrm>
          <a:prstGeom prst="rect">
            <a:avLst/>
          </a:prstGeom>
          <a:noFill/>
        </p:spPr>
        <p:txBody>
          <a:bodyPr wrap="square">
            <a:spAutoFit/>
          </a:bodyPr>
          <a:lstStyle/>
          <a:p>
            <a:r>
              <a:rPr lang="en-US" sz="1400" u="sng" dirty="0">
                <a:latin typeface="Arial" panose="020B0604020202020204" pitchFamily="34" charset="0"/>
                <a:cs typeface="Arial" panose="020B0604020202020204" pitchFamily="34" charset="0"/>
              </a:rPr>
              <a:t>Primary endpoint</a:t>
            </a:r>
            <a:r>
              <a:rPr lang="en-US" sz="1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Any vertebrobasilar stroke within 1-year follow-up </a:t>
            </a:r>
            <a:endParaRPr lang="fr-FR" sz="1400" dirty="0"/>
          </a:p>
        </p:txBody>
      </p:sp>
      <p:sp>
        <p:nvSpPr>
          <p:cNvPr id="71" name="Rectangle : coins arrondis 70">
            <a:extLst>
              <a:ext uri="{FF2B5EF4-FFF2-40B4-BE49-F238E27FC236}">
                <a16:creationId xmlns:a16="http://schemas.microsoft.com/office/drawing/2014/main" id="{624EDB1B-E797-E5BA-E1E2-85E3C1F0D4FF}"/>
              </a:ext>
            </a:extLst>
          </p:cNvPr>
          <p:cNvSpPr/>
          <p:nvPr/>
        </p:nvSpPr>
        <p:spPr>
          <a:xfrm>
            <a:off x="6371159" y="4860123"/>
            <a:ext cx="5185828" cy="705040"/>
          </a:xfrm>
          <a:prstGeom prst="roundRect">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 coins arrondis 71">
            <a:extLst>
              <a:ext uri="{FF2B5EF4-FFF2-40B4-BE49-F238E27FC236}">
                <a16:creationId xmlns:a16="http://schemas.microsoft.com/office/drawing/2014/main" id="{DADC4ED1-3BC2-B98F-643E-C42DAE284B51}"/>
              </a:ext>
            </a:extLst>
          </p:cNvPr>
          <p:cNvSpPr/>
          <p:nvPr/>
        </p:nvSpPr>
        <p:spPr>
          <a:xfrm>
            <a:off x="6371159" y="5757436"/>
            <a:ext cx="5204912" cy="513565"/>
          </a:xfrm>
          <a:prstGeom prst="roundRect">
            <a:avLst/>
          </a:prstGeom>
          <a:noFill/>
          <a:ln w="28575">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7" name="Connecteur droit avec flèche 76">
            <a:extLst>
              <a:ext uri="{FF2B5EF4-FFF2-40B4-BE49-F238E27FC236}">
                <a16:creationId xmlns:a16="http://schemas.microsoft.com/office/drawing/2014/main" id="{A267748A-C074-1786-E1ED-7B5CF9EA59BB}"/>
              </a:ext>
            </a:extLst>
          </p:cNvPr>
          <p:cNvCxnSpPr>
            <a:cxnSpLocks/>
          </p:cNvCxnSpPr>
          <p:nvPr/>
        </p:nvCxnSpPr>
        <p:spPr>
          <a:xfrm flipH="1">
            <a:off x="8961477" y="3947296"/>
            <a:ext cx="117" cy="197980"/>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4" name="Connecteur droit avec flèche 83">
            <a:extLst>
              <a:ext uri="{FF2B5EF4-FFF2-40B4-BE49-F238E27FC236}">
                <a16:creationId xmlns:a16="http://schemas.microsoft.com/office/drawing/2014/main" id="{2C0A1D04-D57D-3806-C80C-3C49FFF7C4AA}"/>
              </a:ext>
            </a:extLst>
          </p:cNvPr>
          <p:cNvCxnSpPr>
            <a:cxnSpLocks/>
          </p:cNvCxnSpPr>
          <p:nvPr/>
        </p:nvCxnSpPr>
        <p:spPr>
          <a:xfrm>
            <a:off x="8971019" y="3213901"/>
            <a:ext cx="0" cy="223377"/>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5" name="Connecteur droit avec flèche 84">
            <a:extLst>
              <a:ext uri="{FF2B5EF4-FFF2-40B4-BE49-F238E27FC236}">
                <a16:creationId xmlns:a16="http://schemas.microsoft.com/office/drawing/2014/main" id="{43213DEA-2655-76D1-147E-D9BB2991840B}"/>
              </a:ext>
            </a:extLst>
          </p:cNvPr>
          <p:cNvCxnSpPr>
            <a:cxnSpLocks/>
          </p:cNvCxnSpPr>
          <p:nvPr/>
        </p:nvCxnSpPr>
        <p:spPr>
          <a:xfrm flipH="1">
            <a:off x="8971019" y="4668933"/>
            <a:ext cx="117" cy="197980"/>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6" name="Connecteur droit avec flèche 85">
            <a:extLst>
              <a:ext uri="{FF2B5EF4-FFF2-40B4-BE49-F238E27FC236}">
                <a16:creationId xmlns:a16="http://schemas.microsoft.com/office/drawing/2014/main" id="{AE5F0E79-4A15-7E60-39CA-5373F9BEF867}"/>
              </a:ext>
            </a:extLst>
          </p:cNvPr>
          <p:cNvCxnSpPr>
            <a:cxnSpLocks/>
          </p:cNvCxnSpPr>
          <p:nvPr/>
        </p:nvCxnSpPr>
        <p:spPr>
          <a:xfrm flipH="1">
            <a:off x="8971019" y="5561692"/>
            <a:ext cx="117" cy="197980"/>
          </a:xfrm>
          <a:prstGeom prst="straightConnector1">
            <a:avLst/>
          </a:prstGeom>
          <a:ln w="28575">
            <a:solidFill>
              <a:srgbClr val="AE111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598FEC49-4F56-869E-D8D6-CC3865D93690}"/>
              </a:ext>
            </a:extLst>
          </p:cNvPr>
          <p:cNvGrpSpPr/>
          <p:nvPr/>
        </p:nvGrpSpPr>
        <p:grpSpPr>
          <a:xfrm>
            <a:off x="318058" y="1200329"/>
            <a:ext cx="1689100" cy="369332"/>
            <a:chOff x="355600" y="1236139"/>
            <a:chExt cx="1689100" cy="369332"/>
          </a:xfrm>
        </p:grpSpPr>
        <p:sp>
          <p:nvSpPr>
            <p:cNvPr id="17" name="Rectangle: Rounded Corners 16">
              <a:extLst>
                <a:ext uri="{FF2B5EF4-FFF2-40B4-BE49-F238E27FC236}">
                  <a16:creationId xmlns:a16="http://schemas.microsoft.com/office/drawing/2014/main" id="{5F8CA298-DE43-A8C5-AF44-FF1B45902879}"/>
                </a:ext>
              </a:extLst>
            </p:cNvPr>
            <p:cNvSpPr/>
            <p:nvPr/>
          </p:nvSpPr>
          <p:spPr>
            <a:xfrm>
              <a:off x="355600" y="1294656"/>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TextBox 17">
              <a:extLst>
                <a:ext uri="{FF2B5EF4-FFF2-40B4-BE49-F238E27FC236}">
                  <a16:creationId xmlns:a16="http://schemas.microsoft.com/office/drawing/2014/main" id="{4EB7993E-F2C1-86D3-4984-441915A86A4C}"/>
                </a:ext>
              </a:extLst>
            </p:cNvPr>
            <p:cNvSpPr txBox="1"/>
            <p:nvPr/>
          </p:nvSpPr>
          <p:spPr>
            <a:xfrm>
              <a:off x="403828" y="1236139"/>
              <a:ext cx="1592644"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Background</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93BCB840-CD3B-77E0-5A4E-0564CE0BFEA4}"/>
              </a:ext>
            </a:extLst>
          </p:cNvPr>
          <p:cNvGrpSpPr/>
          <p:nvPr/>
        </p:nvGrpSpPr>
        <p:grpSpPr>
          <a:xfrm>
            <a:off x="337142" y="4577553"/>
            <a:ext cx="1689100" cy="369332"/>
            <a:chOff x="355600" y="3804435"/>
            <a:chExt cx="1689100" cy="369332"/>
          </a:xfrm>
        </p:grpSpPr>
        <p:sp>
          <p:nvSpPr>
            <p:cNvPr id="22" name="Rectangle: Rounded Corners 21">
              <a:extLst>
                <a:ext uri="{FF2B5EF4-FFF2-40B4-BE49-F238E27FC236}">
                  <a16:creationId xmlns:a16="http://schemas.microsoft.com/office/drawing/2014/main" id="{7F2118A7-0C2F-A4E9-134B-AC23EBB5C02D}"/>
                </a:ext>
              </a:extLst>
            </p:cNvPr>
            <p:cNvSpPr/>
            <p:nvPr/>
          </p:nvSpPr>
          <p:spPr>
            <a:xfrm>
              <a:off x="355600" y="3847367"/>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TextBox 22">
              <a:extLst>
                <a:ext uri="{FF2B5EF4-FFF2-40B4-BE49-F238E27FC236}">
                  <a16:creationId xmlns:a16="http://schemas.microsoft.com/office/drawing/2014/main" id="{9D8A0660-09F5-9306-D6B2-9800792FBDC9}"/>
                </a:ext>
              </a:extLst>
            </p:cNvPr>
            <p:cNvSpPr txBox="1"/>
            <p:nvPr/>
          </p:nvSpPr>
          <p:spPr>
            <a:xfrm>
              <a:off x="432972" y="3804435"/>
              <a:ext cx="1592644"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Aim</a:t>
              </a:r>
              <a:endParaRPr lang="en-CH" dirty="0">
                <a:solidFill>
                  <a:schemeClr val="bg1"/>
                </a:solidFill>
              </a:endParaRPr>
            </a:p>
          </p:txBody>
        </p:sp>
      </p:grpSp>
      <p:grpSp>
        <p:nvGrpSpPr>
          <p:cNvPr id="24" name="Group 23">
            <a:extLst>
              <a:ext uri="{FF2B5EF4-FFF2-40B4-BE49-F238E27FC236}">
                <a16:creationId xmlns:a16="http://schemas.microsoft.com/office/drawing/2014/main" id="{E86226FA-FC6C-3226-E801-44C5C41C3FE7}"/>
              </a:ext>
            </a:extLst>
          </p:cNvPr>
          <p:cNvGrpSpPr/>
          <p:nvPr/>
        </p:nvGrpSpPr>
        <p:grpSpPr>
          <a:xfrm>
            <a:off x="6371159" y="1232039"/>
            <a:ext cx="1689100" cy="369332"/>
            <a:chOff x="6096000" y="1246050"/>
            <a:chExt cx="1689100" cy="369332"/>
          </a:xfrm>
        </p:grpSpPr>
        <p:sp>
          <p:nvSpPr>
            <p:cNvPr id="25" name="Rectangle: Rounded Corners 24">
              <a:extLst>
                <a:ext uri="{FF2B5EF4-FFF2-40B4-BE49-F238E27FC236}">
                  <a16:creationId xmlns:a16="http://schemas.microsoft.com/office/drawing/2014/main" id="{5747E2B9-4CB7-8F04-4BF1-BBC29CF438E6}"/>
                </a:ext>
              </a:extLst>
            </p:cNvPr>
            <p:cNvSpPr/>
            <p:nvPr/>
          </p:nvSpPr>
          <p:spPr>
            <a:xfrm>
              <a:off x="6096000" y="1284772"/>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6" name="TextBox 25">
              <a:extLst>
                <a:ext uri="{FF2B5EF4-FFF2-40B4-BE49-F238E27FC236}">
                  <a16:creationId xmlns:a16="http://schemas.microsoft.com/office/drawing/2014/main" id="{D95577BF-0A92-2806-8276-566C72C0E09F}"/>
                </a:ext>
              </a:extLst>
            </p:cNvPr>
            <p:cNvSpPr txBox="1"/>
            <p:nvPr/>
          </p:nvSpPr>
          <p:spPr>
            <a:xfrm>
              <a:off x="6142057" y="1246050"/>
              <a:ext cx="1327580" cy="369332"/>
            </a:xfrm>
            <a:prstGeom prst="rect">
              <a:avLst/>
            </a:prstGeom>
            <a:noFill/>
          </p:spPr>
          <p:txBody>
            <a:bodyPr wrap="square">
              <a:spAutoFit/>
            </a:bodyPr>
            <a:lstStyle/>
            <a:p>
              <a:r>
                <a:rPr kumimoji="0" lang="en-US"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Methods</a:t>
              </a:r>
              <a:endParaRPr lang="en-CH" dirty="0">
                <a:solidFill>
                  <a:schemeClr val="bg1"/>
                </a:solidFill>
              </a:endParaRPr>
            </a:p>
          </p:txBody>
        </p:sp>
      </p:grpSp>
      <p:sp>
        <p:nvSpPr>
          <p:cNvPr id="2" name="Rectangle 1">
            <a:hlinkClick r:id="rId5" action="ppaction://hlinksldjump"/>
            <a:extLst>
              <a:ext uri="{FF2B5EF4-FFF2-40B4-BE49-F238E27FC236}">
                <a16:creationId xmlns:a16="http://schemas.microsoft.com/office/drawing/2014/main" id="{21C26EDD-1764-BC77-F802-B3EEAD1C35CD}"/>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3" descr="A red and blue letters on a black background&#10;&#10;AI-generated content may be incorrect.">
            <a:extLst>
              <a:ext uri="{FF2B5EF4-FFF2-40B4-BE49-F238E27FC236}">
                <a16:creationId xmlns:a16="http://schemas.microsoft.com/office/drawing/2014/main" id="{3AC05B4F-9473-A9AC-6059-1F94D7EBEE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1148696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8850A-6D32-0152-FFD8-BECBF4CEB56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724CBCB-AA61-B700-08CD-785DBC8BF236}"/>
              </a:ext>
            </a:extLst>
          </p:cNvPr>
          <p:cNvSpPr/>
          <p:nvPr/>
        </p:nvSpPr>
        <p:spPr>
          <a:xfrm>
            <a:off x="0" y="-1"/>
            <a:ext cx="12192000" cy="987541"/>
          </a:xfrm>
          <a:prstGeom prst="rect">
            <a:avLst/>
          </a:prstGeom>
          <a:solidFill>
            <a:srgbClr val="171E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3CA0DB33-6C3D-A15A-BB74-D8AA795F8081}"/>
              </a:ext>
            </a:extLst>
          </p:cNvPr>
          <p:cNvSpPr txBox="1"/>
          <p:nvPr/>
        </p:nvSpPr>
        <p:spPr>
          <a:xfrm>
            <a:off x="225336" y="0"/>
            <a:ext cx="10955808" cy="1200329"/>
          </a:xfrm>
          <a:prstGeom prst="rect">
            <a:avLst/>
          </a:prstGeom>
          <a:noFill/>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Stent angioplasty in patients with vertebral artery ostial stenosis: One year clinical and angiographic outcomes in 525 patients</a:t>
            </a:r>
          </a:p>
          <a:p>
            <a:endParaRPr lang="fr-FR" sz="2400"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971D79A-88FB-B09C-1AC9-5D86A5AC1A8C}"/>
              </a:ext>
            </a:extLst>
          </p:cNvPr>
          <p:cNvSpPr/>
          <p:nvPr/>
        </p:nvSpPr>
        <p:spPr>
          <a:xfrm>
            <a:off x="0" y="1033260"/>
            <a:ext cx="12192000" cy="45719"/>
          </a:xfrm>
          <a:prstGeom prst="rect">
            <a:avLst/>
          </a:prstGeom>
          <a:solidFill>
            <a:srgbClr val="AE11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5A1A89CB-3AA3-40FA-E59E-06E6DF909E80}"/>
              </a:ext>
            </a:extLst>
          </p:cNvPr>
          <p:cNvGrpSpPr/>
          <p:nvPr/>
        </p:nvGrpSpPr>
        <p:grpSpPr>
          <a:xfrm>
            <a:off x="11551144" y="198484"/>
            <a:ext cx="402820" cy="438292"/>
            <a:chOff x="11626368" y="222274"/>
            <a:chExt cx="327596" cy="356444"/>
          </a:xfrm>
        </p:grpSpPr>
        <p:sp>
          <p:nvSpPr>
            <p:cNvPr id="5" name="Rectangle 4">
              <a:extLst>
                <a:ext uri="{FF2B5EF4-FFF2-40B4-BE49-F238E27FC236}">
                  <a16:creationId xmlns:a16="http://schemas.microsoft.com/office/drawing/2014/main" id="{CB2BBCC0-EF61-CD0F-5392-9F6970E70C74}"/>
                </a:ext>
              </a:extLst>
            </p:cNvPr>
            <p:cNvSpPr/>
            <p:nvPr/>
          </p:nvSpPr>
          <p:spPr>
            <a:xfrm>
              <a:off x="11654387" y="222274"/>
              <a:ext cx="52774" cy="137700"/>
            </a:xfrm>
            <a:prstGeom prst="rect">
              <a:avLst/>
            </a:pr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9204E7C3-BD57-BC00-FACD-983E95B0C670}"/>
                </a:ext>
              </a:extLst>
            </p:cNvPr>
            <p:cNvSpPr/>
            <p:nvPr/>
          </p:nvSpPr>
          <p:spPr>
            <a:xfrm>
              <a:off x="11626368" y="232486"/>
              <a:ext cx="327596" cy="346232"/>
            </a:xfrm>
            <a:custGeom>
              <a:avLst/>
              <a:gdLst>
                <a:gd name="connsiteX0" fmla="*/ 141903 w 283806"/>
                <a:gd name="connsiteY0" fmla="*/ 0 h 352425"/>
                <a:gd name="connsiteX1" fmla="*/ 283806 w 283806"/>
                <a:gd name="connsiteY1" fmla="*/ 139065 h 352425"/>
                <a:gd name="connsiteX2" fmla="*/ 280670 w 283806"/>
                <a:gd name="connsiteY2" fmla="*/ 139065 h 352425"/>
                <a:gd name="connsiteX3" fmla="*/ 280670 w 283806"/>
                <a:gd name="connsiteY3" fmla="*/ 352425 h 352425"/>
                <a:gd name="connsiteX4" fmla="*/ 0 w 283806"/>
                <a:gd name="connsiteY4" fmla="*/ 352425 h 352425"/>
                <a:gd name="connsiteX5" fmla="*/ 0 w 283806"/>
                <a:gd name="connsiteY5" fmla="*/ 13906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06" h="352425">
                  <a:moveTo>
                    <a:pt x="141903" y="0"/>
                  </a:moveTo>
                  <a:lnTo>
                    <a:pt x="283806" y="139065"/>
                  </a:lnTo>
                  <a:lnTo>
                    <a:pt x="280670" y="139065"/>
                  </a:lnTo>
                  <a:lnTo>
                    <a:pt x="280670" y="352425"/>
                  </a:lnTo>
                  <a:lnTo>
                    <a:pt x="0" y="352425"/>
                  </a:lnTo>
                  <a:lnTo>
                    <a:pt x="0" y="13906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4" name="Rectangle 3">
              <a:extLst>
                <a:ext uri="{FF2B5EF4-FFF2-40B4-BE49-F238E27FC236}">
                  <a16:creationId xmlns:a16="http://schemas.microsoft.com/office/drawing/2014/main" id="{5675B8D4-E666-0028-CFE5-FB99DB930C8D}"/>
                </a:ext>
              </a:extLst>
            </p:cNvPr>
            <p:cNvSpPr/>
            <p:nvPr/>
          </p:nvSpPr>
          <p:spPr>
            <a:xfrm>
              <a:off x="11740608" y="413891"/>
              <a:ext cx="107911" cy="101885"/>
            </a:xfrm>
            <a:prstGeom prst="rect">
              <a:avLst/>
            </a:prstGeom>
            <a:solidFill>
              <a:schemeClr val="bg1"/>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E336CD8D-AE70-DC43-3001-E290113355A0}"/>
                </a:ext>
              </a:extLst>
            </p:cNvPr>
            <p:cNvSpPr/>
            <p:nvPr/>
          </p:nvSpPr>
          <p:spPr>
            <a:xfrm rot="18915104">
              <a:off x="11634303" y="249237"/>
              <a:ext cx="311740" cy="313182"/>
            </a:xfrm>
            <a:custGeom>
              <a:avLst/>
              <a:gdLst>
                <a:gd name="connsiteX0" fmla="*/ 297476 w 306555"/>
                <a:gd name="connsiteY0" fmla="*/ 0 h 304277"/>
                <a:gd name="connsiteX1" fmla="*/ 297476 w 306555"/>
                <a:gd name="connsiteY1" fmla="*/ 6417 h 304277"/>
                <a:gd name="connsiteX2" fmla="*/ 303563 w 306555"/>
                <a:gd name="connsiteY2" fmla="*/ 6356 h 304277"/>
                <a:gd name="connsiteX3" fmla="*/ 306555 w 306555"/>
                <a:gd name="connsiteY3" fmla="*/ 303817 h 304277"/>
                <a:gd name="connsiteX4" fmla="*/ 260838 w 306555"/>
                <a:gd name="connsiteY4" fmla="*/ 304277 h 304277"/>
                <a:gd name="connsiteX5" fmla="*/ 258238 w 306555"/>
                <a:gd name="connsiteY5" fmla="*/ 45719 h 304277"/>
                <a:gd name="connsiteX6" fmla="*/ 0 w 306555"/>
                <a:gd name="connsiteY6" fmla="*/ 45719 h 304277"/>
                <a:gd name="connsiteX7" fmla="*/ 0 w 306555"/>
                <a:gd name="connsiteY7" fmla="*/ 0 h 30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555" h="304277">
                  <a:moveTo>
                    <a:pt x="297476" y="0"/>
                  </a:moveTo>
                  <a:lnTo>
                    <a:pt x="297476" y="6417"/>
                  </a:lnTo>
                  <a:lnTo>
                    <a:pt x="303563" y="6356"/>
                  </a:lnTo>
                  <a:lnTo>
                    <a:pt x="306555" y="303817"/>
                  </a:lnTo>
                  <a:lnTo>
                    <a:pt x="260838" y="304277"/>
                  </a:lnTo>
                  <a:lnTo>
                    <a:pt x="258238" y="45719"/>
                  </a:lnTo>
                  <a:lnTo>
                    <a:pt x="0" y="45719"/>
                  </a:lnTo>
                  <a:lnTo>
                    <a:pt x="0" y="0"/>
                  </a:lnTo>
                  <a:close/>
                </a:path>
              </a:pathLst>
            </a:custGeom>
            <a:solidFill>
              <a:srgbClr val="C00000"/>
            </a:solidFill>
            <a:ln w="1905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grpSp>
      <p:sp>
        <p:nvSpPr>
          <p:cNvPr id="3" name="TextBox 2">
            <a:extLst>
              <a:ext uri="{FF2B5EF4-FFF2-40B4-BE49-F238E27FC236}">
                <a16:creationId xmlns:a16="http://schemas.microsoft.com/office/drawing/2014/main" id="{694690F2-CF4B-8562-4C42-D37988E31C31}"/>
              </a:ext>
            </a:extLst>
          </p:cNvPr>
          <p:cNvSpPr txBox="1"/>
          <p:nvPr/>
        </p:nvSpPr>
        <p:spPr>
          <a:xfrm>
            <a:off x="225336" y="1200329"/>
            <a:ext cx="4623135" cy="646331"/>
          </a:xfrm>
          <a:prstGeom prst="rect">
            <a:avLst/>
          </a:prstGeom>
          <a:noFill/>
        </p:spPr>
        <p:txBody>
          <a:bodyPr wrap="square">
            <a:spAutoFit/>
          </a:bodyPr>
          <a:lstStyle/>
          <a:p>
            <a:pPr algn="l"/>
            <a:endParaRPr lang="en-US" b="1" i="0" u="none" strike="noStrike" baseline="0" dirty="0">
              <a:latin typeface="Arial" panose="020B0604020202020204" pitchFamily="34" charset="0"/>
              <a:cs typeface="Arial" panose="020B0604020202020204" pitchFamily="34" charset="0"/>
            </a:endParaRPr>
          </a:p>
          <a:p>
            <a:pPr algn="l"/>
            <a:endParaRPr lang="en-US"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512DE12-54B4-915D-4967-AFE02B9C2A8A}"/>
              </a:ext>
            </a:extLst>
          </p:cNvPr>
          <p:cNvSpPr txBox="1"/>
          <p:nvPr/>
        </p:nvSpPr>
        <p:spPr>
          <a:xfrm>
            <a:off x="6674410" y="1276249"/>
            <a:ext cx="4737034" cy="2800767"/>
          </a:xfrm>
          <a:prstGeom prst="rect">
            <a:avLst/>
          </a:prstGeom>
          <a:noFill/>
        </p:spPr>
        <p:txBody>
          <a:bodyPr wrap="square">
            <a:spAutoFit/>
          </a:bodyPr>
          <a:lstStyle/>
          <a:p>
            <a:pPr algn="l"/>
            <a:r>
              <a:rPr lang="en-US" b="1" i="0" u="none" strike="noStrike" baseline="0" dirty="0">
                <a:solidFill>
                  <a:srgbClr val="000000"/>
                </a:solidFill>
                <a:latin typeface="Arial" panose="020B0604020202020204" pitchFamily="34" charset="0"/>
                <a:cs typeface="Arial" panose="020B0604020202020204" pitchFamily="34" charset="0"/>
              </a:rPr>
              <a:t> </a:t>
            </a:r>
          </a:p>
          <a:p>
            <a:pPr algn="l"/>
            <a:endParaRPr lang="en-US" b="1"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b="0" i="0" u="none" strike="noStrike" baseline="0" dirty="0">
                <a:solidFill>
                  <a:srgbClr val="000000"/>
                </a:solidFill>
                <a:latin typeface="Arial" panose="020B0604020202020204" pitchFamily="34" charset="0"/>
                <a:cs typeface="Arial" panose="020B0604020202020204" pitchFamily="34" charset="0"/>
              </a:rPr>
              <a:t>Stent-Angioplasty demonstrates a favorable short-term safety and efficacy profile in patients with VAOS</a:t>
            </a:r>
          </a:p>
          <a:p>
            <a:pPr marL="285750" indent="-285750" algn="just">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b="0" i="0" u="none" strike="noStrike" baseline="0" dirty="0">
                <a:solidFill>
                  <a:srgbClr val="000000"/>
                </a:solidFill>
                <a:latin typeface="Arial" panose="020B0604020202020204" pitchFamily="34" charset="0"/>
                <a:cs typeface="Arial" panose="020B0604020202020204" pitchFamily="34" charset="0"/>
              </a:rPr>
              <a:t>However, the incidence of ISRS appears to be higher, thus underscoring the importance of rigorous follow-up examinations</a:t>
            </a:r>
          </a:p>
          <a:p>
            <a:pPr marL="285750" indent="-285750" algn="just">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b="0" i="0" u="none" strike="noStrike" baseline="0" dirty="0">
                <a:solidFill>
                  <a:srgbClr val="000000"/>
                </a:solidFill>
                <a:latin typeface="Arial" panose="020B0604020202020204" pitchFamily="34" charset="0"/>
                <a:cs typeface="Arial" panose="020B0604020202020204" pitchFamily="34" charset="0"/>
              </a:rPr>
              <a:t>Randomized controlled trials are necessary to evaluate the comparative effectiveness of stenting vs. best medical therapy alone</a:t>
            </a:r>
            <a:endParaRPr lang="en-CH" sz="1400"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6645608A-11E1-3309-6C06-C57374767B67}"/>
              </a:ext>
            </a:extLst>
          </p:cNvPr>
          <p:cNvSpPr txBox="1"/>
          <p:nvPr/>
        </p:nvSpPr>
        <p:spPr>
          <a:xfrm>
            <a:off x="359784" y="4124186"/>
            <a:ext cx="5248536" cy="2246769"/>
          </a:xfrm>
          <a:prstGeom prst="rect">
            <a:avLst/>
          </a:prstGeom>
          <a:noFill/>
        </p:spPr>
        <p:txBody>
          <a:bodyPr wrap="square">
            <a:spAutoFit/>
          </a:bodyPr>
          <a:lstStyle/>
          <a:p>
            <a:pPr marL="285750" indent="-285750" algn="just">
              <a:buFont typeface="Arial" panose="020B0604020202020204" pitchFamily="34" charset="0"/>
              <a:buChar char="•"/>
            </a:pPr>
            <a:r>
              <a:rPr lang="en-US" sz="1400" b="0" i="0" u="none" strike="noStrike" baseline="0" dirty="0">
                <a:latin typeface="Arial" panose="020B0604020202020204" pitchFamily="34" charset="0"/>
                <a:cs typeface="Arial" panose="020B0604020202020204" pitchFamily="34" charset="0"/>
              </a:rPr>
              <a:t>Stenting </a:t>
            </a:r>
            <a:r>
              <a:rPr lang="en-US" sz="1400" b="0" i="0" u="none" strike="noStrike" baseline="0" dirty="0">
                <a:solidFill>
                  <a:srgbClr val="000000"/>
                </a:solidFill>
                <a:latin typeface="Arial" panose="020B0604020202020204" pitchFamily="34" charset="0"/>
                <a:cs typeface="Arial" panose="020B0604020202020204" pitchFamily="34" charset="0"/>
              </a:rPr>
              <a:t>successfully performed in all cases</a:t>
            </a:r>
            <a:endParaRPr lang="en-US" sz="140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400" b="0" i="0" u="none" strike="noStrike" baseline="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b="0" i="0" u="none" strike="noStrike" baseline="0" dirty="0">
                <a:solidFill>
                  <a:srgbClr val="000000"/>
                </a:solidFill>
                <a:latin typeface="Arial" panose="020B0604020202020204" pitchFamily="34" charset="0"/>
                <a:cs typeface="Arial" panose="020B0604020202020204" pitchFamily="34" charset="0"/>
              </a:rPr>
              <a:t>The overall stroke rate in 1-year </a:t>
            </a:r>
            <a:r>
              <a:rPr lang="en-US" sz="1400" b="1" i="0" u="none" strike="noStrike" baseline="0" dirty="0">
                <a:solidFill>
                  <a:srgbClr val="AE1112"/>
                </a:solidFill>
                <a:latin typeface="Arial" panose="020B0604020202020204" pitchFamily="34" charset="0"/>
                <a:cs typeface="Arial" panose="020B0604020202020204" pitchFamily="34" charset="0"/>
              </a:rPr>
              <a:t>FU=0.6% </a:t>
            </a:r>
            <a:r>
              <a:rPr lang="en-US" sz="1400" b="0" i="0" u="none" strike="noStrike" baseline="0" dirty="0">
                <a:solidFill>
                  <a:srgbClr val="000000"/>
                </a:solidFill>
                <a:latin typeface="Arial" panose="020B0604020202020204" pitchFamily="34" charset="0"/>
                <a:cs typeface="Arial" panose="020B0604020202020204" pitchFamily="34" charset="0"/>
              </a:rPr>
              <a:t>(disabling n=2; non-disabling n=1)</a:t>
            </a:r>
          </a:p>
          <a:p>
            <a:pPr marL="285750" indent="-285750" algn="just">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b="0" i="0" u="none" strike="noStrike" baseline="0" dirty="0">
                <a:solidFill>
                  <a:srgbClr val="000000"/>
                </a:solidFill>
                <a:latin typeface="Arial" panose="020B0604020202020204" pitchFamily="34" charset="0"/>
                <a:cs typeface="Arial" panose="020B0604020202020204" pitchFamily="34" charset="0"/>
              </a:rPr>
              <a:t>No treatment-associated death occurred</a:t>
            </a:r>
            <a:endParaRPr lang="en-US" sz="140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400" b="0" i="0" u="none" strike="noStrike" baseline="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b="0" i="0" u="none" strike="noStrike" baseline="0" dirty="0" err="1">
                <a:solidFill>
                  <a:srgbClr val="000000"/>
                </a:solidFill>
                <a:latin typeface="Arial" panose="020B0604020202020204" pitchFamily="34" charset="0"/>
                <a:cs typeface="Arial" panose="020B0604020202020204" pitchFamily="34" charset="0"/>
              </a:rPr>
              <a:t>Instent</a:t>
            </a:r>
            <a:r>
              <a:rPr lang="en-US" sz="1400" b="0" i="0" u="none" strike="noStrike" baseline="0" dirty="0">
                <a:solidFill>
                  <a:srgbClr val="000000"/>
                </a:solidFill>
                <a:latin typeface="Arial" panose="020B0604020202020204" pitchFamily="34" charset="0"/>
                <a:cs typeface="Arial" panose="020B0604020202020204" pitchFamily="34" charset="0"/>
              </a:rPr>
              <a:t> restenosis (ISRS) &gt;50% diagnosed in </a:t>
            </a:r>
            <a:r>
              <a:rPr lang="en-US" sz="1400" b="1" i="0" u="none" strike="noStrike" baseline="0" dirty="0">
                <a:solidFill>
                  <a:srgbClr val="000000"/>
                </a:solidFill>
                <a:latin typeface="Arial" panose="020B0604020202020204" pitchFamily="34" charset="0"/>
                <a:cs typeface="Arial" panose="020B0604020202020204" pitchFamily="34" charset="0"/>
              </a:rPr>
              <a:t>70</a:t>
            </a:r>
            <a:r>
              <a:rPr lang="en-US" sz="1400" b="0" i="0" u="none" strike="noStrike" baseline="0" dirty="0">
                <a:solidFill>
                  <a:srgbClr val="000000"/>
                </a:solidFill>
                <a:latin typeface="Arial" panose="020B0604020202020204" pitchFamily="34" charset="0"/>
                <a:cs typeface="Arial" panose="020B0604020202020204" pitchFamily="34" charset="0"/>
              </a:rPr>
              <a:t> (12.4%) implanted stents in 1-year DSA FU within a mean time of 6.2 months</a:t>
            </a:r>
          </a:p>
        </p:txBody>
      </p:sp>
      <p:graphicFrame>
        <p:nvGraphicFramePr>
          <p:cNvPr id="13" name="Chart 14">
            <a:extLst>
              <a:ext uri="{FF2B5EF4-FFF2-40B4-BE49-F238E27FC236}">
                <a16:creationId xmlns:a16="http://schemas.microsoft.com/office/drawing/2014/main" id="{CD2489AB-557D-B5A8-7BA0-8745D6D3FA78}"/>
              </a:ext>
            </a:extLst>
          </p:cNvPr>
          <p:cNvGraphicFramePr>
            <a:graphicFrameLocks/>
          </p:cNvGraphicFramePr>
          <p:nvPr>
            <p:extLst>
              <p:ext uri="{D42A27DB-BD31-4B8C-83A1-F6EECF244321}">
                <p14:modId xmlns:p14="http://schemas.microsoft.com/office/powerpoint/2010/main" val="1135170593"/>
              </p:ext>
            </p:extLst>
          </p:nvPr>
        </p:nvGraphicFramePr>
        <p:xfrm>
          <a:off x="438000" y="2437519"/>
          <a:ext cx="2444750" cy="146685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22">
            <a:extLst>
              <a:ext uri="{FF2B5EF4-FFF2-40B4-BE49-F238E27FC236}">
                <a16:creationId xmlns:a16="http://schemas.microsoft.com/office/drawing/2014/main" id="{E03AFBE3-CFD3-32FB-AF0B-87EB47D62450}"/>
              </a:ext>
            </a:extLst>
          </p:cNvPr>
          <p:cNvSpPr txBox="1"/>
          <p:nvPr/>
        </p:nvSpPr>
        <p:spPr>
          <a:xfrm>
            <a:off x="1581000" y="3229558"/>
            <a:ext cx="1066800" cy="276999"/>
          </a:xfrm>
          <a:prstGeom prst="rect">
            <a:avLst/>
          </a:prstGeom>
          <a:noFill/>
        </p:spPr>
        <p:txBody>
          <a:bodyPr wrap="square">
            <a:spAutoFit/>
          </a:bodyPr>
          <a:lstStyle/>
          <a:p>
            <a:r>
              <a:rPr lang="fr-FR" sz="1200" b="1" dirty="0">
                <a:solidFill>
                  <a:schemeClr val="bg1"/>
                </a:solidFill>
                <a:latin typeface="Arial" panose="020B0604020202020204" pitchFamily="34" charset="0"/>
                <a:cs typeface="Arial" panose="020B0604020202020204" pitchFamily="34" charset="0"/>
              </a:rPr>
              <a:t>72,2</a:t>
            </a:r>
            <a:r>
              <a:rPr lang="en-CH" sz="1200" b="1" dirty="0">
                <a:solidFill>
                  <a:schemeClr val="bg1"/>
                </a:solidFill>
                <a:latin typeface="Arial" panose="020B0604020202020204" pitchFamily="34" charset="0"/>
                <a:cs typeface="Arial" panose="020B0604020202020204" pitchFamily="34" charset="0"/>
              </a:rPr>
              <a:t>%</a:t>
            </a:r>
          </a:p>
        </p:txBody>
      </p:sp>
      <p:sp>
        <p:nvSpPr>
          <p:cNvPr id="15" name="TextBox 24">
            <a:extLst>
              <a:ext uri="{FF2B5EF4-FFF2-40B4-BE49-F238E27FC236}">
                <a16:creationId xmlns:a16="http://schemas.microsoft.com/office/drawing/2014/main" id="{E047E587-B33C-D904-AF69-EE9FEF437F2E}"/>
              </a:ext>
            </a:extLst>
          </p:cNvPr>
          <p:cNvSpPr txBox="1"/>
          <p:nvPr/>
        </p:nvSpPr>
        <p:spPr>
          <a:xfrm>
            <a:off x="323700" y="2676633"/>
            <a:ext cx="882650"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Females</a:t>
            </a:r>
            <a:endParaRPr lang="en-CH" dirty="0"/>
          </a:p>
        </p:txBody>
      </p:sp>
      <p:sp>
        <p:nvSpPr>
          <p:cNvPr id="17" name="TextBox 25">
            <a:extLst>
              <a:ext uri="{FF2B5EF4-FFF2-40B4-BE49-F238E27FC236}">
                <a16:creationId xmlns:a16="http://schemas.microsoft.com/office/drawing/2014/main" id="{539DAA9F-1E25-AE04-8CD8-4291DB1EEDE7}"/>
              </a:ext>
            </a:extLst>
          </p:cNvPr>
          <p:cNvSpPr txBox="1"/>
          <p:nvPr/>
        </p:nvSpPr>
        <p:spPr>
          <a:xfrm>
            <a:off x="1047600" y="2823784"/>
            <a:ext cx="1066800" cy="276999"/>
          </a:xfrm>
          <a:prstGeom prst="rect">
            <a:avLst/>
          </a:prstGeom>
          <a:noFill/>
        </p:spPr>
        <p:txBody>
          <a:bodyPr wrap="square">
            <a:spAutoFit/>
          </a:bodyPr>
          <a:lstStyle/>
          <a:p>
            <a:r>
              <a:rPr lang="en-US" sz="1200" b="1" dirty="0">
                <a:solidFill>
                  <a:schemeClr val="bg1"/>
                </a:solidFill>
                <a:latin typeface="Arial" panose="020B0604020202020204" pitchFamily="34" charset="0"/>
                <a:cs typeface="Arial" panose="020B0604020202020204" pitchFamily="34" charset="0"/>
              </a:rPr>
              <a:t>27</a:t>
            </a:r>
            <a:r>
              <a:rPr lang="en-CH" sz="1200" b="1" dirty="0">
                <a:solidFill>
                  <a:schemeClr val="bg1"/>
                </a:solidFill>
                <a:latin typeface="Arial" panose="020B0604020202020204" pitchFamily="34" charset="0"/>
                <a:cs typeface="Arial" panose="020B0604020202020204" pitchFamily="34" charset="0"/>
              </a:rPr>
              <a:t>,</a:t>
            </a:r>
            <a:r>
              <a:rPr lang="en-US" sz="1200" b="1" dirty="0">
                <a:solidFill>
                  <a:schemeClr val="bg1"/>
                </a:solidFill>
                <a:latin typeface="Arial" panose="020B0604020202020204" pitchFamily="34" charset="0"/>
                <a:cs typeface="Arial" panose="020B0604020202020204" pitchFamily="34" charset="0"/>
              </a:rPr>
              <a:t>8</a:t>
            </a:r>
            <a:r>
              <a:rPr lang="en-CH" sz="1200" b="1" dirty="0">
                <a:solidFill>
                  <a:schemeClr val="bg1"/>
                </a:solidFill>
                <a:latin typeface="Arial" panose="020B0604020202020204" pitchFamily="34" charset="0"/>
                <a:cs typeface="Arial" panose="020B0604020202020204" pitchFamily="34" charset="0"/>
              </a:rPr>
              <a:t>%</a:t>
            </a:r>
          </a:p>
        </p:txBody>
      </p:sp>
      <p:sp>
        <p:nvSpPr>
          <p:cNvPr id="18" name="TextBox 27">
            <a:extLst>
              <a:ext uri="{FF2B5EF4-FFF2-40B4-BE49-F238E27FC236}">
                <a16:creationId xmlns:a16="http://schemas.microsoft.com/office/drawing/2014/main" id="{835F8B94-6B67-DFE0-358B-25AC8FE1B71A}"/>
              </a:ext>
            </a:extLst>
          </p:cNvPr>
          <p:cNvSpPr txBox="1"/>
          <p:nvPr/>
        </p:nvSpPr>
        <p:spPr>
          <a:xfrm>
            <a:off x="887606" y="2194292"/>
            <a:ext cx="1835150" cy="307777"/>
          </a:xfrm>
          <a:prstGeom prst="rect">
            <a:avLst/>
          </a:prstGeom>
          <a:noFill/>
        </p:spPr>
        <p:txBody>
          <a:bodyPr wrap="square">
            <a:spAutoFit/>
          </a:bodyPr>
          <a:lstStyle/>
          <a:p>
            <a:r>
              <a:rPr lang="en-US" sz="1400" u="sng" dirty="0">
                <a:latin typeface="Arial" panose="020B0604020202020204" pitchFamily="34" charset="0"/>
                <a:cs typeface="Arial" panose="020B0604020202020204" pitchFamily="34" charset="0"/>
              </a:rPr>
              <a:t>Gender distribution</a:t>
            </a:r>
            <a:endParaRPr lang="en-CH" sz="1400" u="sng" dirty="0"/>
          </a:p>
        </p:txBody>
      </p:sp>
      <p:pic>
        <p:nvPicPr>
          <p:cNvPr id="21" name="Graphic 12" descr="Users with solid fill">
            <a:extLst>
              <a:ext uri="{FF2B5EF4-FFF2-40B4-BE49-F238E27FC236}">
                <a16:creationId xmlns:a16="http://schemas.microsoft.com/office/drawing/2014/main" id="{C8639A16-3864-0460-F42E-2126BE9DD08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87606" y="1671135"/>
            <a:ext cx="393674" cy="393674"/>
          </a:xfrm>
          <a:prstGeom prst="rect">
            <a:avLst/>
          </a:prstGeom>
        </p:spPr>
      </p:pic>
      <p:sp>
        <p:nvSpPr>
          <p:cNvPr id="25" name="ZoneTexte 24">
            <a:extLst>
              <a:ext uri="{FF2B5EF4-FFF2-40B4-BE49-F238E27FC236}">
                <a16:creationId xmlns:a16="http://schemas.microsoft.com/office/drawing/2014/main" id="{4B81D4A7-D3DF-A339-5978-AD7986C524B6}"/>
              </a:ext>
            </a:extLst>
          </p:cNvPr>
          <p:cNvSpPr txBox="1"/>
          <p:nvPr/>
        </p:nvSpPr>
        <p:spPr>
          <a:xfrm>
            <a:off x="1084443" y="1692771"/>
            <a:ext cx="371950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n=525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patients (</a:t>
            </a:r>
            <a:r>
              <a:rPr lang="fr-FR" sz="1400" dirty="0" err="1">
                <a:latin typeface="Arial" panose="020B0604020202020204" pitchFamily="34" charset="0"/>
                <a:cs typeface="Arial" panose="020B0604020202020204" pitchFamily="34" charset="0"/>
              </a:rPr>
              <a:t>Median</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age</a:t>
            </a:r>
            <a:r>
              <a:rPr lang="fr-FR" sz="1400" dirty="0">
                <a:latin typeface="Arial" panose="020B0604020202020204" pitchFamily="34" charset="0"/>
                <a:cs typeface="Arial" panose="020B0604020202020204" pitchFamily="34" charset="0"/>
              </a:rPr>
              <a:t>: 70 </a:t>
            </a:r>
            <a:r>
              <a:rPr lang="fr-FR" sz="1400" dirty="0" err="1">
                <a:latin typeface="Arial" panose="020B0604020202020204" pitchFamily="34" charset="0"/>
                <a:cs typeface="Arial" panose="020B0604020202020204" pitchFamily="34" charset="0"/>
              </a:rPr>
              <a:t>years</a:t>
            </a:r>
            <a:r>
              <a:rPr lang="fr-FR" sz="1400" dirty="0">
                <a:latin typeface="Arial" panose="020B0604020202020204" pitchFamily="34" charset="0"/>
                <a:cs typeface="Arial" panose="020B0604020202020204" pitchFamily="34" charset="0"/>
              </a:rPr>
              <a:t>)</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 name="ZoneTexte 28">
            <a:extLst>
              <a:ext uri="{FF2B5EF4-FFF2-40B4-BE49-F238E27FC236}">
                <a16:creationId xmlns:a16="http://schemas.microsoft.com/office/drawing/2014/main" id="{357F1EEE-383D-3D42-3044-F44868942CA3}"/>
              </a:ext>
            </a:extLst>
          </p:cNvPr>
          <p:cNvSpPr txBox="1"/>
          <p:nvPr/>
        </p:nvSpPr>
        <p:spPr>
          <a:xfrm>
            <a:off x="2185518" y="3408369"/>
            <a:ext cx="738988" cy="276999"/>
          </a:xfrm>
          <a:prstGeom prst="rect">
            <a:avLst/>
          </a:prstGeom>
          <a:noFill/>
        </p:spPr>
        <p:txBody>
          <a:bodyPr wrap="square">
            <a:spAutoFit/>
          </a:bodyPr>
          <a:lstStyle/>
          <a:p>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Males</a:t>
            </a:r>
            <a:endParaRPr lang="fr-FR" dirty="0"/>
          </a:p>
        </p:txBody>
      </p:sp>
      <p:sp>
        <p:nvSpPr>
          <p:cNvPr id="33" name="ZoneTexte 32">
            <a:extLst>
              <a:ext uri="{FF2B5EF4-FFF2-40B4-BE49-F238E27FC236}">
                <a16:creationId xmlns:a16="http://schemas.microsoft.com/office/drawing/2014/main" id="{7B8D9F26-BEFE-911B-CF3D-555699F7084E}"/>
              </a:ext>
            </a:extLst>
          </p:cNvPr>
          <p:cNvSpPr txBox="1"/>
          <p:nvPr/>
        </p:nvSpPr>
        <p:spPr>
          <a:xfrm>
            <a:off x="4166122" y="2170748"/>
            <a:ext cx="1537118" cy="307777"/>
          </a:xfrm>
          <a:prstGeom prst="rect">
            <a:avLst/>
          </a:prstGeom>
          <a:noFill/>
        </p:spPr>
        <p:txBody>
          <a:bodyPr wrap="square">
            <a:spAutoFit/>
          </a:bodyPr>
          <a:lstStyle/>
          <a:p>
            <a:r>
              <a:rPr lang="fr-FR" sz="1400" u="sng" dirty="0" err="1">
                <a:latin typeface="Arial" panose="020B0604020202020204" pitchFamily="34" charset="0"/>
                <a:cs typeface="Arial" panose="020B0604020202020204" pitchFamily="34" charset="0"/>
              </a:rPr>
              <a:t>Stenosis</a:t>
            </a:r>
            <a:endParaRPr lang="fr-FR" sz="1400" u="sng" dirty="0">
              <a:latin typeface="Arial" panose="020B0604020202020204" pitchFamily="34" charset="0"/>
              <a:cs typeface="Arial" panose="020B0604020202020204" pitchFamily="34" charset="0"/>
            </a:endParaRPr>
          </a:p>
        </p:txBody>
      </p:sp>
      <p:graphicFrame>
        <p:nvGraphicFramePr>
          <p:cNvPr id="34" name="Chart 14">
            <a:extLst>
              <a:ext uri="{FF2B5EF4-FFF2-40B4-BE49-F238E27FC236}">
                <a16:creationId xmlns:a16="http://schemas.microsoft.com/office/drawing/2014/main" id="{12EF96AA-28A0-5127-76D1-02E2B9B669FE}"/>
              </a:ext>
            </a:extLst>
          </p:cNvPr>
          <p:cNvGraphicFramePr>
            <a:graphicFrameLocks/>
          </p:cNvGraphicFramePr>
          <p:nvPr>
            <p:extLst>
              <p:ext uri="{D42A27DB-BD31-4B8C-83A1-F6EECF244321}">
                <p14:modId xmlns:p14="http://schemas.microsoft.com/office/powerpoint/2010/main" val="412264213"/>
              </p:ext>
            </p:extLst>
          </p:nvPr>
        </p:nvGraphicFramePr>
        <p:xfrm>
          <a:off x="3291121" y="2478525"/>
          <a:ext cx="2444750" cy="1466850"/>
        </p:xfrm>
        <a:graphic>
          <a:graphicData uri="http://schemas.openxmlformats.org/drawingml/2006/chart">
            <c:chart xmlns:c="http://schemas.openxmlformats.org/drawingml/2006/chart" xmlns:r="http://schemas.openxmlformats.org/officeDocument/2006/relationships" r:id="rId6"/>
          </a:graphicData>
        </a:graphic>
      </p:graphicFrame>
      <p:sp>
        <p:nvSpPr>
          <p:cNvPr id="38" name="ZoneTexte 37">
            <a:extLst>
              <a:ext uri="{FF2B5EF4-FFF2-40B4-BE49-F238E27FC236}">
                <a16:creationId xmlns:a16="http://schemas.microsoft.com/office/drawing/2014/main" id="{00F0DD1F-32FA-67F9-EDC8-D6838E5C93E3}"/>
              </a:ext>
            </a:extLst>
          </p:cNvPr>
          <p:cNvSpPr txBox="1"/>
          <p:nvPr/>
        </p:nvSpPr>
        <p:spPr>
          <a:xfrm>
            <a:off x="4406705" y="3229557"/>
            <a:ext cx="1371058" cy="276999"/>
          </a:xfrm>
          <a:prstGeom prst="rect">
            <a:avLst/>
          </a:prstGeom>
          <a:noFill/>
        </p:spPr>
        <p:txBody>
          <a:bodyPr wrap="square">
            <a:spAutoFit/>
          </a:bodyPr>
          <a:lstStyle/>
          <a:p>
            <a:r>
              <a:rPr lang="fr-FR" sz="1200" b="1" i="0" u="none" strike="noStrike" dirty="0">
                <a:solidFill>
                  <a:schemeClr val="bg1"/>
                </a:solidFill>
                <a:effectLst/>
                <a:latin typeface="Arial" panose="020B0604020202020204" pitchFamily="34" charset="0"/>
                <a:cs typeface="Arial" panose="020B0604020202020204" pitchFamily="34" charset="0"/>
              </a:rPr>
              <a:t>70,7%</a:t>
            </a:r>
            <a:r>
              <a:rPr lang="fr-FR" sz="1200" b="1" dirty="0">
                <a:latin typeface="Arial" panose="020B0604020202020204" pitchFamily="34" charset="0"/>
                <a:cs typeface="Arial" panose="020B0604020202020204" pitchFamily="34" charset="0"/>
              </a:rPr>
              <a:t> </a:t>
            </a:r>
          </a:p>
        </p:txBody>
      </p:sp>
      <p:sp>
        <p:nvSpPr>
          <p:cNvPr id="40" name="ZoneTexte 39">
            <a:extLst>
              <a:ext uri="{FF2B5EF4-FFF2-40B4-BE49-F238E27FC236}">
                <a16:creationId xmlns:a16="http://schemas.microsoft.com/office/drawing/2014/main" id="{A02FB411-55F8-F500-B996-B579E5273729}"/>
              </a:ext>
            </a:extLst>
          </p:cNvPr>
          <p:cNvSpPr txBox="1"/>
          <p:nvPr/>
        </p:nvSpPr>
        <p:spPr>
          <a:xfrm>
            <a:off x="3886565" y="2860783"/>
            <a:ext cx="1990877" cy="276999"/>
          </a:xfrm>
          <a:prstGeom prst="rect">
            <a:avLst/>
          </a:prstGeom>
          <a:noFill/>
        </p:spPr>
        <p:txBody>
          <a:bodyPr wrap="square">
            <a:spAutoFit/>
          </a:bodyPr>
          <a:lstStyle/>
          <a:p>
            <a:r>
              <a:rPr lang="en-US" sz="1200" b="1" dirty="0">
                <a:solidFill>
                  <a:schemeClr val="bg1"/>
                </a:solidFill>
                <a:latin typeface="Arial" panose="020B0604020202020204" pitchFamily="34" charset="0"/>
                <a:cs typeface="Arial" panose="020B0604020202020204" pitchFamily="34" charset="0"/>
              </a:rPr>
              <a:t>29</a:t>
            </a:r>
            <a:r>
              <a:rPr lang="en-CH" sz="1200" b="1" dirty="0">
                <a:solidFill>
                  <a:schemeClr val="bg1"/>
                </a:solidFill>
                <a:latin typeface="Arial" panose="020B0604020202020204" pitchFamily="34" charset="0"/>
                <a:cs typeface="Arial" panose="020B0604020202020204" pitchFamily="34" charset="0"/>
              </a:rPr>
              <a:t>,</a:t>
            </a:r>
            <a:r>
              <a:rPr lang="en-US" sz="1200" b="1" dirty="0">
                <a:solidFill>
                  <a:schemeClr val="bg1"/>
                </a:solidFill>
                <a:latin typeface="Arial" panose="020B0604020202020204" pitchFamily="34" charset="0"/>
                <a:cs typeface="Arial" panose="020B0604020202020204" pitchFamily="34" charset="0"/>
              </a:rPr>
              <a:t>3</a:t>
            </a:r>
            <a:r>
              <a:rPr lang="en-CH" sz="1200" b="1" dirty="0">
                <a:solidFill>
                  <a:schemeClr val="bg1"/>
                </a:solidFill>
                <a:latin typeface="Arial" panose="020B0604020202020204" pitchFamily="34" charset="0"/>
                <a:cs typeface="Arial" panose="020B0604020202020204" pitchFamily="34" charset="0"/>
              </a:rPr>
              <a:t>%</a:t>
            </a:r>
          </a:p>
        </p:txBody>
      </p:sp>
      <p:sp>
        <p:nvSpPr>
          <p:cNvPr id="42" name="ZoneTexte 41">
            <a:extLst>
              <a:ext uri="{FF2B5EF4-FFF2-40B4-BE49-F238E27FC236}">
                <a16:creationId xmlns:a16="http://schemas.microsoft.com/office/drawing/2014/main" id="{CFA74345-8DB8-8484-8FCB-846626E270EC}"/>
              </a:ext>
            </a:extLst>
          </p:cNvPr>
          <p:cNvSpPr txBox="1"/>
          <p:nvPr/>
        </p:nvSpPr>
        <p:spPr>
          <a:xfrm>
            <a:off x="4954721" y="3269868"/>
            <a:ext cx="1147765" cy="830997"/>
          </a:xfrm>
          <a:prstGeom prst="rect">
            <a:avLst/>
          </a:prstGeom>
          <a:noFill/>
        </p:spPr>
        <p:txBody>
          <a:bodyPr wrap="square">
            <a:spAutoFit/>
          </a:bodyPr>
          <a:lstStyle/>
          <a:p>
            <a:pPr algn="ctr"/>
            <a:r>
              <a:rPr lang="en-US" sz="1200" b="1" i="0" u="none" strike="noStrike" baseline="0" dirty="0">
                <a:latin typeface="ArialMT"/>
              </a:rPr>
              <a:t>n=371 </a:t>
            </a:r>
            <a:r>
              <a:rPr lang="fr-FR" sz="1200" dirty="0">
                <a:latin typeface="Arial" panose="020B0604020202020204" pitchFamily="34" charset="0"/>
                <a:cs typeface="Arial" panose="020B0604020202020204" pitchFamily="34" charset="0"/>
              </a:rPr>
              <a:t>Patients </a:t>
            </a:r>
            <a:r>
              <a:rPr lang="fr-FR" sz="1200" dirty="0" err="1">
                <a:latin typeface="Arial" panose="020B0604020202020204" pitchFamily="34" charset="0"/>
                <a:cs typeface="Arial" panose="020B0604020202020204" pitchFamily="34" charset="0"/>
              </a:rPr>
              <a:t>with</a:t>
            </a:r>
            <a:endParaRPr lang="fr-FR" sz="1200" dirty="0">
              <a:latin typeface="Arial" panose="020B0604020202020204" pitchFamily="34" charset="0"/>
              <a:cs typeface="Arial" panose="020B0604020202020204" pitchFamily="34" charset="0"/>
            </a:endParaRPr>
          </a:p>
          <a:p>
            <a:pPr algn="ctr"/>
            <a:r>
              <a:rPr lang="fr-FR" sz="1200" dirty="0" err="1">
                <a:latin typeface="Arial" panose="020B0604020202020204" pitchFamily="34" charset="0"/>
                <a:cs typeface="Arial" panose="020B0604020202020204" pitchFamily="34" charset="0"/>
              </a:rPr>
              <a:t>stenosis</a:t>
            </a:r>
            <a:r>
              <a:rPr lang="fr-FR" sz="1200" dirty="0">
                <a:latin typeface="Arial" panose="020B0604020202020204" pitchFamily="34" charset="0"/>
                <a:cs typeface="Arial" panose="020B0604020202020204" pitchFamily="34" charset="0"/>
              </a:rPr>
              <a:t> &gt;75%</a:t>
            </a:r>
          </a:p>
        </p:txBody>
      </p:sp>
      <p:sp>
        <p:nvSpPr>
          <p:cNvPr id="43" name="ZoneTexte 42">
            <a:extLst>
              <a:ext uri="{FF2B5EF4-FFF2-40B4-BE49-F238E27FC236}">
                <a16:creationId xmlns:a16="http://schemas.microsoft.com/office/drawing/2014/main" id="{1BA21D9F-E68D-72C3-534A-04136691879E}"/>
              </a:ext>
            </a:extLst>
          </p:cNvPr>
          <p:cNvSpPr txBox="1"/>
          <p:nvPr/>
        </p:nvSpPr>
        <p:spPr>
          <a:xfrm>
            <a:off x="2941420" y="2473877"/>
            <a:ext cx="1066801" cy="830997"/>
          </a:xfrm>
          <a:prstGeom prst="rect">
            <a:avLst/>
          </a:prstGeom>
          <a:noFill/>
        </p:spPr>
        <p:txBody>
          <a:bodyPr wrap="square">
            <a:spAutoFit/>
          </a:bodyPr>
          <a:lstStyle/>
          <a:p>
            <a:pPr algn="ctr"/>
            <a:r>
              <a:rPr lang="fr-FR" sz="1200" b="1" dirty="0">
                <a:latin typeface="Arial" panose="020B0604020202020204" pitchFamily="34" charset="0"/>
                <a:cs typeface="Arial" panose="020B0604020202020204" pitchFamily="34" charset="0"/>
              </a:rPr>
              <a:t>n=154 </a:t>
            </a:r>
            <a:r>
              <a:rPr lang="fr-FR" sz="1200" dirty="0">
                <a:latin typeface="Arial" panose="020B0604020202020204" pitchFamily="34" charset="0"/>
                <a:cs typeface="Arial" panose="020B0604020202020204" pitchFamily="34" charset="0"/>
              </a:rPr>
              <a:t>Patients </a:t>
            </a:r>
            <a:r>
              <a:rPr lang="fr-FR" sz="1200" dirty="0" err="1">
                <a:latin typeface="Arial" panose="020B0604020202020204" pitchFamily="34" charset="0"/>
                <a:cs typeface="Arial" panose="020B0604020202020204" pitchFamily="34" charset="0"/>
              </a:rPr>
              <a:t>with</a:t>
            </a:r>
            <a:endParaRPr lang="fr-FR" sz="1200" dirty="0">
              <a:latin typeface="Arial" panose="020B0604020202020204" pitchFamily="34" charset="0"/>
              <a:cs typeface="Arial" panose="020B0604020202020204" pitchFamily="34" charset="0"/>
            </a:endParaRPr>
          </a:p>
          <a:p>
            <a:pPr algn="ctr"/>
            <a:r>
              <a:rPr lang="fr-FR" sz="1200" dirty="0" err="1">
                <a:latin typeface="Arial" panose="020B0604020202020204" pitchFamily="34" charset="0"/>
                <a:cs typeface="Arial" panose="020B0604020202020204" pitchFamily="34" charset="0"/>
              </a:rPr>
              <a:t>stenosis</a:t>
            </a:r>
            <a:r>
              <a:rPr lang="fr-FR" sz="1200" dirty="0">
                <a:latin typeface="Arial" panose="020B0604020202020204" pitchFamily="34" charset="0"/>
                <a:cs typeface="Arial" panose="020B0604020202020204" pitchFamily="34" charset="0"/>
              </a:rPr>
              <a:t> &lt;75%</a:t>
            </a:r>
          </a:p>
        </p:txBody>
      </p:sp>
      <p:grpSp>
        <p:nvGrpSpPr>
          <p:cNvPr id="2" name="Group 1">
            <a:extLst>
              <a:ext uri="{FF2B5EF4-FFF2-40B4-BE49-F238E27FC236}">
                <a16:creationId xmlns:a16="http://schemas.microsoft.com/office/drawing/2014/main" id="{9F4596CE-63C1-2E13-1D0A-9A949FF102F9}"/>
              </a:ext>
            </a:extLst>
          </p:cNvPr>
          <p:cNvGrpSpPr/>
          <p:nvPr/>
        </p:nvGrpSpPr>
        <p:grpSpPr>
          <a:xfrm>
            <a:off x="326714" y="1227529"/>
            <a:ext cx="1689100" cy="369332"/>
            <a:chOff x="326714" y="1227529"/>
            <a:chExt cx="1689100" cy="369332"/>
          </a:xfrm>
        </p:grpSpPr>
        <p:sp>
          <p:nvSpPr>
            <p:cNvPr id="20" name="Rectangle: Rounded Corners 19">
              <a:extLst>
                <a:ext uri="{FF2B5EF4-FFF2-40B4-BE49-F238E27FC236}">
                  <a16:creationId xmlns:a16="http://schemas.microsoft.com/office/drawing/2014/main" id="{9AC5CE31-C29A-7B5C-22F3-442F385992EB}"/>
                </a:ext>
              </a:extLst>
            </p:cNvPr>
            <p:cNvSpPr/>
            <p:nvPr/>
          </p:nvSpPr>
          <p:spPr>
            <a:xfrm>
              <a:off x="326714" y="1270461"/>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TextBox 21">
              <a:extLst>
                <a:ext uri="{FF2B5EF4-FFF2-40B4-BE49-F238E27FC236}">
                  <a16:creationId xmlns:a16="http://schemas.microsoft.com/office/drawing/2014/main" id="{D4729BC7-7B66-9BA4-52FC-F98C2BD6208E}"/>
                </a:ext>
              </a:extLst>
            </p:cNvPr>
            <p:cNvSpPr txBox="1"/>
            <p:nvPr/>
          </p:nvSpPr>
          <p:spPr>
            <a:xfrm>
              <a:off x="365802" y="1227529"/>
              <a:ext cx="1269852" cy="369332"/>
            </a:xfrm>
            <a:prstGeom prst="rect">
              <a:avLst/>
            </a:prstGeom>
            <a:noFill/>
          </p:spPr>
          <p:txBody>
            <a:bodyPr wrap="square">
              <a:spAutoFit/>
            </a:bodyPr>
            <a:lstStyle/>
            <a:p>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Results</a:t>
              </a:r>
              <a:endParaRPr lang="en-CH" dirty="0">
                <a:solidFill>
                  <a:schemeClr val="bg1"/>
                </a:solidFill>
              </a:endParaRPr>
            </a:p>
          </p:txBody>
        </p:sp>
      </p:grpSp>
      <p:sp>
        <p:nvSpPr>
          <p:cNvPr id="23" name="Rectangle: Rounded Corners 22">
            <a:extLst>
              <a:ext uri="{FF2B5EF4-FFF2-40B4-BE49-F238E27FC236}">
                <a16:creationId xmlns:a16="http://schemas.microsoft.com/office/drawing/2014/main" id="{0FF8554C-63C8-08AB-35DB-98EAE5414A1A}"/>
              </a:ext>
            </a:extLst>
          </p:cNvPr>
          <p:cNvSpPr/>
          <p:nvPr/>
        </p:nvSpPr>
        <p:spPr>
          <a:xfrm>
            <a:off x="6814110" y="1275230"/>
            <a:ext cx="1689100" cy="283469"/>
          </a:xfrm>
          <a:prstGeom prst="roundRect">
            <a:avLst/>
          </a:prstGeom>
          <a:solidFill>
            <a:srgbClr val="171E54"/>
          </a:solidFill>
          <a:ln>
            <a:solidFill>
              <a:srgbClr val="AE11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0" u="none" strike="noStrike" baseline="0">
                <a:latin typeface="Arial" panose="020B0604020202020204" pitchFamily="34" charset="0"/>
                <a:cs typeface="Arial" panose="020B0604020202020204" pitchFamily="34" charset="0"/>
              </a:rPr>
              <a:t>Conclusion</a:t>
            </a:r>
            <a:endParaRPr lang="en-CH" dirty="0"/>
          </a:p>
        </p:txBody>
      </p:sp>
      <p:sp>
        <p:nvSpPr>
          <p:cNvPr id="24" name="Rectangle 23">
            <a:hlinkClick r:id="rId7" action="ppaction://hlinksldjump"/>
            <a:extLst>
              <a:ext uri="{FF2B5EF4-FFF2-40B4-BE49-F238E27FC236}">
                <a16:creationId xmlns:a16="http://schemas.microsoft.com/office/drawing/2014/main" id="{C6555836-B1C0-BC52-4B31-4DA1FBD36218}"/>
              </a:ext>
            </a:extLst>
          </p:cNvPr>
          <p:cNvSpPr/>
          <p:nvPr/>
        </p:nvSpPr>
        <p:spPr>
          <a:xfrm>
            <a:off x="11406480" y="22860"/>
            <a:ext cx="736474" cy="843330"/>
          </a:xfrm>
          <a:prstGeom prst="rect">
            <a:avLst/>
          </a:prstGeom>
          <a:noFill/>
          <a:ln>
            <a:solidFill>
              <a:srgbClr val="171E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Picture 3" descr="A red and blue letters on a black background&#10;&#10;AI-generated content may be incorrect.">
            <a:extLst>
              <a:ext uri="{FF2B5EF4-FFF2-40B4-BE49-F238E27FC236}">
                <a16:creationId xmlns:a16="http://schemas.microsoft.com/office/drawing/2014/main" id="{BF501B6C-D772-8AAD-A1BC-12F3C6326F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29830" y="6270673"/>
            <a:ext cx="1656663" cy="516989"/>
          </a:xfrm>
          <a:prstGeom prst="rect">
            <a:avLst/>
          </a:prstGeom>
        </p:spPr>
      </p:pic>
    </p:spTree>
    <p:extLst>
      <p:ext uri="{BB962C8B-B14F-4D97-AF65-F5344CB8AC3E}">
        <p14:creationId xmlns:p14="http://schemas.microsoft.com/office/powerpoint/2010/main" val="26370738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BCB870F322E04A91478E4AF5F60F7C" ma:contentTypeVersion="19" ma:contentTypeDescription="Create a new document." ma:contentTypeScope="" ma:versionID="980d17844518b0d3afabc9a0d06c754a">
  <xsd:schema xmlns:xsd="http://www.w3.org/2001/XMLSchema" xmlns:xs="http://www.w3.org/2001/XMLSchema" xmlns:p="http://schemas.microsoft.com/office/2006/metadata/properties" xmlns:ns2="7c33c31c-389f-4a14-828e-c29f36621695" xmlns:ns3="5fc0f99c-a10a-4e95-9413-4d2580182ea0" targetNamespace="http://schemas.microsoft.com/office/2006/metadata/properties" ma:root="true" ma:fieldsID="bb2df20e00ffe7c0945aa5ec1592bc91" ns2:_="" ns3:_="">
    <xsd:import namespace="7c33c31c-389f-4a14-828e-c29f36621695"/>
    <xsd:import namespace="5fc0f99c-a10a-4e95-9413-4d2580182ea0"/>
    <xsd:element name="properties">
      <xsd:complexType>
        <xsd:sequence>
          <xsd:element name="documentManagement">
            <xsd:complexType>
              <xsd:all>
                <xsd:element ref="ns2:MediaServiceAutoTags" minOccurs="0"/>
                <xsd:element ref="ns2:MediaServiceKeyPoints" minOccurs="0"/>
                <xsd:element ref="ns2:MediaServiceOCR" minOccurs="0"/>
                <xsd:element ref="ns2:MediaServiceMetadata" minOccurs="0"/>
                <xsd:element ref="ns2:MediaServiceFastMetadata" minOccurs="0"/>
                <xsd:element ref="ns2:MediaLengthInSecond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AutoKeyPoints"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3c31c-389f-4a14-828e-c29f36621695" elementFormDefault="qualified">
    <xsd:import namespace="http://schemas.microsoft.com/office/2006/documentManagement/types"/>
    <xsd:import namespace="http://schemas.microsoft.com/office/infopath/2007/PartnerControls"/>
    <xsd:element name="MediaServiceAutoTags" ma:index="8" nillable="true" ma:displayName="Tags" ma:internalName="MediaServiceAutoTags" ma:readOnly="true">
      <xsd:simpleType>
        <xsd:restriction base="dms:Text"/>
      </xsd:simpleType>
    </xsd:element>
    <xsd:element name="MediaServiceKeyPoints" ma:index="9" nillable="true" ma:displayName="KeyPoints" ma:internalName="MediaServiceKeyPoints" ma:readOnly="true">
      <xsd:simpleType>
        <xsd:restriction base="dms:Note">
          <xsd:maxLength value="255"/>
        </xsd:restriction>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31e681c-f163-4ec1-8151-84a6816fd2d9"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c0f99c-a10a-4e95-9413-4d2580182e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c744035-9dec-43c6-b384-0b0eec521a06}" ma:internalName="TaxCatchAll" ma:showField="CatchAllData" ma:web="5fc0f99c-a10a-4e95-9413-4d2580182ea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c33c31c-389f-4a14-828e-c29f36621695">
      <Terms xmlns="http://schemas.microsoft.com/office/infopath/2007/PartnerControls"/>
    </lcf76f155ced4ddcb4097134ff3c332f>
    <TaxCatchAll xmlns="5fc0f99c-a10a-4e95-9413-4d2580182ea0" xsi:nil="true"/>
  </documentManagement>
</p:properties>
</file>

<file path=customXml/itemProps1.xml><?xml version="1.0" encoding="utf-8"?>
<ds:datastoreItem xmlns:ds="http://schemas.openxmlformats.org/officeDocument/2006/customXml" ds:itemID="{82B1E6A7-E7EE-45BD-8D6F-0715243586B4}"/>
</file>

<file path=customXml/itemProps2.xml><?xml version="1.0" encoding="utf-8"?>
<ds:datastoreItem xmlns:ds="http://schemas.openxmlformats.org/officeDocument/2006/customXml" ds:itemID="{9154F817-8B7E-4C77-B28C-C6644C7783B7}"/>
</file>

<file path=customXml/itemProps3.xml><?xml version="1.0" encoding="utf-8"?>
<ds:datastoreItem xmlns:ds="http://schemas.openxmlformats.org/officeDocument/2006/customXml" ds:itemID="{4BF5D22D-3C1A-4B07-89C3-B7A5C651C818}"/>
</file>

<file path=docProps/app.xml><?xml version="1.0" encoding="utf-8"?>
<Properties xmlns="http://schemas.openxmlformats.org/officeDocument/2006/extended-properties" xmlns:vt="http://schemas.openxmlformats.org/officeDocument/2006/docPropsVTypes">
  <TotalTime>5999</TotalTime>
  <Words>17112</Words>
  <Application>Microsoft Office PowerPoint</Application>
  <PresentationFormat>Grand écran</PresentationFormat>
  <Paragraphs>1393</Paragraphs>
  <Slides>29</Slides>
  <Notes>25</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29</vt:i4>
      </vt:variant>
    </vt:vector>
  </HeadingPairs>
  <TitlesOfParts>
    <vt:vector size="41" baseType="lpstr">
      <vt:lpstr>Aptos</vt:lpstr>
      <vt:lpstr>Aptos Display</vt:lpstr>
      <vt:lpstr>Aptos Narrow</vt:lpstr>
      <vt:lpstr>Arial</vt:lpstr>
      <vt:lpstr>Arial-BoldMT</vt:lpstr>
      <vt:lpstr>ArialMT</vt:lpstr>
      <vt:lpstr>Calibri</vt:lpstr>
      <vt:lpstr>Calibri-Bold</vt:lpstr>
      <vt:lpstr>Overpass</vt:lpstr>
      <vt:lpstr>Symbol</vt:lpstr>
      <vt:lpstr>TimesNewRomanPSMT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Patrick MASSON</dc:creator>
  <cp:lastModifiedBy>Patrick MASSON</cp:lastModifiedBy>
  <cp:revision>187</cp:revision>
  <dcterms:created xsi:type="dcterms:W3CDTF">2025-04-23T06:36:50Z</dcterms:created>
  <dcterms:modified xsi:type="dcterms:W3CDTF">2025-05-22T15:11:37Z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0x01010041BCB870F322E04A91478E4AF5F60F7C</vt:lpwstr>
  </property>
</Properties>
</file>