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4.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3"/>
  </p:notesMasterIdLst>
  <p:sldIdLst>
    <p:sldId id="271" r:id="rId6"/>
    <p:sldId id="326" r:id="rId7"/>
    <p:sldId id="307" r:id="rId8"/>
    <p:sldId id="323" r:id="rId9"/>
    <p:sldId id="324" r:id="rId10"/>
    <p:sldId id="325" r:id="rId11"/>
    <p:sldId id="309" r:id="rId12"/>
    <p:sldId id="265" r:id="rId13"/>
    <p:sldId id="311" r:id="rId14"/>
    <p:sldId id="276" r:id="rId15"/>
    <p:sldId id="313" r:id="rId16"/>
    <p:sldId id="314" r:id="rId17"/>
    <p:sldId id="322" r:id="rId18"/>
    <p:sldId id="317" r:id="rId19"/>
    <p:sldId id="312" r:id="rId20"/>
    <p:sldId id="268" r:id="rId21"/>
    <p:sldId id="310" r:id="rId22"/>
    <p:sldId id="293" r:id="rId23"/>
    <p:sldId id="290" r:id="rId24"/>
    <p:sldId id="296" r:id="rId25"/>
    <p:sldId id="316" r:id="rId26"/>
    <p:sldId id="315" r:id="rId27"/>
    <p:sldId id="297" r:id="rId28"/>
    <p:sldId id="285" r:id="rId29"/>
    <p:sldId id="270" r:id="rId30"/>
    <p:sldId id="269" r:id="rId31"/>
    <p:sldId id="32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a Wardlaw" initials="JW" lastIdx="2" clrIdx="0">
    <p:extLst>
      <p:ext uri="{19B8F6BF-5375-455C-9EA6-DF929625EA0E}">
        <p15:presenceInfo xmlns:p15="http://schemas.microsoft.com/office/powerpoint/2012/main" userId="S-1-5-21-861567501-1417001333-682003330-80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2163"/>
    <a:srgbClr val="000000"/>
    <a:srgbClr val="AE111C"/>
    <a:srgbClr val="1821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550F59-72C7-46DF-9C80-EDC0749C60D0}" v="5" dt="2023-10-30T07:04:59.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2" autoAdjust="0"/>
    <p:restoredTop sz="67491" autoAdjust="0"/>
  </p:normalViewPr>
  <p:slideViewPr>
    <p:cSldViewPr snapToGrid="0">
      <p:cViewPr varScale="1">
        <p:scale>
          <a:sx n="74" d="100"/>
          <a:sy n="74" d="100"/>
        </p:scale>
        <p:origin x="2148" y="66"/>
      </p:cViewPr>
      <p:guideLst/>
    </p:cSldViewPr>
  </p:slideViewPr>
  <p:notesTextViewPr>
    <p:cViewPr>
      <p:scale>
        <a:sx n="1" d="1"/>
        <a:sy n="1" d="1"/>
      </p:scale>
      <p:origin x="0" y="0"/>
    </p:cViewPr>
  </p:notesTextViewPr>
  <p:sorterViewPr>
    <p:cViewPr>
      <p:scale>
        <a:sx n="100" d="100"/>
        <a:sy n="100" d="100"/>
      </p:scale>
      <p:origin x="0" y="-61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onne Brüchert" userId="723ad7b0-5503-4c4a-8b60-ebd82e506de2" providerId="ADAL" clId="{2C550F59-72C7-46DF-9C80-EDC0749C60D0}"/>
    <pc:docChg chg="custSel addSld delSld modSld sldOrd">
      <pc:chgData name="Yvonne Brüchert" userId="723ad7b0-5503-4c4a-8b60-ebd82e506de2" providerId="ADAL" clId="{2C550F59-72C7-46DF-9C80-EDC0749C60D0}" dt="2023-10-30T07:06:13.475" v="58" actId="108"/>
      <pc:docMkLst>
        <pc:docMk/>
      </pc:docMkLst>
      <pc:sldChg chg="del">
        <pc:chgData name="Yvonne Brüchert" userId="723ad7b0-5503-4c4a-8b60-ebd82e506de2" providerId="ADAL" clId="{2C550F59-72C7-46DF-9C80-EDC0749C60D0}" dt="2023-10-30T07:03:24.377" v="47" actId="2696"/>
        <pc:sldMkLst>
          <pc:docMk/>
          <pc:sldMk cId="2334015430" sldId="272"/>
        </pc:sldMkLst>
      </pc:sldChg>
      <pc:sldChg chg="del">
        <pc:chgData name="Yvonne Brüchert" userId="723ad7b0-5503-4c4a-8b60-ebd82e506de2" providerId="ADAL" clId="{2C550F59-72C7-46DF-9C80-EDC0749C60D0}" dt="2023-10-30T07:04:02.108" v="49" actId="47"/>
        <pc:sldMkLst>
          <pc:docMk/>
          <pc:sldMk cId="471634069" sldId="273"/>
        </pc:sldMkLst>
      </pc:sldChg>
      <pc:sldChg chg="del">
        <pc:chgData name="Yvonne Brüchert" userId="723ad7b0-5503-4c4a-8b60-ebd82e506de2" providerId="ADAL" clId="{2C550F59-72C7-46DF-9C80-EDC0749C60D0}" dt="2023-10-30T07:05:03.417" v="57" actId="47"/>
        <pc:sldMkLst>
          <pc:docMk/>
          <pc:sldMk cId="1645216411" sldId="274"/>
        </pc:sldMkLst>
      </pc:sldChg>
      <pc:sldChg chg="del">
        <pc:chgData name="Yvonne Brüchert" userId="723ad7b0-5503-4c4a-8b60-ebd82e506de2" providerId="ADAL" clId="{2C550F59-72C7-46DF-9C80-EDC0749C60D0}" dt="2023-10-30T07:04:31.795" v="51" actId="47"/>
        <pc:sldMkLst>
          <pc:docMk/>
          <pc:sldMk cId="330267438" sldId="308"/>
        </pc:sldMkLst>
      </pc:sldChg>
      <pc:sldChg chg="modSp mod">
        <pc:chgData name="Yvonne Brüchert" userId="723ad7b0-5503-4c4a-8b60-ebd82e506de2" providerId="ADAL" clId="{2C550F59-72C7-46DF-9C80-EDC0749C60D0}" dt="2023-10-30T07:06:13.475" v="58" actId="108"/>
        <pc:sldMkLst>
          <pc:docMk/>
          <pc:sldMk cId="3216620046" sldId="310"/>
        </pc:sldMkLst>
        <pc:spChg chg="mod">
          <ac:chgData name="Yvonne Brüchert" userId="723ad7b0-5503-4c4a-8b60-ebd82e506de2" providerId="ADAL" clId="{2C550F59-72C7-46DF-9C80-EDC0749C60D0}" dt="2023-10-30T07:06:13.475" v="58" actId="108"/>
          <ac:spMkLst>
            <pc:docMk/>
            <pc:sldMk cId="3216620046" sldId="310"/>
            <ac:spMk id="23" creationId="{00000000-0000-0000-0000-000000000000}"/>
          </ac:spMkLst>
        </pc:spChg>
      </pc:sldChg>
      <pc:sldChg chg="addSp delSp modSp add mod ord">
        <pc:chgData name="Yvonne Brüchert" userId="723ad7b0-5503-4c4a-8b60-ebd82e506de2" providerId="ADAL" clId="{2C550F59-72C7-46DF-9C80-EDC0749C60D0}" dt="2023-10-30T07:02:51.241" v="46"/>
        <pc:sldMkLst>
          <pc:docMk/>
          <pc:sldMk cId="539708033" sldId="323"/>
        </pc:sldMkLst>
        <pc:spChg chg="del">
          <ac:chgData name="Yvonne Brüchert" userId="723ad7b0-5503-4c4a-8b60-ebd82e506de2" providerId="ADAL" clId="{2C550F59-72C7-46DF-9C80-EDC0749C60D0}" dt="2023-10-30T06:59:48.783" v="13" actId="478"/>
          <ac:spMkLst>
            <pc:docMk/>
            <pc:sldMk cId="539708033" sldId="323"/>
            <ac:spMk id="2" creationId="{00000000-0000-0000-0000-000000000000}"/>
          </ac:spMkLst>
        </pc:spChg>
        <pc:spChg chg="del mod">
          <ac:chgData name="Yvonne Brüchert" userId="723ad7b0-5503-4c4a-8b60-ebd82e506de2" providerId="ADAL" clId="{2C550F59-72C7-46DF-9C80-EDC0749C60D0}" dt="2023-10-30T06:59:01.884" v="11" actId="21"/>
          <ac:spMkLst>
            <pc:docMk/>
            <pc:sldMk cId="539708033" sldId="323"/>
            <ac:spMk id="4" creationId="{00000000-0000-0000-0000-000000000000}"/>
          </ac:spMkLst>
        </pc:spChg>
        <pc:spChg chg="del">
          <ac:chgData name="Yvonne Brüchert" userId="723ad7b0-5503-4c4a-8b60-ebd82e506de2" providerId="ADAL" clId="{2C550F59-72C7-46DF-9C80-EDC0749C60D0}" dt="2023-10-30T06:59:48.783" v="13" actId="478"/>
          <ac:spMkLst>
            <pc:docMk/>
            <pc:sldMk cId="539708033" sldId="323"/>
            <ac:spMk id="5" creationId="{67F83942-A8E2-F745-BA07-9E475E0EC6FC}"/>
          </ac:spMkLst>
        </pc:spChg>
        <pc:spChg chg="del mod">
          <ac:chgData name="Yvonne Brüchert" userId="723ad7b0-5503-4c4a-8b60-ebd82e506de2" providerId="ADAL" clId="{2C550F59-72C7-46DF-9C80-EDC0749C60D0}" dt="2023-10-30T06:58:46.842" v="9" actId="21"/>
          <ac:spMkLst>
            <pc:docMk/>
            <pc:sldMk cId="539708033" sldId="323"/>
            <ac:spMk id="6" creationId="{00000000-0000-0000-0000-000000000000}"/>
          </ac:spMkLst>
        </pc:spChg>
        <pc:spChg chg="add mod">
          <ac:chgData name="Yvonne Brüchert" userId="723ad7b0-5503-4c4a-8b60-ebd82e506de2" providerId="ADAL" clId="{2C550F59-72C7-46DF-9C80-EDC0749C60D0}" dt="2023-10-30T07:01:26.269" v="15" actId="14100"/>
          <ac:spMkLst>
            <pc:docMk/>
            <pc:sldMk cId="539708033" sldId="323"/>
            <ac:spMk id="8" creationId="{39A7FEE7-E364-7A31-62A9-56444BA16D60}"/>
          </ac:spMkLst>
        </pc:spChg>
        <pc:spChg chg="del mod">
          <ac:chgData name="Yvonne Brüchert" userId="723ad7b0-5503-4c4a-8b60-ebd82e506de2" providerId="ADAL" clId="{2C550F59-72C7-46DF-9C80-EDC0749C60D0}" dt="2023-10-30T06:59:48.783" v="13" actId="478"/>
          <ac:spMkLst>
            <pc:docMk/>
            <pc:sldMk cId="539708033" sldId="323"/>
            <ac:spMk id="9" creationId="{5E41AC1E-B772-6D44-A49E-E7DDCB8C1AB9}"/>
          </ac:spMkLst>
        </pc:spChg>
        <pc:spChg chg="add mod">
          <ac:chgData name="Yvonne Brüchert" userId="723ad7b0-5503-4c4a-8b60-ebd82e506de2" providerId="ADAL" clId="{2C550F59-72C7-46DF-9C80-EDC0749C60D0}" dt="2023-10-30T07:01:33.687" v="16" actId="6549"/>
          <ac:spMkLst>
            <pc:docMk/>
            <pc:sldMk cId="539708033" sldId="323"/>
            <ac:spMk id="10" creationId="{56792955-5ABC-2E19-3507-B40154206ED7}"/>
          </ac:spMkLst>
        </pc:spChg>
        <pc:spChg chg="add mod">
          <ac:chgData name="Yvonne Brüchert" userId="723ad7b0-5503-4c4a-8b60-ebd82e506de2" providerId="ADAL" clId="{2C550F59-72C7-46DF-9C80-EDC0749C60D0}" dt="2023-10-30T07:01:48.439" v="26" actId="27636"/>
          <ac:spMkLst>
            <pc:docMk/>
            <pc:sldMk cId="539708033" sldId="323"/>
            <ac:spMk id="11" creationId="{9F259C59-F5D8-9570-A6A9-46DD003CDD21}"/>
          </ac:spMkLst>
        </pc:spChg>
        <pc:spChg chg="add del mod">
          <ac:chgData name="Yvonne Brüchert" userId="723ad7b0-5503-4c4a-8b60-ebd82e506de2" providerId="ADAL" clId="{2C550F59-72C7-46DF-9C80-EDC0749C60D0}" dt="2023-10-30T07:01:37.636" v="17" actId="478"/>
          <ac:spMkLst>
            <pc:docMk/>
            <pc:sldMk cId="539708033" sldId="323"/>
            <ac:spMk id="12" creationId="{B4BD24BE-56B5-C1CF-9E9C-6FEA8096135A}"/>
          </ac:spMkLst>
        </pc:spChg>
        <pc:spChg chg="add del mod">
          <ac:chgData name="Yvonne Brüchert" userId="723ad7b0-5503-4c4a-8b60-ebd82e506de2" providerId="ADAL" clId="{2C550F59-72C7-46DF-9C80-EDC0749C60D0}" dt="2023-10-30T07:01:37.636" v="17" actId="478"/>
          <ac:spMkLst>
            <pc:docMk/>
            <pc:sldMk cId="539708033" sldId="323"/>
            <ac:spMk id="13" creationId="{82BB98D2-C445-1A58-576A-701AED2DAA57}"/>
          </ac:spMkLst>
        </pc:spChg>
        <pc:spChg chg="add del mod">
          <ac:chgData name="Yvonne Brüchert" userId="723ad7b0-5503-4c4a-8b60-ebd82e506de2" providerId="ADAL" clId="{2C550F59-72C7-46DF-9C80-EDC0749C60D0}" dt="2023-10-30T07:01:37.636" v="17" actId="478"/>
          <ac:spMkLst>
            <pc:docMk/>
            <pc:sldMk cId="539708033" sldId="323"/>
            <ac:spMk id="14" creationId="{AD7E666A-E6A5-CC51-D205-BD8A94450499}"/>
          </ac:spMkLst>
        </pc:spChg>
        <pc:spChg chg="add mod">
          <ac:chgData name="Yvonne Brüchert" userId="723ad7b0-5503-4c4a-8b60-ebd82e506de2" providerId="ADAL" clId="{2C550F59-72C7-46DF-9C80-EDC0749C60D0}" dt="2023-10-30T07:02:01.005" v="29" actId="27636"/>
          <ac:spMkLst>
            <pc:docMk/>
            <pc:sldMk cId="539708033" sldId="323"/>
            <ac:spMk id="15" creationId="{6E04E66A-7DDC-CCC8-2FEA-BDC86FCB9F15}"/>
          </ac:spMkLst>
        </pc:spChg>
        <pc:spChg chg="add del mod">
          <ac:chgData name="Yvonne Brüchert" userId="723ad7b0-5503-4c4a-8b60-ebd82e506de2" providerId="ADAL" clId="{2C550F59-72C7-46DF-9C80-EDC0749C60D0}" dt="2023-10-30T07:01:37.636" v="17" actId="478"/>
          <ac:spMkLst>
            <pc:docMk/>
            <pc:sldMk cId="539708033" sldId="323"/>
            <ac:spMk id="16" creationId="{812D3350-9E4B-870A-6503-C45E57DD295D}"/>
          </ac:spMkLst>
        </pc:spChg>
        <pc:spChg chg="add del mod">
          <ac:chgData name="Yvonne Brüchert" userId="723ad7b0-5503-4c4a-8b60-ebd82e506de2" providerId="ADAL" clId="{2C550F59-72C7-46DF-9C80-EDC0749C60D0}" dt="2023-10-30T07:01:37.636" v="17" actId="478"/>
          <ac:spMkLst>
            <pc:docMk/>
            <pc:sldMk cId="539708033" sldId="323"/>
            <ac:spMk id="17" creationId="{EB3F5144-136E-11AB-165C-AD8268BE9916}"/>
          </ac:spMkLst>
        </pc:spChg>
        <pc:spChg chg="add del mod">
          <ac:chgData name="Yvonne Brüchert" userId="723ad7b0-5503-4c4a-8b60-ebd82e506de2" providerId="ADAL" clId="{2C550F59-72C7-46DF-9C80-EDC0749C60D0}" dt="2023-10-30T07:01:37.636" v="17" actId="478"/>
          <ac:spMkLst>
            <pc:docMk/>
            <pc:sldMk cId="539708033" sldId="323"/>
            <ac:spMk id="18" creationId="{4B4939D4-ADFE-A845-B0FB-06FC93935BFC}"/>
          </ac:spMkLst>
        </pc:spChg>
        <pc:spChg chg="add del mod">
          <ac:chgData name="Yvonne Brüchert" userId="723ad7b0-5503-4c4a-8b60-ebd82e506de2" providerId="ADAL" clId="{2C550F59-72C7-46DF-9C80-EDC0749C60D0}" dt="2023-10-30T07:01:37.636" v="17" actId="478"/>
          <ac:spMkLst>
            <pc:docMk/>
            <pc:sldMk cId="539708033" sldId="323"/>
            <ac:spMk id="19" creationId="{98B35A1D-5DED-5D02-AE63-F8A0AE0A42A8}"/>
          </ac:spMkLst>
        </pc:spChg>
        <pc:spChg chg="add mod">
          <ac:chgData name="Yvonne Brüchert" userId="723ad7b0-5503-4c4a-8b60-ebd82e506de2" providerId="ADAL" clId="{2C550F59-72C7-46DF-9C80-EDC0749C60D0}" dt="2023-10-30T07:02:13.758" v="33" actId="6549"/>
          <ac:spMkLst>
            <pc:docMk/>
            <pc:sldMk cId="539708033" sldId="323"/>
            <ac:spMk id="20" creationId="{B33B12E8-6832-169B-E2DD-4E62397A430C}"/>
          </ac:spMkLst>
        </pc:spChg>
        <pc:spChg chg="add mod">
          <ac:chgData name="Yvonne Brüchert" userId="723ad7b0-5503-4c4a-8b60-ebd82e506de2" providerId="ADAL" clId="{2C550F59-72C7-46DF-9C80-EDC0749C60D0}" dt="2023-10-30T07:02:15.941" v="34" actId="6549"/>
          <ac:spMkLst>
            <pc:docMk/>
            <pc:sldMk cId="539708033" sldId="323"/>
            <ac:spMk id="21" creationId="{30561D3B-A16B-C2B2-792E-0FF18444075E}"/>
          </ac:spMkLst>
        </pc:spChg>
        <pc:spChg chg="add del mod">
          <ac:chgData name="Yvonne Brüchert" userId="723ad7b0-5503-4c4a-8b60-ebd82e506de2" providerId="ADAL" clId="{2C550F59-72C7-46DF-9C80-EDC0749C60D0}" dt="2023-10-30T07:01:37.636" v="17" actId="478"/>
          <ac:spMkLst>
            <pc:docMk/>
            <pc:sldMk cId="539708033" sldId="323"/>
            <ac:spMk id="22" creationId="{886060E1-C71D-1633-836E-9517AB061D76}"/>
          </ac:spMkLst>
        </pc:spChg>
        <pc:spChg chg="add mod">
          <ac:chgData name="Yvonne Brüchert" userId="723ad7b0-5503-4c4a-8b60-ebd82e506de2" providerId="ADAL" clId="{2C550F59-72C7-46DF-9C80-EDC0749C60D0}" dt="2023-10-30T07:02:22.743" v="37" actId="6549"/>
          <ac:spMkLst>
            <pc:docMk/>
            <pc:sldMk cId="539708033" sldId="323"/>
            <ac:spMk id="23" creationId="{B51C849F-79A6-1537-D394-6118BEAE26A8}"/>
          </ac:spMkLst>
        </pc:spChg>
        <pc:spChg chg="add mod">
          <ac:chgData name="Yvonne Brüchert" userId="723ad7b0-5503-4c4a-8b60-ebd82e506de2" providerId="ADAL" clId="{2C550F59-72C7-46DF-9C80-EDC0749C60D0}" dt="2023-10-30T07:02:20.397" v="36" actId="6549"/>
          <ac:spMkLst>
            <pc:docMk/>
            <pc:sldMk cId="539708033" sldId="323"/>
            <ac:spMk id="24" creationId="{D700568B-8BB1-2C03-8451-C6DA91C76B35}"/>
          </ac:spMkLst>
        </pc:spChg>
        <pc:spChg chg="add mod">
          <ac:chgData name="Yvonne Brüchert" userId="723ad7b0-5503-4c4a-8b60-ebd82e506de2" providerId="ADAL" clId="{2C550F59-72C7-46DF-9C80-EDC0749C60D0}" dt="2023-10-30T07:02:18.031" v="35" actId="6549"/>
          <ac:spMkLst>
            <pc:docMk/>
            <pc:sldMk cId="539708033" sldId="323"/>
            <ac:spMk id="37" creationId="{340356AD-672B-8B04-F395-A9B8225F968A}"/>
          </ac:spMkLst>
        </pc:spChg>
        <pc:spChg chg="add del mod">
          <ac:chgData name="Yvonne Brüchert" userId="723ad7b0-5503-4c4a-8b60-ebd82e506de2" providerId="ADAL" clId="{2C550F59-72C7-46DF-9C80-EDC0749C60D0}" dt="2023-10-30T07:01:37.636" v="17" actId="478"/>
          <ac:spMkLst>
            <pc:docMk/>
            <pc:sldMk cId="539708033" sldId="323"/>
            <ac:spMk id="38" creationId="{30D7F6A4-C721-6FA8-FC6A-AFA0EE2ABA3C}"/>
          </ac:spMkLst>
        </pc:spChg>
        <pc:spChg chg="add del mod">
          <ac:chgData name="Yvonne Brüchert" userId="723ad7b0-5503-4c4a-8b60-ebd82e506de2" providerId="ADAL" clId="{2C550F59-72C7-46DF-9C80-EDC0749C60D0}" dt="2023-10-30T07:01:37.636" v="17" actId="478"/>
          <ac:spMkLst>
            <pc:docMk/>
            <pc:sldMk cId="539708033" sldId="323"/>
            <ac:spMk id="39" creationId="{D274212E-FDAB-2104-42BF-A14C45C07440}"/>
          </ac:spMkLst>
        </pc:spChg>
        <pc:spChg chg="add del mod">
          <ac:chgData name="Yvonne Brüchert" userId="723ad7b0-5503-4c4a-8b60-ebd82e506de2" providerId="ADAL" clId="{2C550F59-72C7-46DF-9C80-EDC0749C60D0}" dt="2023-10-30T07:01:37.636" v="17" actId="478"/>
          <ac:spMkLst>
            <pc:docMk/>
            <pc:sldMk cId="539708033" sldId="323"/>
            <ac:spMk id="40" creationId="{FD05026A-573B-04D6-F0A8-193650A8AC22}"/>
          </ac:spMkLst>
        </pc:spChg>
        <pc:spChg chg="add del mod">
          <ac:chgData name="Yvonne Brüchert" userId="723ad7b0-5503-4c4a-8b60-ebd82e506de2" providerId="ADAL" clId="{2C550F59-72C7-46DF-9C80-EDC0749C60D0}" dt="2023-10-30T07:01:37.636" v="17" actId="478"/>
          <ac:spMkLst>
            <pc:docMk/>
            <pc:sldMk cId="539708033" sldId="323"/>
            <ac:spMk id="41" creationId="{406245A6-A0AD-D88B-6969-7F15F2B2A586}"/>
          </ac:spMkLst>
        </pc:spChg>
        <pc:spChg chg="add mod">
          <ac:chgData name="Yvonne Brüchert" userId="723ad7b0-5503-4c4a-8b60-ebd82e506de2" providerId="ADAL" clId="{2C550F59-72C7-46DF-9C80-EDC0749C60D0}" dt="2023-10-30T07:02:03.748" v="30" actId="6549"/>
          <ac:spMkLst>
            <pc:docMk/>
            <pc:sldMk cId="539708033" sldId="323"/>
            <ac:spMk id="42" creationId="{6B50AC73-6E51-2B7F-B7DD-C8BFC30B6986}"/>
          </ac:spMkLst>
        </pc:spChg>
        <pc:spChg chg="add mod">
          <ac:chgData name="Yvonne Brüchert" userId="723ad7b0-5503-4c4a-8b60-ebd82e506de2" providerId="ADAL" clId="{2C550F59-72C7-46DF-9C80-EDC0749C60D0}" dt="2023-10-30T07:02:06.134" v="31" actId="6549"/>
          <ac:spMkLst>
            <pc:docMk/>
            <pc:sldMk cId="539708033" sldId="323"/>
            <ac:spMk id="43" creationId="{605ECA22-EB37-8497-E725-076652EB08B4}"/>
          </ac:spMkLst>
        </pc:spChg>
        <pc:spChg chg="add mod">
          <ac:chgData name="Yvonne Brüchert" userId="723ad7b0-5503-4c4a-8b60-ebd82e506de2" providerId="ADAL" clId="{2C550F59-72C7-46DF-9C80-EDC0749C60D0}" dt="2023-10-30T07:02:08.407" v="32" actId="6549"/>
          <ac:spMkLst>
            <pc:docMk/>
            <pc:sldMk cId="539708033" sldId="323"/>
            <ac:spMk id="44" creationId="{18FF079A-5F1D-C612-BFFD-A16A205D3160}"/>
          </ac:spMkLst>
        </pc:spChg>
        <pc:spChg chg="add del mod">
          <ac:chgData name="Yvonne Brüchert" userId="723ad7b0-5503-4c4a-8b60-ebd82e506de2" providerId="ADAL" clId="{2C550F59-72C7-46DF-9C80-EDC0749C60D0}" dt="2023-10-30T07:02:30.760" v="41"/>
          <ac:spMkLst>
            <pc:docMk/>
            <pc:sldMk cId="539708033" sldId="323"/>
            <ac:spMk id="53" creationId="{A20AD375-B722-0570-F7CA-D27C69E8C2EE}"/>
          </ac:spMkLst>
        </pc:spChg>
        <pc:spChg chg="add del mod">
          <ac:chgData name="Yvonne Brüchert" userId="723ad7b0-5503-4c4a-8b60-ebd82e506de2" providerId="ADAL" clId="{2C550F59-72C7-46DF-9C80-EDC0749C60D0}" dt="2023-10-30T07:02:30.760" v="43"/>
          <ac:spMkLst>
            <pc:docMk/>
            <pc:sldMk cId="539708033" sldId="323"/>
            <ac:spMk id="54" creationId="{A7CBC2BF-6070-5047-87B5-BA4C2C05FD31}"/>
          </ac:spMkLst>
        </pc:spChg>
        <pc:spChg chg="add del mod">
          <ac:chgData name="Yvonne Brüchert" userId="723ad7b0-5503-4c4a-8b60-ebd82e506de2" providerId="ADAL" clId="{2C550F59-72C7-46DF-9C80-EDC0749C60D0}" dt="2023-10-30T07:01:37.636" v="17" actId="478"/>
          <ac:spMkLst>
            <pc:docMk/>
            <pc:sldMk cId="539708033" sldId="323"/>
            <ac:spMk id="55" creationId="{BDA180FD-328C-8F02-D240-5A818E913122}"/>
          </ac:spMkLst>
        </pc:spChg>
        <pc:spChg chg="add mod">
          <ac:chgData name="Yvonne Brüchert" userId="723ad7b0-5503-4c4a-8b60-ebd82e506de2" providerId="ADAL" clId="{2C550F59-72C7-46DF-9C80-EDC0749C60D0}" dt="2023-10-30T07:02:51.241" v="46"/>
          <ac:spMkLst>
            <pc:docMk/>
            <pc:sldMk cId="539708033" sldId="323"/>
            <ac:spMk id="56" creationId="{A0D9BB27-3AD7-69E5-94B0-D2639442CC6C}"/>
          </ac:spMkLst>
        </pc:spChg>
        <pc:spChg chg="add mod">
          <ac:chgData name="Yvonne Brüchert" userId="723ad7b0-5503-4c4a-8b60-ebd82e506de2" providerId="ADAL" clId="{2C550F59-72C7-46DF-9C80-EDC0749C60D0}" dt="2023-10-30T07:02:51.241" v="46"/>
          <ac:spMkLst>
            <pc:docMk/>
            <pc:sldMk cId="539708033" sldId="323"/>
            <ac:spMk id="57" creationId="{0F802710-9CF5-9595-4767-357FD4090110}"/>
          </ac:spMkLst>
        </pc:spChg>
        <pc:spChg chg="add mod">
          <ac:chgData name="Yvonne Brüchert" userId="723ad7b0-5503-4c4a-8b60-ebd82e506de2" providerId="ADAL" clId="{2C550F59-72C7-46DF-9C80-EDC0749C60D0}" dt="2023-10-30T07:02:51.241" v="46"/>
          <ac:spMkLst>
            <pc:docMk/>
            <pc:sldMk cId="539708033" sldId="323"/>
            <ac:spMk id="58" creationId="{C0D4E0D5-4104-E609-4374-47F0184767C0}"/>
          </ac:spMkLst>
        </pc:spChg>
        <pc:spChg chg="add mod">
          <ac:chgData name="Yvonne Brüchert" userId="723ad7b0-5503-4c4a-8b60-ebd82e506de2" providerId="ADAL" clId="{2C550F59-72C7-46DF-9C80-EDC0749C60D0}" dt="2023-10-30T07:02:51.241" v="46"/>
          <ac:spMkLst>
            <pc:docMk/>
            <pc:sldMk cId="539708033" sldId="323"/>
            <ac:spMk id="60" creationId="{09823727-B999-968C-91DA-0EC4F7247233}"/>
          </ac:spMkLst>
        </pc:spChg>
        <pc:spChg chg="add mod">
          <ac:chgData name="Yvonne Brüchert" userId="723ad7b0-5503-4c4a-8b60-ebd82e506de2" providerId="ADAL" clId="{2C550F59-72C7-46DF-9C80-EDC0749C60D0}" dt="2023-10-30T07:02:51.241" v="46"/>
          <ac:spMkLst>
            <pc:docMk/>
            <pc:sldMk cId="539708033" sldId="323"/>
            <ac:spMk id="62" creationId="{EBDBB81C-8DE7-3074-FF4B-167DECDCBA6E}"/>
          </ac:spMkLst>
        </pc:spChg>
        <pc:picChg chg="del">
          <ac:chgData name="Yvonne Brüchert" userId="723ad7b0-5503-4c4a-8b60-ebd82e506de2" providerId="ADAL" clId="{2C550F59-72C7-46DF-9C80-EDC0749C60D0}" dt="2023-10-30T06:58:17.696" v="6" actId="478"/>
          <ac:picMkLst>
            <pc:docMk/>
            <pc:sldMk cId="539708033" sldId="323"/>
            <ac:picMk id="7" creationId="{8E4D549E-9263-4E96-AAF7-D29589843A53}"/>
          </ac:picMkLst>
        </pc:picChg>
        <pc:picChg chg="add del mod">
          <ac:chgData name="Yvonne Brüchert" userId="723ad7b0-5503-4c4a-8b60-ebd82e506de2" providerId="ADAL" clId="{2C550F59-72C7-46DF-9C80-EDC0749C60D0}" dt="2023-10-30T07:01:37.636" v="17" actId="478"/>
          <ac:picMkLst>
            <pc:docMk/>
            <pc:sldMk cId="539708033" sldId="323"/>
            <ac:picMk id="25" creationId="{0E940CFB-60C7-13F3-F6A1-CC295C3CF5DF}"/>
          </ac:picMkLst>
        </pc:picChg>
        <pc:picChg chg="add del mod">
          <ac:chgData name="Yvonne Brüchert" userId="723ad7b0-5503-4c4a-8b60-ebd82e506de2" providerId="ADAL" clId="{2C550F59-72C7-46DF-9C80-EDC0749C60D0}" dt="2023-10-30T07:01:37.636" v="17" actId="478"/>
          <ac:picMkLst>
            <pc:docMk/>
            <pc:sldMk cId="539708033" sldId="323"/>
            <ac:picMk id="26" creationId="{3C1A1ADE-6FB8-FBF6-4644-E36F8981A0D8}"/>
          </ac:picMkLst>
        </pc:picChg>
        <pc:picChg chg="add del mod">
          <ac:chgData name="Yvonne Brüchert" userId="723ad7b0-5503-4c4a-8b60-ebd82e506de2" providerId="ADAL" clId="{2C550F59-72C7-46DF-9C80-EDC0749C60D0}" dt="2023-10-30T07:01:37.636" v="17" actId="478"/>
          <ac:picMkLst>
            <pc:docMk/>
            <pc:sldMk cId="539708033" sldId="323"/>
            <ac:picMk id="27" creationId="{6E9D1970-2CCF-717D-0DB2-09BB3D2BB0EF}"/>
          </ac:picMkLst>
        </pc:picChg>
        <pc:picChg chg="add del mod">
          <ac:chgData name="Yvonne Brüchert" userId="723ad7b0-5503-4c4a-8b60-ebd82e506de2" providerId="ADAL" clId="{2C550F59-72C7-46DF-9C80-EDC0749C60D0}" dt="2023-10-30T07:01:43.133" v="20" actId="478"/>
          <ac:picMkLst>
            <pc:docMk/>
            <pc:sldMk cId="539708033" sldId="323"/>
            <ac:picMk id="28" creationId="{CEA4D2A9-4310-6681-C5AC-35FE505AFD37}"/>
          </ac:picMkLst>
        </pc:picChg>
        <pc:picChg chg="add del mod">
          <ac:chgData name="Yvonne Brüchert" userId="723ad7b0-5503-4c4a-8b60-ebd82e506de2" providerId="ADAL" clId="{2C550F59-72C7-46DF-9C80-EDC0749C60D0}" dt="2023-10-30T07:01:37.636" v="17" actId="478"/>
          <ac:picMkLst>
            <pc:docMk/>
            <pc:sldMk cId="539708033" sldId="323"/>
            <ac:picMk id="29" creationId="{D005318A-26D4-DE58-F2C5-FA5E680C6CA3}"/>
          </ac:picMkLst>
        </pc:picChg>
        <pc:picChg chg="add del mod">
          <ac:chgData name="Yvonne Brüchert" userId="723ad7b0-5503-4c4a-8b60-ebd82e506de2" providerId="ADAL" clId="{2C550F59-72C7-46DF-9C80-EDC0749C60D0}" dt="2023-10-30T07:01:37.636" v="17" actId="478"/>
          <ac:picMkLst>
            <pc:docMk/>
            <pc:sldMk cId="539708033" sldId="323"/>
            <ac:picMk id="30" creationId="{4FC5F170-1D36-43BE-54B9-59A2450FE9F2}"/>
          </ac:picMkLst>
        </pc:picChg>
        <pc:picChg chg="add del mod">
          <ac:chgData name="Yvonne Brüchert" userId="723ad7b0-5503-4c4a-8b60-ebd82e506de2" providerId="ADAL" clId="{2C550F59-72C7-46DF-9C80-EDC0749C60D0}" dt="2023-10-30T07:01:43.514" v="21" actId="478"/>
          <ac:picMkLst>
            <pc:docMk/>
            <pc:sldMk cId="539708033" sldId="323"/>
            <ac:picMk id="31" creationId="{3C61C089-62FB-BD09-F044-44706C397877}"/>
          </ac:picMkLst>
        </pc:picChg>
        <pc:picChg chg="add del mod">
          <ac:chgData name="Yvonne Brüchert" userId="723ad7b0-5503-4c4a-8b60-ebd82e506de2" providerId="ADAL" clId="{2C550F59-72C7-46DF-9C80-EDC0749C60D0}" dt="2023-10-30T07:01:41.639" v="18" actId="478"/>
          <ac:picMkLst>
            <pc:docMk/>
            <pc:sldMk cId="539708033" sldId="323"/>
            <ac:picMk id="32" creationId="{CEBEE086-5CEC-196E-11B0-2ED4F07647AA}"/>
          </ac:picMkLst>
        </pc:picChg>
        <pc:picChg chg="add del mod">
          <ac:chgData name="Yvonne Brüchert" userId="723ad7b0-5503-4c4a-8b60-ebd82e506de2" providerId="ADAL" clId="{2C550F59-72C7-46DF-9C80-EDC0749C60D0}" dt="2023-10-30T07:01:42.431" v="19" actId="478"/>
          <ac:picMkLst>
            <pc:docMk/>
            <pc:sldMk cId="539708033" sldId="323"/>
            <ac:picMk id="33" creationId="{EE1FFAC0-2BA3-F4A5-86DC-3C38EC8E3A04}"/>
          </ac:picMkLst>
        </pc:picChg>
        <pc:picChg chg="add del mod">
          <ac:chgData name="Yvonne Brüchert" userId="723ad7b0-5503-4c4a-8b60-ebd82e506de2" providerId="ADAL" clId="{2C550F59-72C7-46DF-9C80-EDC0749C60D0}" dt="2023-10-30T07:01:44.985" v="23" actId="478"/>
          <ac:picMkLst>
            <pc:docMk/>
            <pc:sldMk cId="539708033" sldId="323"/>
            <ac:picMk id="34" creationId="{52FFD9F3-A388-9F03-DA5D-A6AEC29C3250}"/>
          </ac:picMkLst>
        </pc:picChg>
        <pc:picChg chg="add del mod">
          <ac:chgData name="Yvonne Brüchert" userId="723ad7b0-5503-4c4a-8b60-ebd82e506de2" providerId="ADAL" clId="{2C550F59-72C7-46DF-9C80-EDC0749C60D0}" dt="2023-10-30T07:01:44.152" v="22" actId="478"/>
          <ac:picMkLst>
            <pc:docMk/>
            <pc:sldMk cId="539708033" sldId="323"/>
            <ac:picMk id="35" creationId="{C83FC979-35D9-EE98-E241-DEF5E988A4BB}"/>
          </ac:picMkLst>
        </pc:picChg>
        <pc:picChg chg="add del mod">
          <ac:chgData name="Yvonne Brüchert" userId="723ad7b0-5503-4c4a-8b60-ebd82e506de2" providerId="ADAL" clId="{2C550F59-72C7-46DF-9C80-EDC0749C60D0}" dt="2023-10-30T07:01:56.926" v="27" actId="478"/>
          <ac:picMkLst>
            <pc:docMk/>
            <pc:sldMk cId="539708033" sldId="323"/>
            <ac:picMk id="36" creationId="{E0C72D5B-CF4A-4C6E-A8FD-F57C794D824B}"/>
          </ac:picMkLst>
        </pc:picChg>
        <pc:picChg chg="add del mod">
          <ac:chgData name="Yvonne Brüchert" userId="723ad7b0-5503-4c4a-8b60-ebd82e506de2" providerId="ADAL" clId="{2C550F59-72C7-46DF-9C80-EDC0749C60D0}" dt="2023-10-30T07:01:56.926" v="27" actId="478"/>
          <ac:picMkLst>
            <pc:docMk/>
            <pc:sldMk cId="539708033" sldId="323"/>
            <ac:picMk id="45" creationId="{53351AF2-20F5-6EC6-3F69-CCC727685F0E}"/>
          </ac:picMkLst>
        </pc:picChg>
        <pc:picChg chg="add del mod">
          <ac:chgData name="Yvonne Brüchert" userId="723ad7b0-5503-4c4a-8b60-ebd82e506de2" providerId="ADAL" clId="{2C550F59-72C7-46DF-9C80-EDC0749C60D0}" dt="2023-10-30T07:01:37.636" v="17" actId="478"/>
          <ac:picMkLst>
            <pc:docMk/>
            <pc:sldMk cId="539708033" sldId="323"/>
            <ac:picMk id="46" creationId="{E081B3A1-C3F6-B777-82DC-469EBCDD3B23}"/>
          </ac:picMkLst>
        </pc:picChg>
        <pc:picChg chg="add del mod">
          <ac:chgData name="Yvonne Brüchert" userId="723ad7b0-5503-4c4a-8b60-ebd82e506de2" providerId="ADAL" clId="{2C550F59-72C7-46DF-9C80-EDC0749C60D0}" dt="2023-10-30T07:01:37.636" v="17" actId="478"/>
          <ac:picMkLst>
            <pc:docMk/>
            <pc:sldMk cId="539708033" sldId="323"/>
            <ac:picMk id="47" creationId="{E74DAFA2-6611-5245-DDA8-BA8A00A52F1B}"/>
          </ac:picMkLst>
        </pc:picChg>
        <pc:picChg chg="add del mod">
          <ac:chgData name="Yvonne Brüchert" userId="723ad7b0-5503-4c4a-8b60-ebd82e506de2" providerId="ADAL" clId="{2C550F59-72C7-46DF-9C80-EDC0749C60D0}" dt="2023-10-30T07:01:37.636" v="17" actId="478"/>
          <ac:picMkLst>
            <pc:docMk/>
            <pc:sldMk cId="539708033" sldId="323"/>
            <ac:picMk id="48" creationId="{D9960295-AC25-1D3E-579B-CA51AA7FD3F5}"/>
          </ac:picMkLst>
        </pc:picChg>
        <pc:picChg chg="add del mod">
          <ac:chgData name="Yvonne Brüchert" userId="723ad7b0-5503-4c4a-8b60-ebd82e506de2" providerId="ADAL" clId="{2C550F59-72C7-46DF-9C80-EDC0749C60D0}" dt="2023-10-30T07:01:37.636" v="17" actId="478"/>
          <ac:picMkLst>
            <pc:docMk/>
            <pc:sldMk cId="539708033" sldId="323"/>
            <ac:picMk id="49" creationId="{275C8862-D7AF-D162-8AA6-9B5395C72AAB}"/>
          </ac:picMkLst>
        </pc:picChg>
        <pc:picChg chg="add del mod">
          <ac:chgData name="Yvonne Brüchert" userId="723ad7b0-5503-4c4a-8b60-ebd82e506de2" providerId="ADAL" clId="{2C550F59-72C7-46DF-9C80-EDC0749C60D0}" dt="2023-10-30T07:01:37.636" v="17" actId="478"/>
          <ac:picMkLst>
            <pc:docMk/>
            <pc:sldMk cId="539708033" sldId="323"/>
            <ac:picMk id="50" creationId="{8B2AEDDE-03A3-70DC-CE48-EDE85BACB4B4}"/>
          </ac:picMkLst>
        </pc:picChg>
        <pc:picChg chg="add del mod">
          <ac:chgData name="Yvonne Brüchert" userId="723ad7b0-5503-4c4a-8b60-ebd82e506de2" providerId="ADAL" clId="{2C550F59-72C7-46DF-9C80-EDC0749C60D0}" dt="2023-10-30T07:01:37.636" v="17" actId="478"/>
          <ac:picMkLst>
            <pc:docMk/>
            <pc:sldMk cId="539708033" sldId="323"/>
            <ac:picMk id="51" creationId="{204A94DF-75A8-F437-91C9-109AC5A94BDB}"/>
          </ac:picMkLst>
        </pc:picChg>
        <pc:picChg chg="add del mod">
          <ac:chgData name="Yvonne Brüchert" userId="723ad7b0-5503-4c4a-8b60-ebd82e506de2" providerId="ADAL" clId="{2C550F59-72C7-46DF-9C80-EDC0749C60D0}" dt="2023-10-30T07:01:56.926" v="27" actId="478"/>
          <ac:picMkLst>
            <pc:docMk/>
            <pc:sldMk cId="539708033" sldId="323"/>
            <ac:picMk id="52" creationId="{51253659-5694-C16A-3825-123D0636A940}"/>
          </ac:picMkLst>
        </pc:picChg>
        <pc:picChg chg="add mod">
          <ac:chgData name="Yvonne Brüchert" userId="723ad7b0-5503-4c4a-8b60-ebd82e506de2" providerId="ADAL" clId="{2C550F59-72C7-46DF-9C80-EDC0749C60D0}" dt="2023-10-30T07:02:51.241" v="46"/>
          <ac:picMkLst>
            <pc:docMk/>
            <pc:sldMk cId="539708033" sldId="323"/>
            <ac:picMk id="59" creationId="{858A03A5-5334-6AD7-B407-DD744A826E61}"/>
          </ac:picMkLst>
        </pc:picChg>
        <pc:picChg chg="add mod">
          <ac:chgData name="Yvonne Brüchert" userId="723ad7b0-5503-4c4a-8b60-ebd82e506de2" providerId="ADAL" clId="{2C550F59-72C7-46DF-9C80-EDC0749C60D0}" dt="2023-10-30T07:02:51.241" v="46"/>
          <ac:picMkLst>
            <pc:docMk/>
            <pc:sldMk cId="539708033" sldId="323"/>
            <ac:picMk id="61" creationId="{26E431D4-9D01-962C-1FE8-F2849E6234D0}"/>
          </ac:picMkLst>
        </pc:picChg>
      </pc:sldChg>
      <pc:sldChg chg="addSp modSp add">
        <pc:chgData name="Yvonne Brüchert" userId="723ad7b0-5503-4c4a-8b60-ebd82e506de2" providerId="ADAL" clId="{2C550F59-72C7-46DF-9C80-EDC0749C60D0}" dt="2023-10-30T07:03:39.703" v="48"/>
        <pc:sldMkLst>
          <pc:docMk/>
          <pc:sldMk cId="512275919" sldId="324"/>
        </pc:sldMkLst>
        <pc:spChg chg="add mod">
          <ac:chgData name="Yvonne Brüchert" userId="723ad7b0-5503-4c4a-8b60-ebd82e506de2" providerId="ADAL" clId="{2C550F59-72C7-46DF-9C80-EDC0749C60D0}" dt="2023-10-30T07:03:39.703" v="48"/>
          <ac:spMkLst>
            <pc:docMk/>
            <pc:sldMk cId="512275919" sldId="324"/>
            <ac:spMk id="2" creationId="{DDB528C9-5BC8-6190-41C1-0F4FEA8E4923}"/>
          </ac:spMkLst>
        </pc:spChg>
        <pc:spChg chg="add mod">
          <ac:chgData name="Yvonne Brüchert" userId="723ad7b0-5503-4c4a-8b60-ebd82e506de2" providerId="ADAL" clId="{2C550F59-72C7-46DF-9C80-EDC0749C60D0}" dt="2023-10-30T07:03:39.703" v="48"/>
          <ac:spMkLst>
            <pc:docMk/>
            <pc:sldMk cId="512275919" sldId="324"/>
            <ac:spMk id="3" creationId="{D6817424-927A-5990-76A1-B22E514DFBB4}"/>
          </ac:spMkLst>
        </pc:spChg>
        <pc:spChg chg="add mod">
          <ac:chgData name="Yvonne Brüchert" userId="723ad7b0-5503-4c4a-8b60-ebd82e506de2" providerId="ADAL" clId="{2C550F59-72C7-46DF-9C80-EDC0749C60D0}" dt="2023-10-30T07:03:39.703" v="48"/>
          <ac:spMkLst>
            <pc:docMk/>
            <pc:sldMk cId="512275919" sldId="324"/>
            <ac:spMk id="4" creationId="{7F4168F1-1B46-A7E5-7F2E-78AA2396E40D}"/>
          </ac:spMkLst>
        </pc:spChg>
        <pc:spChg chg="add mod">
          <ac:chgData name="Yvonne Brüchert" userId="723ad7b0-5503-4c4a-8b60-ebd82e506de2" providerId="ADAL" clId="{2C550F59-72C7-46DF-9C80-EDC0749C60D0}" dt="2023-10-30T07:03:39.703" v="48"/>
          <ac:spMkLst>
            <pc:docMk/>
            <pc:sldMk cId="512275919" sldId="324"/>
            <ac:spMk id="5" creationId="{05044E53-9AD6-F00E-1CF5-EC9FD46AEC63}"/>
          </ac:spMkLst>
        </pc:spChg>
        <pc:spChg chg="add mod">
          <ac:chgData name="Yvonne Brüchert" userId="723ad7b0-5503-4c4a-8b60-ebd82e506de2" providerId="ADAL" clId="{2C550F59-72C7-46DF-9C80-EDC0749C60D0}" dt="2023-10-30T07:03:39.703" v="48"/>
          <ac:spMkLst>
            <pc:docMk/>
            <pc:sldMk cId="512275919" sldId="324"/>
            <ac:spMk id="6" creationId="{5495B284-7874-6595-F3F3-4AD3BB5CDAD8}"/>
          </ac:spMkLst>
        </pc:spChg>
        <pc:picChg chg="add mod">
          <ac:chgData name="Yvonne Brüchert" userId="723ad7b0-5503-4c4a-8b60-ebd82e506de2" providerId="ADAL" clId="{2C550F59-72C7-46DF-9C80-EDC0749C60D0}" dt="2023-10-30T07:03:39.703" v="48"/>
          <ac:picMkLst>
            <pc:docMk/>
            <pc:sldMk cId="512275919" sldId="324"/>
            <ac:picMk id="7" creationId="{67D8749F-CB16-D17E-3699-B6CE7B8272CD}"/>
          </ac:picMkLst>
        </pc:picChg>
        <pc:picChg chg="add mod">
          <ac:chgData name="Yvonne Brüchert" userId="723ad7b0-5503-4c4a-8b60-ebd82e506de2" providerId="ADAL" clId="{2C550F59-72C7-46DF-9C80-EDC0749C60D0}" dt="2023-10-30T07:03:39.703" v="48"/>
          <ac:picMkLst>
            <pc:docMk/>
            <pc:sldMk cId="512275919" sldId="324"/>
            <ac:picMk id="9" creationId="{6473D046-E640-F092-B06D-2A4C68948782}"/>
          </ac:picMkLst>
        </pc:picChg>
      </pc:sldChg>
      <pc:sldChg chg="addSp modSp add">
        <pc:chgData name="Yvonne Brüchert" userId="723ad7b0-5503-4c4a-8b60-ebd82e506de2" providerId="ADAL" clId="{2C550F59-72C7-46DF-9C80-EDC0749C60D0}" dt="2023-10-30T07:04:11.345" v="50"/>
        <pc:sldMkLst>
          <pc:docMk/>
          <pc:sldMk cId="1175749405" sldId="325"/>
        </pc:sldMkLst>
        <pc:spChg chg="mod">
          <ac:chgData name="Yvonne Brüchert" userId="723ad7b0-5503-4c4a-8b60-ebd82e506de2" providerId="ADAL" clId="{2C550F59-72C7-46DF-9C80-EDC0749C60D0}" dt="2023-10-30T07:04:11.345" v="50"/>
          <ac:spMkLst>
            <pc:docMk/>
            <pc:sldMk cId="1175749405" sldId="325"/>
            <ac:spMk id="3" creationId="{8DB2CB58-84A8-FF84-3B05-E554F25E5E96}"/>
          </ac:spMkLst>
        </pc:spChg>
        <pc:spChg chg="mod">
          <ac:chgData name="Yvonne Brüchert" userId="723ad7b0-5503-4c4a-8b60-ebd82e506de2" providerId="ADAL" clId="{2C550F59-72C7-46DF-9C80-EDC0749C60D0}" dt="2023-10-30T07:04:11.345" v="50"/>
          <ac:spMkLst>
            <pc:docMk/>
            <pc:sldMk cId="1175749405" sldId="325"/>
            <ac:spMk id="4" creationId="{F4211E40-77CC-0AC0-ED6E-9BA3FE34EAC9}"/>
          </ac:spMkLst>
        </pc:spChg>
        <pc:spChg chg="add mod">
          <ac:chgData name="Yvonne Brüchert" userId="723ad7b0-5503-4c4a-8b60-ebd82e506de2" providerId="ADAL" clId="{2C550F59-72C7-46DF-9C80-EDC0749C60D0}" dt="2023-10-30T07:04:11.345" v="50"/>
          <ac:spMkLst>
            <pc:docMk/>
            <pc:sldMk cId="1175749405" sldId="325"/>
            <ac:spMk id="5" creationId="{3CF5A310-1C19-0A65-06AC-E6CC33A5AC64}"/>
          </ac:spMkLst>
        </pc:spChg>
        <pc:spChg chg="add mod">
          <ac:chgData name="Yvonne Brüchert" userId="723ad7b0-5503-4c4a-8b60-ebd82e506de2" providerId="ADAL" clId="{2C550F59-72C7-46DF-9C80-EDC0749C60D0}" dt="2023-10-30T07:04:11.345" v="50"/>
          <ac:spMkLst>
            <pc:docMk/>
            <pc:sldMk cId="1175749405" sldId="325"/>
            <ac:spMk id="6" creationId="{0BC3060D-C8BA-A3C1-69B8-7F57A4C32072}"/>
          </ac:spMkLst>
        </pc:spChg>
        <pc:spChg chg="add mod">
          <ac:chgData name="Yvonne Brüchert" userId="723ad7b0-5503-4c4a-8b60-ebd82e506de2" providerId="ADAL" clId="{2C550F59-72C7-46DF-9C80-EDC0749C60D0}" dt="2023-10-30T07:04:11.345" v="50"/>
          <ac:spMkLst>
            <pc:docMk/>
            <pc:sldMk cId="1175749405" sldId="325"/>
            <ac:spMk id="7" creationId="{F05A2592-262F-A09A-5E0C-13FDC2BE0EA5}"/>
          </ac:spMkLst>
        </pc:spChg>
        <pc:grpChg chg="add mod">
          <ac:chgData name="Yvonne Brüchert" userId="723ad7b0-5503-4c4a-8b60-ebd82e506de2" providerId="ADAL" clId="{2C550F59-72C7-46DF-9C80-EDC0749C60D0}" dt="2023-10-30T07:04:11.345" v="50"/>
          <ac:grpSpMkLst>
            <pc:docMk/>
            <pc:sldMk cId="1175749405" sldId="325"/>
            <ac:grpSpMk id="2" creationId="{A82B7974-62DD-ADB3-D143-34CAD7D90D34}"/>
          </ac:grpSpMkLst>
        </pc:grpChg>
      </pc:sldChg>
      <pc:sldChg chg="addSp delSp modSp add mod ord">
        <pc:chgData name="Yvonne Brüchert" userId="723ad7b0-5503-4c4a-8b60-ebd82e506de2" providerId="ADAL" clId="{2C550F59-72C7-46DF-9C80-EDC0749C60D0}" dt="2023-10-30T07:04:59.671" v="56"/>
        <pc:sldMkLst>
          <pc:docMk/>
          <pc:sldMk cId="311706882" sldId="326"/>
        </pc:sldMkLst>
        <pc:spChg chg="del">
          <ac:chgData name="Yvonne Brüchert" userId="723ad7b0-5503-4c4a-8b60-ebd82e506de2" providerId="ADAL" clId="{2C550F59-72C7-46DF-9C80-EDC0749C60D0}" dt="2023-10-30T07:04:51.985" v="55" actId="478"/>
          <ac:spMkLst>
            <pc:docMk/>
            <pc:sldMk cId="311706882" sldId="326"/>
            <ac:spMk id="5" creationId="{3CF5A310-1C19-0A65-06AC-E6CC33A5AC64}"/>
          </ac:spMkLst>
        </pc:spChg>
        <pc:spChg chg="del">
          <ac:chgData name="Yvonne Brüchert" userId="723ad7b0-5503-4c4a-8b60-ebd82e506de2" providerId="ADAL" clId="{2C550F59-72C7-46DF-9C80-EDC0749C60D0}" dt="2023-10-30T07:04:51.985" v="55" actId="478"/>
          <ac:spMkLst>
            <pc:docMk/>
            <pc:sldMk cId="311706882" sldId="326"/>
            <ac:spMk id="6" creationId="{0BC3060D-C8BA-A3C1-69B8-7F57A4C32072}"/>
          </ac:spMkLst>
        </pc:spChg>
        <pc:spChg chg="del">
          <ac:chgData name="Yvonne Brüchert" userId="723ad7b0-5503-4c4a-8b60-ebd82e506de2" providerId="ADAL" clId="{2C550F59-72C7-46DF-9C80-EDC0749C60D0}" dt="2023-10-30T07:04:51.985" v="55" actId="478"/>
          <ac:spMkLst>
            <pc:docMk/>
            <pc:sldMk cId="311706882" sldId="326"/>
            <ac:spMk id="7" creationId="{F05A2592-262F-A09A-5E0C-13FDC2BE0EA5}"/>
          </ac:spMkLst>
        </pc:spChg>
        <pc:spChg chg="del">
          <ac:chgData name="Yvonne Brüchert" userId="723ad7b0-5503-4c4a-8b60-ebd82e506de2" providerId="ADAL" clId="{2C550F59-72C7-46DF-9C80-EDC0749C60D0}" dt="2023-10-30T07:04:51.985" v="55" actId="478"/>
          <ac:spMkLst>
            <pc:docMk/>
            <pc:sldMk cId="311706882" sldId="326"/>
            <ac:spMk id="8" creationId="{39A7FEE7-E364-7A31-62A9-56444BA16D60}"/>
          </ac:spMkLst>
        </pc:spChg>
        <pc:spChg chg="add mod">
          <ac:chgData name="Yvonne Brüchert" userId="723ad7b0-5503-4c4a-8b60-ebd82e506de2" providerId="ADAL" clId="{2C550F59-72C7-46DF-9C80-EDC0749C60D0}" dt="2023-10-30T07:04:59.671" v="56"/>
          <ac:spMkLst>
            <pc:docMk/>
            <pc:sldMk cId="311706882" sldId="326"/>
            <ac:spMk id="9" creationId="{BF0854D7-3F68-BAC6-F58E-D302E5D241A7}"/>
          </ac:spMkLst>
        </pc:spChg>
        <pc:spChg chg="del">
          <ac:chgData name="Yvonne Brüchert" userId="723ad7b0-5503-4c4a-8b60-ebd82e506de2" providerId="ADAL" clId="{2C550F59-72C7-46DF-9C80-EDC0749C60D0}" dt="2023-10-30T07:04:51.985" v="55" actId="478"/>
          <ac:spMkLst>
            <pc:docMk/>
            <pc:sldMk cId="311706882" sldId="326"/>
            <ac:spMk id="10" creationId="{56792955-5ABC-2E19-3507-B40154206ED7}"/>
          </ac:spMkLst>
        </pc:spChg>
        <pc:spChg chg="del">
          <ac:chgData name="Yvonne Brüchert" userId="723ad7b0-5503-4c4a-8b60-ebd82e506de2" providerId="ADAL" clId="{2C550F59-72C7-46DF-9C80-EDC0749C60D0}" dt="2023-10-30T07:04:51.985" v="55" actId="478"/>
          <ac:spMkLst>
            <pc:docMk/>
            <pc:sldMk cId="311706882" sldId="326"/>
            <ac:spMk id="11" creationId="{9F259C59-F5D8-9570-A6A9-46DD003CDD21}"/>
          </ac:spMkLst>
        </pc:spChg>
        <pc:spChg chg="add mod">
          <ac:chgData name="Yvonne Brüchert" userId="723ad7b0-5503-4c4a-8b60-ebd82e506de2" providerId="ADAL" clId="{2C550F59-72C7-46DF-9C80-EDC0749C60D0}" dt="2023-10-30T07:04:59.671" v="56"/>
          <ac:spMkLst>
            <pc:docMk/>
            <pc:sldMk cId="311706882" sldId="326"/>
            <ac:spMk id="12" creationId="{5468B870-60AB-5325-5F43-C0AC6EDA2864}"/>
          </ac:spMkLst>
        </pc:spChg>
        <pc:spChg chg="del">
          <ac:chgData name="Yvonne Brüchert" userId="723ad7b0-5503-4c4a-8b60-ebd82e506de2" providerId="ADAL" clId="{2C550F59-72C7-46DF-9C80-EDC0749C60D0}" dt="2023-10-30T07:04:51.985" v="55" actId="478"/>
          <ac:spMkLst>
            <pc:docMk/>
            <pc:sldMk cId="311706882" sldId="326"/>
            <ac:spMk id="15" creationId="{6E04E66A-7DDC-CCC8-2FEA-BDC86FCB9F15}"/>
          </ac:spMkLst>
        </pc:spChg>
        <pc:spChg chg="del">
          <ac:chgData name="Yvonne Brüchert" userId="723ad7b0-5503-4c4a-8b60-ebd82e506de2" providerId="ADAL" clId="{2C550F59-72C7-46DF-9C80-EDC0749C60D0}" dt="2023-10-30T07:04:51.985" v="55" actId="478"/>
          <ac:spMkLst>
            <pc:docMk/>
            <pc:sldMk cId="311706882" sldId="326"/>
            <ac:spMk id="20" creationId="{B33B12E8-6832-169B-E2DD-4E62397A430C}"/>
          </ac:spMkLst>
        </pc:spChg>
        <pc:spChg chg="del">
          <ac:chgData name="Yvonne Brüchert" userId="723ad7b0-5503-4c4a-8b60-ebd82e506de2" providerId="ADAL" clId="{2C550F59-72C7-46DF-9C80-EDC0749C60D0}" dt="2023-10-30T07:04:51.985" v="55" actId="478"/>
          <ac:spMkLst>
            <pc:docMk/>
            <pc:sldMk cId="311706882" sldId="326"/>
            <ac:spMk id="21" creationId="{30561D3B-A16B-C2B2-792E-0FF18444075E}"/>
          </ac:spMkLst>
        </pc:spChg>
        <pc:spChg chg="del">
          <ac:chgData name="Yvonne Brüchert" userId="723ad7b0-5503-4c4a-8b60-ebd82e506de2" providerId="ADAL" clId="{2C550F59-72C7-46DF-9C80-EDC0749C60D0}" dt="2023-10-30T07:04:51.985" v="55" actId="478"/>
          <ac:spMkLst>
            <pc:docMk/>
            <pc:sldMk cId="311706882" sldId="326"/>
            <ac:spMk id="23" creationId="{B51C849F-79A6-1537-D394-6118BEAE26A8}"/>
          </ac:spMkLst>
        </pc:spChg>
        <pc:spChg chg="del">
          <ac:chgData name="Yvonne Brüchert" userId="723ad7b0-5503-4c4a-8b60-ebd82e506de2" providerId="ADAL" clId="{2C550F59-72C7-46DF-9C80-EDC0749C60D0}" dt="2023-10-30T07:04:51.985" v="55" actId="478"/>
          <ac:spMkLst>
            <pc:docMk/>
            <pc:sldMk cId="311706882" sldId="326"/>
            <ac:spMk id="24" creationId="{D700568B-8BB1-2C03-8451-C6DA91C76B35}"/>
          </ac:spMkLst>
        </pc:spChg>
        <pc:spChg chg="del">
          <ac:chgData name="Yvonne Brüchert" userId="723ad7b0-5503-4c4a-8b60-ebd82e506de2" providerId="ADAL" clId="{2C550F59-72C7-46DF-9C80-EDC0749C60D0}" dt="2023-10-30T07:04:51.985" v="55" actId="478"/>
          <ac:spMkLst>
            <pc:docMk/>
            <pc:sldMk cId="311706882" sldId="326"/>
            <ac:spMk id="37" creationId="{340356AD-672B-8B04-F395-A9B8225F968A}"/>
          </ac:spMkLst>
        </pc:spChg>
        <pc:spChg chg="del">
          <ac:chgData name="Yvonne Brüchert" userId="723ad7b0-5503-4c4a-8b60-ebd82e506de2" providerId="ADAL" clId="{2C550F59-72C7-46DF-9C80-EDC0749C60D0}" dt="2023-10-30T07:04:51.985" v="55" actId="478"/>
          <ac:spMkLst>
            <pc:docMk/>
            <pc:sldMk cId="311706882" sldId="326"/>
            <ac:spMk id="42" creationId="{6B50AC73-6E51-2B7F-B7DD-C8BFC30B6986}"/>
          </ac:spMkLst>
        </pc:spChg>
        <pc:spChg chg="del">
          <ac:chgData name="Yvonne Brüchert" userId="723ad7b0-5503-4c4a-8b60-ebd82e506de2" providerId="ADAL" clId="{2C550F59-72C7-46DF-9C80-EDC0749C60D0}" dt="2023-10-30T07:04:51.985" v="55" actId="478"/>
          <ac:spMkLst>
            <pc:docMk/>
            <pc:sldMk cId="311706882" sldId="326"/>
            <ac:spMk id="43" creationId="{605ECA22-EB37-8497-E725-076652EB08B4}"/>
          </ac:spMkLst>
        </pc:spChg>
        <pc:spChg chg="del">
          <ac:chgData name="Yvonne Brüchert" userId="723ad7b0-5503-4c4a-8b60-ebd82e506de2" providerId="ADAL" clId="{2C550F59-72C7-46DF-9C80-EDC0749C60D0}" dt="2023-10-30T07:04:51.985" v="55" actId="478"/>
          <ac:spMkLst>
            <pc:docMk/>
            <pc:sldMk cId="311706882" sldId="326"/>
            <ac:spMk id="44" creationId="{18FF079A-5F1D-C612-BFFD-A16A205D3160}"/>
          </ac:spMkLst>
        </pc:spChg>
        <pc:grpChg chg="del">
          <ac:chgData name="Yvonne Brüchert" userId="723ad7b0-5503-4c4a-8b60-ebd82e506de2" providerId="ADAL" clId="{2C550F59-72C7-46DF-9C80-EDC0749C60D0}" dt="2023-10-30T07:04:51.985" v="55" actId="478"/>
          <ac:grpSpMkLst>
            <pc:docMk/>
            <pc:sldMk cId="311706882" sldId="326"/>
            <ac:grpSpMk id="2" creationId="{A82B7974-62DD-ADB3-D143-34CAD7D90D34}"/>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E190A-15C6-EC44-A529-4FCC10E2854B}" type="datetimeFigureOut">
              <a:rPr lang="de-DE" smtClean="0"/>
              <a:t>30.10.2023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5FEFF-60FF-434E-8490-90E6B48EB88F}" type="slidenum">
              <a:rPr lang="de-DE" smtClean="0"/>
              <a:t>‹#›</a:t>
            </a:fld>
            <a:endParaRPr lang="de-DE"/>
          </a:p>
        </p:txBody>
      </p:sp>
    </p:spTree>
    <p:extLst>
      <p:ext uri="{BB962C8B-B14F-4D97-AF65-F5344CB8AC3E}">
        <p14:creationId xmlns:p14="http://schemas.microsoft.com/office/powerpoint/2010/main" val="3923195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15FEFF-60FF-434E-8490-90E6B48EB88F}" type="slidenum">
              <a:rPr lang="de-DE" smtClean="0"/>
              <a:t>1</a:t>
            </a:fld>
            <a:endParaRPr lang="de-DE"/>
          </a:p>
        </p:txBody>
      </p:sp>
    </p:spTree>
    <p:extLst>
      <p:ext uri="{BB962C8B-B14F-4D97-AF65-F5344CB8AC3E}">
        <p14:creationId xmlns:p14="http://schemas.microsoft.com/office/powerpoint/2010/main" val="529205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315FEFF-60FF-434E-8490-90E6B48EB88F}" type="slidenum">
              <a:rPr lang="de-DE" smtClean="0"/>
              <a:t>13</a:t>
            </a:fld>
            <a:endParaRPr lang="de-DE"/>
          </a:p>
        </p:txBody>
      </p:sp>
    </p:spTree>
    <p:extLst>
      <p:ext uri="{BB962C8B-B14F-4D97-AF65-F5344CB8AC3E}">
        <p14:creationId xmlns:p14="http://schemas.microsoft.com/office/powerpoint/2010/main" val="2851174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VENTURE patients with SBP &gt; 185 and &lt; 150 were excluded; for ENCHANTED: SBP &lt; =185 mm Hg before IV </a:t>
            </a:r>
            <a:r>
              <a:rPr lang="en-GB" dirty="0" err="1"/>
              <a:t>tPA</a:t>
            </a:r>
            <a:endParaRPr lang="en-GB" dirty="0"/>
          </a:p>
          <a:p>
            <a:endParaRPr lang="en-US" dirty="0"/>
          </a:p>
        </p:txBody>
      </p:sp>
      <p:sp>
        <p:nvSpPr>
          <p:cNvPr id="4" name="Slide Number Placeholder 3"/>
          <p:cNvSpPr>
            <a:spLocks noGrp="1"/>
          </p:cNvSpPr>
          <p:nvPr>
            <p:ph type="sldNum" sz="quarter" idx="10"/>
          </p:nvPr>
        </p:nvSpPr>
        <p:spPr/>
        <p:txBody>
          <a:bodyPr/>
          <a:lstStyle/>
          <a:p>
            <a:fld id="{0315FEFF-60FF-434E-8490-90E6B48EB88F}" type="slidenum">
              <a:rPr lang="de-DE" smtClean="0"/>
              <a:t>15</a:t>
            </a:fld>
            <a:endParaRPr lang="de-DE"/>
          </a:p>
        </p:txBody>
      </p:sp>
    </p:spTree>
    <p:extLst>
      <p:ext uri="{BB962C8B-B14F-4D97-AF65-F5344CB8AC3E}">
        <p14:creationId xmlns:p14="http://schemas.microsoft.com/office/powerpoint/2010/main" val="2847931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315FEFF-60FF-434E-8490-90E6B48EB88F}" type="slidenum">
              <a:rPr lang="de-DE" smtClean="0"/>
              <a:t>16</a:t>
            </a:fld>
            <a:endParaRPr lang="de-DE"/>
          </a:p>
        </p:txBody>
      </p:sp>
    </p:spTree>
    <p:extLst>
      <p:ext uri="{BB962C8B-B14F-4D97-AF65-F5344CB8AC3E}">
        <p14:creationId xmlns:p14="http://schemas.microsoft.com/office/powerpoint/2010/main" val="1894049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315FEFF-60FF-434E-8490-90E6B48EB88F}" type="slidenum">
              <a:rPr lang="de-DE" smtClean="0"/>
              <a:t>20</a:t>
            </a:fld>
            <a:endParaRPr lang="de-DE"/>
          </a:p>
        </p:txBody>
      </p:sp>
    </p:spTree>
    <p:extLst>
      <p:ext uri="{BB962C8B-B14F-4D97-AF65-F5344CB8AC3E}">
        <p14:creationId xmlns:p14="http://schemas.microsoft.com/office/powerpoint/2010/main" val="1811185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315FEFF-60FF-434E-8490-90E6B48EB88F}" type="slidenum">
              <a:rPr lang="de-DE" smtClean="0"/>
              <a:t>22</a:t>
            </a:fld>
            <a:endParaRPr lang="de-DE"/>
          </a:p>
        </p:txBody>
      </p:sp>
    </p:spTree>
    <p:extLst>
      <p:ext uri="{BB962C8B-B14F-4D97-AF65-F5344CB8AC3E}">
        <p14:creationId xmlns:p14="http://schemas.microsoft.com/office/powerpoint/2010/main" val="1479197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315FEFF-60FF-434E-8490-90E6B48EB88F}" type="slidenum">
              <a:rPr lang="de-DE" smtClean="0"/>
              <a:t>24</a:t>
            </a:fld>
            <a:endParaRPr lang="de-DE"/>
          </a:p>
        </p:txBody>
      </p:sp>
    </p:spTree>
    <p:extLst>
      <p:ext uri="{BB962C8B-B14F-4D97-AF65-F5344CB8AC3E}">
        <p14:creationId xmlns:p14="http://schemas.microsoft.com/office/powerpoint/2010/main" val="729726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15FEFF-60FF-434E-8490-90E6B48EB88F}" type="slidenum">
              <a:rPr lang="de-DE" smtClean="0"/>
              <a:t>2</a:t>
            </a:fld>
            <a:endParaRPr lang="de-DE"/>
          </a:p>
        </p:txBody>
      </p:sp>
    </p:spTree>
    <p:extLst>
      <p:ext uri="{BB962C8B-B14F-4D97-AF65-F5344CB8AC3E}">
        <p14:creationId xmlns:p14="http://schemas.microsoft.com/office/powerpoint/2010/main" val="238086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15FEFF-60FF-434E-8490-90E6B48EB88F}" type="slidenum">
              <a:rPr lang="de-DE" smtClean="0"/>
              <a:t>4</a:t>
            </a:fld>
            <a:endParaRPr lang="de-DE"/>
          </a:p>
        </p:txBody>
      </p:sp>
    </p:spTree>
    <p:extLst>
      <p:ext uri="{BB962C8B-B14F-4D97-AF65-F5344CB8AC3E}">
        <p14:creationId xmlns:p14="http://schemas.microsoft.com/office/powerpoint/2010/main" val="212997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15FEFF-60FF-434E-8490-90E6B48EB88F}" type="slidenum">
              <a:rPr lang="de-DE" smtClean="0"/>
              <a:t>5</a:t>
            </a:fld>
            <a:endParaRPr lang="de-DE"/>
          </a:p>
        </p:txBody>
      </p:sp>
    </p:spTree>
    <p:extLst>
      <p:ext uri="{BB962C8B-B14F-4D97-AF65-F5344CB8AC3E}">
        <p14:creationId xmlns:p14="http://schemas.microsoft.com/office/powerpoint/2010/main" val="72104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15FEFF-60FF-434E-8490-90E6B48EB88F}" type="slidenum">
              <a:rPr lang="de-DE" smtClean="0"/>
              <a:t>6</a:t>
            </a:fld>
            <a:endParaRPr lang="de-DE"/>
          </a:p>
        </p:txBody>
      </p:sp>
    </p:spTree>
    <p:extLst>
      <p:ext uri="{BB962C8B-B14F-4D97-AF65-F5344CB8AC3E}">
        <p14:creationId xmlns:p14="http://schemas.microsoft.com/office/powerpoint/2010/main" val="2920016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15FEFF-60FF-434E-8490-90E6B48EB88F}" type="slidenum">
              <a:rPr lang="de-DE" smtClean="0"/>
              <a:t>7</a:t>
            </a:fld>
            <a:endParaRPr lang="de-DE"/>
          </a:p>
        </p:txBody>
      </p:sp>
    </p:spTree>
    <p:extLst>
      <p:ext uri="{BB962C8B-B14F-4D97-AF65-F5344CB8AC3E}">
        <p14:creationId xmlns:p14="http://schemas.microsoft.com/office/powerpoint/2010/main" val="1279695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315FEFF-60FF-434E-8490-90E6B48EB88F}" type="slidenum">
              <a:rPr lang="de-DE" smtClean="0"/>
              <a:t>8</a:t>
            </a:fld>
            <a:endParaRPr lang="de-DE"/>
          </a:p>
        </p:txBody>
      </p:sp>
    </p:spTree>
    <p:extLst>
      <p:ext uri="{BB962C8B-B14F-4D97-AF65-F5344CB8AC3E}">
        <p14:creationId xmlns:p14="http://schemas.microsoft.com/office/powerpoint/2010/main" val="2158556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15FEFF-60FF-434E-8490-90E6B48EB88F}" type="slidenum">
              <a:rPr lang="de-DE" smtClean="0"/>
              <a:t>10</a:t>
            </a:fld>
            <a:endParaRPr lang="de-DE"/>
          </a:p>
        </p:txBody>
      </p:sp>
    </p:spTree>
    <p:extLst>
      <p:ext uri="{BB962C8B-B14F-4D97-AF65-F5344CB8AC3E}">
        <p14:creationId xmlns:p14="http://schemas.microsoft.com/office/powerpoint/2010/main" val="3909257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315FEFF-60FF-434E-8490-90E6B48EB88F}" type="slidenum">
              <a:rPr lang="de-DE" smtClean="0"/>
              <a:t>11</a:t>
            </a:fld>
            <a:endParaRPr lang="de-DE"/>
          </a:p>
        </p:txBody>
      </p:sp>
    </p:spTree>
    <p:extLst>
      <p:ext uri="{BB962C8B-B14F-4D97-AF65-F5344CB8AC3E}">
        <p14:creationId xmlns:p14="http://schemas.microsoft.com/office/powerpoint/2010/main" val="220754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74258" y="4748645"/>
            <a:ext cx="8532126" cy="1472046"/>
          </a:xfrm>
        </p:spPr>
        <p:txBody>
          <a:bodyPr>
            <a:normAutofit/>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 time, location etc.</a:t>
            </a:r>
          </a:p>
        </p:txBody>
      </p:sp>
      <p:sp>
        <p:nvSpPr>
          <p:cNvPr id="4" name="Date Placeholder 3"/>
          <p:cNvSpPr>
            <a:spLocks noGrp="1"/>
          </p:cNvSpPr>
          <p:nvPr>
            <p:ph type="dt" sz="half" idx="10"/>
          </p:nvPr>
        </p:nvSpPr>
        <p:spPr>
          <a:xfrm>
            <a:off x="11028406" y="6372825"/>
            <a:ext cx="27432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2752FB3E-B85F-40B3-98D0-A9CA57A82EAF}" type="datetimeFigureOut">
              <a:rPr lang="en-GB" smtClean="0"/>
              <a:pPr/>
              <a:t>30/10/2023</a:t>
            </a:fld>
            <a:endParaRPr lang="en-GB" dirty="0"/>
          </a:p>
        </p:txBody>
      </p:sp>
    </p:spTree>
    <p:extLst>
      <p:ext uri="{BB962C8B-B14F-4D97-AF65-F5344CB8AC3E}">
        <p14:creationId xmlns:p14="http://schemas.microsoft.com/office/powerpoint/2010/main" val="1557043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52FB3E-B85F-40B3-98D0-A9CA57A82EAF}"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2144362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52FB3E-B85F-40B3-98D0-A9CA57A82EAF}"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1375013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752FB3E-B85F-40B3-98D0-A9CA57A82EAF}" type="datetimeFigureOut">
              <a:rPr lang="en-GB" smtClean="0"/>
              <a:t>30/10/2023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1955522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74258" y="4748645"/>
            <a:ext cx="8532126" cy="1472046"/>
          </a:xfrm>
        </p:spPr>
        <p:txBody>
          <a:bodyPr>
            <a:normAutofit/>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 time, location etc.</a:t>
            </a:r>
          </a:p>
        </p:txBody>
      </p:sp>
      <p:sp>
        <p:nvSpPr>
          <p:cNvPr id="4" name="Date Placeholder 3"/>
          <p:cNvSpPr>
            <a:spLocks noGrp="1"/>
          </p:cNvSpPr>
          <p:nvPr>
            <p:ph type="dt" sz="half" idx="10"/>
          </p:nvPr>
        </p:nvSpPr>
        <p:spPr>
          <a:xfrm>
            <a:off x="11028406" y="6372825"/>
            <a:ext cx="27432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2752FB3E-B85F-40B3-98D0-A9CA57A82EAF}" type="datetimeFigureOut">
              <a:rPr lang="en-GB" smtClean="0"/>
              <a:pPr/>
              <a:t>30/10/2023</a:t>
            </a:fld>
            <a:endParaRPr lang="en-GB" dirty="0"/>
          </a:p>
        </p:txBody>
      </p:sp>
    </p:spTree>
    <p:extLst>
      <p:ext uri="{BB962C8B-B14F-4D97-AF65-F5344CB8AC3E}">
        <p14:creationId xmlns:p14="http://schemas.microsoft.com/office/powerpoint/2010/main" val="4057923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52FB3E-B85F-40B3-98D0-A9CA57A82EAF}"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38518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52FB3E-B85F-40B3-98D0-A9CA57A82EAF}"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1491242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52FB3E-B85F-40B3-98D0-A9CA57A82EAF}" type="datetimeFigureOut">
              <a:rPr lang="en-GB" smtClean="0"/>
              <a:t>30/10/2023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4105971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52FB3E-B85F-40B3-98D0-A9CA57A82EAF}" type="datetimeFigureOut">
              <a:rPr lang="en-GB" smtClean="0"/>
              <a:t>30/10/2023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2712014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52FB3E-B85F-40B3-98D0-A9CA57A82EAF}" type="datetimeFigureOut">
              <a:rPr lang="en-GB" smtClean="0"/>
              <a:t>30/10/2023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2056578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2FB3E-B85F-40B3-98D0-A9CA57A82EAF}" type="datetimeFigureOut">
              <a:rPr lang="en-GB" smtClean="0"/>
              <a:t>30/10/2023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2979702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52FB3E-B85F-40B3-98D0-A9CA57A82EAF}"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1528955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52FB3E-B85F-40B3-98D0-A9CA57A82EAF}" type="datetimeFigureOut">
              <a:rPr lang="en-GB" smtClean="0"/>
              <a:t>30/10/2023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319207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52FB3E-B85F-40B3-98D0-A9CA57A82EAF}" type="datetimeFigureOut">
              <a:rPr lang="en-GB" smtClean="0"/>
              <a:t>30/10/2023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857264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52FB3E-B85F-40B3-98D0-A9CA57A82EAF}"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420842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52FB3E-B85F-40B3-98D0-A9CA57A82EAF}"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186578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752FB3E-B85F-40B3-98D0-A9CA57A82EAF}" type="datetimeFigureOut">
              <a:rPr lang="en-GB" smtClean="0"/>
              <a:t>30/10/2023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3299759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52FB3E-B85F-40B3-98D0-A9CA57A82EAF}"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273125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52FB3E-B85F-40B3-98D0-A9CA57A82EAF}" type="datetimeFigureOut">
              <a:rPr lang="en-GB" smtClean="0"/>
              <a:t>30/10/2023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2044804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52FB3E-B85F-40B3-98D0-A9CA57A82EAF}" type="datetimeFigureOut">
              <a:rPr lang="en-GB" smtClean="0"/>
              <a:t>30/10/2023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2507675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52FB3E-B85F-40B3-98D0-A9CA57A82EAF}" type="datetimeFigureOut">
              <a:rPr lang="en-GB" smtClean="0"/>
              <a:t>30/10/2023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182552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2FB3E-B85F-40B3-98D0-A9CA57A82EAF}" type="datetimeFigureOut">
              <a:rPr lang="en-GB" smtClean="0"/>
              <a:t>30/10/2023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370877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52FB3E-B85F-40B3-98D0-A9CA57A82EAF}" type="datetimeFigureOut">
              <a:rPr lang="en-GB" smtClean="0"/>
              <a:t>30/10/2023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2644696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52FB3E-B85F-40B3-98D0-A9CA57A82EAF}" type="datetimeFigureOut">
              <a:rPr lang="en-GB" smtClean="0"/>
              <a:t>30/10/2023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48114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963" y="365125"/>
            <a:ext cx="9821408" cy="74612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4963" y="1554956"/>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21980" y="6356350"/>
            <a:ext cx="1407695"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752FB3E-B85F-40B3-98D0-A9CA57A82EAF}" type="datetimeFigureOut">
              <a:rPr lang="en-GB" smtClean="0"/>
              <a:pPr/>
              <a:t>30/10/2023</a:t>
            </a:fld>
            <a:endParaRPr lang="en-GB" dirty="0"/>
          </a:p>
        </p:txBody>
      </p:sp>
      <p:sp>
        <p:nvSpPr>
          <p:cNvPr id="5" name="Footer Placeholder 4"/>
          <p:cNvSpPr>
            <a:spLocks noGrp="1"/>
          </p:cNvSpPr>
          <p:nvPr>
            <p:ph type="ftr" sz="quarter" idx="3"/>
          </p:nvPr>
        </p:nvSpPr>
        <p:spPr>
          <a:xfrm>
            <a:off x="2955235"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7265504" y="6356350"/>
            <a:ext cx="725557"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117F38C-7F39-436B-A048-1F6915B2A27D}" type="slidenum">
              <a:rPr lang="en-GB" smtClean="0"/>
              <a:pPr/>
              <a:t>‹#›</a:t>
            </a:fld>
            <a:endParaRPr lang="en-GB" dirty="0"/>
          </a:p>
        </p:txBody>
      </p:sp>
    </p:spTree>
    <p:extLst>
      <p:ext uri="{BB962C8B-B14F-4D97-AF65-F5344CB8AC3E}">
        <p14:creationId xmlns:p14="http://schemas.microsoft.com/office/powerpoint/2010/main" val="2356225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200" kern="1200" baseline="0">
          <a:solidFill>
            <a:srgbClr val="08216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963" y="365125"/>
            <a:ext cx="9821408" cy="74612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4963" y="1554956"/>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752FB3E-B85F-40B3-98D0-A9CA57A82EAF}" type="datetimeFigureOut">
              <a:rPr lang="en-GB" smtClean="0"/>
              <a:pPr/>
              <a:t>30/10/2023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117F38C-7F39-436B-A048-1F6915B2A27D}" type="slidenum">
              <a:rPr lang="en-GB" smtClean="0"/>
              <a:pPr/>
              <a:t>‹#›</a:t>
            </a:fld>
            <a:endParaRPr lang="en-GB" dirty="0"/>
          </a:p>
        </p:txBody>
      </p:sp>
    </p:spTree>
    <p:extLst>
      <p:ext uri="{BB962C8B-B14F-4D97-AF65-F5344CB8AC3E}">
        <p14:creationId xmlns:p14="http://schemas.microsoft.com/office/powerpoint/2010/main" val="8081593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3200" kern="1200" baseline="0">
          <a:solidFill>
            <a:srgbClr val="08216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tiff"/><Relationship Id="rId21" Type="http://schemas.openxmlformats.org/officeDocument/2006/relationships/image" Target="../media/image23.jp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4.jpg"/><Relationship Id="rId16" Type="http://schemas.openxmlformats.org/officeDocument/2006/relationships/image" Target="../media/image18.png"/><Relationship Id="rId20" Type="http://schemas.openxmlformats.org/officeDocument/2006/relationships/image" Target="../media/image22.jpeg"/><Relationship Id="rId1" Type="http://schemas.openxmlformats.org/officeDocument/2006/relationships/slideLayout" Target="../slideLayouts/slideLayout14.xml"/><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19" Type="http://schemas.openxmlformats.org/officeDocument/2006/relationships/image" Target="../media/image21.tiff"/><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tiff"/><Relationship Id="rId21" Type="http://schemas.openxmlformats.org/officeDocument/2006/relationships/image" Target="../media/image23.jp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4.jpg"/><Relationship Id="rId16" Type="http://schemas.openxmlformats.org/officeDocument/2006/relationships/image" Target="../media/image18.png"/><Relationship Id="rId20" Type="http://schemas.openxmlformats.org/officeDocument/2006/relationships/image" Target="../media/image22.jpeg"/><Relationship Id="rId1" Type="http://schemas.openxmlformats.org/officeDocument/2006/relationships/slideLayout" Target="../slideLayouts/slideLayout14.xml"/><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19" Type="http://schemas.openxmlformats.org/officeDocument/2006/relationships/image" Target="../media/image21.tiff"/><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197913BF-757F-264C-9416-09C897493023}"/>
              </a:ext>
            </a:extLst>
          </p:cNvPr>
          <p:cNvSpPr>
            <a:spLocks noGrp="1"/>
          </p:cNvSpPr>
          <p:nvPr>
            <p:ph type="subTitle" idx="1"/>
          </p:nvPr>
        </p:nvSpPr>
        <p:spPr>
          <a:xfrm>
            <a:off x="2355564" y="6050458"/>
            <a:ext cx="8532126" cy="577118"/>
          </a:xfrm>
        </p:spPr>
        <p:txBody>
          <a:bodyPr/>
          <a:lstStyle/>
          <a:p>
            <a:r>
              <a:rPr lang="de-DE" dirty="0"/>
              <a:t>30 October 2023, Guideline Webinar</a:t>
            </a:r>
          </a:p>
        </p:txBody>
      </p:sp>
      <p:sp>
        <p:nvSpPr>
          <p:cNvPr id="4" name="Subtitle 2">
            <a:extLst>
              <a:ext uri="{FF2B5EF4-FFF2-40B4-BE49-F238E27FC236}">
                <a16:creationId xmlns:a16="http://schemas.microsoft.com/office/drawing/2014/main" id="{90F0D122-9B08-C348-ACB5-319E18D6FDE6}"/>
              </a:ext>
            </a:extLst>
          </p:cNvPr>
          <p:cNvSpPr txBox="1">
            <a:spLocks/>
          </p:cNvSpPr>
          <p:nvPr/>
        </p:nvSpPr>
        <p:spPr>
          <a:xfrm>
            <a:off x="2377866" y="2561499"/>
            <a:ext cx="9836436" cy="37775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i="0" baseline="0" dirty="0"/>
              <a:t>ESO Guideline on Small Vessel Disease, Part 2: </a:t>
            </a:r>
          </a:p>
          <a:p>
            <a:r>
              <a:rPr lang="en-US" sz="2800" i="0" baseline="0" dirty="0"/>
              <a:t>Lacunar Ischaemic Stroke</a:t>
            </a:r>
          </a:p>
          <a:p>
            <a:endParaRPr lang="en-US" sz="2000" dirty="0"/>
          </a:p>
          <a:p>
            <a:r>
              <a:rPr lang="en-US" sz="2000" i="1" dirty="0"/>
              <a:t>Module Working Group</a:t>
            </a:r>
            <a:r>
              <a:rPr lang="en-US" sz="2000" dirty="0"/>
              <a:t>: Wardlaw, Lindgren, Jokinen, Debette, Staals, Doubal, Pantoni, Chabriat, De Leeuw, Dichgans, Pavlovic, Schmidt </a:t>
            </a:r>
          </a:p>
          <a:p>
            <a:r>
              <a:rPr lang="en-US" sz="2000" i="1" dirty="0"/>
              <a:t>Fellows</a:t>
            </a:r>
            <a:r>
              <a:rPr lang="en-US" sz="2000" dirty="0"/>
              <a:t>: Katsanos, Ornello, Pasi, Rudilosso Taylor-Rowan</a:t>
            </a:r>
          </a:p>
          <a:p>
            <a:endParaRPr lang="en-GB" sz="2000" dirty="0"/>
          </a:p>
          <a:p>
            <a:r>
              <a:rPr lang="en-GB" sz="2000" i="1" dirty="0"/>
              <a:t>ESO Guideline Support</a:t>
            </a:r>
            <a:r>
              <a:rPr lang="en-GB" sz="2000" dirty="0"/>
              <a:t>: Quinn, Hussain, </a:t>
            </a:r>
            <a:r>
              <a:rPr lang="en-GB" sz="2000" dirty="0" err="1"/>
              <a:t>Brüchert</a:t>
            </a:r>
            <a:r>
              <a:rPr lang="en-GB" sz="2000" dirty="0"/>
              <a:t>, </a:t>
            </a:r>
            <a:endParaRPr lang="en-US" sz="2000" dirty="0"/>
          </a:p>
          <a:p>
            <a:endParaRPr lang="en-US" sz="2000" dirty="0"/>
          </a:p>
        </p:txBody>
      </p:sp>
    </p:spTree>
    <p:extLst>
      <p:ext uri="{BB962C8B-B14F-4D97-AF65-F5344CB8AC3E}">
        <p14:creationId xmlns:p14="http://schemas.microsoft.com/office/powerpoint/2010/main" val="61704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56" y="141842"/>
            <a:ext cx="11264854" cy="746126"/>
          </a:xfrm>
        </p:spPr>
        <p:txBody>
          <a:bodyPr>
            <a:normAutofit fontScale="90000"/>
          </a:bodyPr>
          <a:lstStyle/>
          <a:p>
            <a:r>
              <a:rPr lang="en-GB" dirty="0"/>
              <a:t>PICO 2 &amp; 6, antiplatelet treatment, acute and secondary prevention</a:t>
            </a:r>
          </a:p>
        </p:txBody>
      </p:sp>
      <p:sp>
        <p:nvSpPr>
          <p:cNvPr id="5"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nhaltsplatzhalter 8">
            <a:extLst>
              <a:ext uri="{FF2B5EF4-FFF2-40B4-BE49-F238E27FC236}">
                <a16:creationId xmlns:a16="http://schemas.microsoft.com/office/drawing/2014/main" id="{5E41AC1E-B772-6D44-A49E-E7DDCB8C1AB9}"/>
              </a:ext>
            </a:extLst>
          </p:cNvPr>
          <p:cNvSpPr>
            <a:spLocks noGrp="1"/>
          </p:cNvSpPr>
          <p:nvPr>
            <p:ph idx="1"/>
          </p:nvPr>
        </p:nvSpPr>
        <p:spPr>
          <a:xfrm>
            <a:off x="406456" y="2984055"/>
            <a:ext cx="11408546" cy="3606643"/>
          </a:xfrm>
        </p:spPr>
        <p:txBody>
          <a:bodyPr>
            <a:normAutofit/>
          </a:bodyPr>
          <a:lstStyle/>
          <a:p>
            <a:pPr marL="0" indent="0">
              <a:buNone/>
            </a:pPr>
            <a:r>
              <a:rPr lang="en-GB" sz="2000" dirty="0">
                <a:solidFill>
                  <a:srgbClr val="082163"/>
                </a:solidFill>
              </a:rPr>
              <a:t>PICO2= </a:t>
            </a:r>
            <a:r>
              <a:rPr lang="en-GB" sz="2000" u="sng" dirty="0">
                <a:solidFill>
                  <a:srgbClr val="082163"/>
                </a:solidFill>
              </a:rPr>
              <a:t>Acute</a:t>
            </a:r>
            <a:r>
              <a:rPr lang="en-GB" sz="2000" dirty="0">
                <a:solidFill>
                  <a:srgbClr val="082163"/>
                </a:solidFill>
              </a:rPr>
              <a:t>: </a:t>
            </a:r>
            <a:r>
              <a:rPr lang="en-GB" sz="2000" dirty="0"/>
              <a:t>CAST, IST, aspirin v placebo (N=10,879); TARDIS, 3 APT vs standard, N=1,288; </a:t>
            </a:r>
          </a:p>
          <a:p>
            <a:pPr marL="0" indent="0">
              <a:buNone/>
            </a:pPr>
            <a:r>
              <a:rPr lang="en-GB" sz="2000" dirty="0"/>
              <a:t>	Meta-analysis not possible: different outcomes</a:t>
            </a:r>
          </a:p>
          <a:p>
            <a:pPr marL="0" indent="0">
              <a:buNone/>
            </a:pPr>
            <a:r>
              <a:rPr lang="en-GB" sz="2000" dirty="0"/>
              <a:t>	CHANCE-2, N=1750, recurrent stroke </a:t>
            </a:r>
            <a:r>
              <a:rPr lang="en-GB" sz="2000" dirty="0" err="1"/>
              <a:t>ticagrelor+asp</a:t>
            </a:r>
            <a:r>
              <a:rPr lang="en-GB" sz="2000" dirty="0"/>
              <a:t> 3.6% vs </a:t>
            </a:r>
            <a:r>
              <a:rPr lang="en-GB" sz="2000" dirty="0" err="1"/>
              <a:t>clopidogrel+asp</a:t>
            </a:r>
            <a:r>
              <a:rPr lang="en-GB" sz="2000" dirty="0"/>
              <a:t> 7.0%</a:t>
            </a:r>
          </a:p>
          <a:p>
            <a:pPr marL="0" indent="0">
              <a:buNone/>
            </a:pPr>
            <a:endParaRPr lang="en-GB" sz="2000" dirty="0"/>
          </a:p>
          <a:p>
            <a:pPr marL="0" indent="0">
              <a:buNone/>
            </a:pPr>
            <a:r>
              <a:rPr lang="en-GB" sz="2000" dirty="0">
                <a:solidFill>
                  <a:srgbClr val="082163"/>
                </a:solidFill>
              </a:rPr>
              <a:t>PICO6= </a:t>
            </a:r>
            <a:r>
              <a:rPr lang="en-GB" sz="2000" u="sng" dirty="0">
                <a:solidFill>
                  <a:srgbClr val="082163"/>
                </a:solidFill>
              </a:rPr>
              <a:t>Secondary</a:t>
            </a:r>
            <a:r>
              <a:rPr lang="en-GB" sz="2000" dirty="0">
                <a:solidFill>
                  <a:srgbClr val="082163"/>
                </a:solidFill>
              </a:rPr>
              <a:t>: </a:t>
            </a:r>
            <a:r>
              <a:rPr lang="en-GB" sz="2000" dirty="0"/>
              <a:t>aspirin, clopidogrel, dipyridamole, ticlopidine, ticagrelor, cilostazol, prasugrel, 	 	       </a:t>
            </a:r>
            <a:r>
              <a:rPr lang="en-GB" sz="2000" dirty="0" err="1"/>
              <a:t>terutroban</a:t>
            </a:r>
            <a:r>
              <a:rPr lang="en-GB" sz="2000" dirty="0"/>
              <a:t>, </a:t>
            </a:r>
            <a:r>
              <a:rPr lang="en-GB" sz="2000" dirty="0" err="1"/>
              <a:t>triflusal</a:t>
            </a:r>
            <a:r>
              <a:rPr lang="en-GB" sz="2000" dirty="0"/>
              <a:t>, </a:t>
            </a:r>
            <a:r>
              <a:rPr lang="en-GB" sz="2000" dirty="0" err="1"/>
              <a:t>voraxapar</a:t>
            </a:r>
            <a:endParaRPr lang="en-GB" sz="2000" dirty="0"/>
          </a:p>
          <a:p>
            <a:pPr marL="0" indent="0">
              <a:buNone/>
            </a:pPr>
            <a:r>
              <a:rPr lang="en-GB" sz="2000" dirty="0"/>
              <a:t>	 Different combinations, comparators, outcomes, large heterogeneity,</a:t>
            </a:r>
          </a:p>
          <a:p>
            <a:pPr marL="0" indent="0">
              <a:buNone/>
            </a:pPr>
            <a:r>
              <a:rPr lang="en-GB" sz="2000" dirty="0"/>
              <a:t>	 9 meta-analyses</a:t>
            </a:r>
          </a:p>
          <a:p>
            <a:pPr marL="0" indent="0">
              <a:buNone/>
            </a:pPr>
            <a:r>
              <a:rPr lang="en-GB" sz="2000" dirty="0"/>
              <a:t>	 3 network meta-analyses - exploratory</a:t>
            </a:r>
          </a:p>
        </p:txBody>
      </p:sp>
      <p:sp>
        <p:nvSpPr>
          <p:cNvPr id="6" name="TextBox 5"/>
          <p:cNvSpPr txBox="1"/>
          <p:nvPr/>
        </p:nvSpPr>
        <p:spPr>
          <a:xfrm>
            <a:off x="406456" y="759708"/>
            <a:ext cx="11593285" cy="1631216"/>
          </a:xfrm>
          <a:prstGeom prst="rect">
            <a:avLst/>
          </a:prstGeom>
          <a:solidFill>
            <a:schemeClr val="accent6">
              <a:lumMod val="20000"/>
              <a:lumOff val="80000"/>
            </a:schemeClr>
          </a:solidFill>
        </p:spPr>
        <p:txBody>
          <a:bodyPr wrap="square" rtlCol="0">
            <a:spAutoFit/>
          </a:bodyPr>
          <a:lstStyle/>
          <a:p>
            <a:r>
              <a:rPr lang="fr-FR" sz="2000" dirty="0">
                <a:solidFill>
                  <a:schemeClr val="tx1">
                    <a:lumMod val="65000"/>
                    <a:lumOff val="35000"/>
                  </a:schemeClr>
                </a:solidFill>
                <a:latin typeface="Arial" panose="020B0604020202020204" pitchFamily="34" charset="0"/>
                <a:cs typeface="Arial" panose="020B0604020202020204" pitchFamily="34" charset="0"/>
              </a:rPr>
              <a:t>D</a:t>
            </a:r>
            <a:r>
              <a:rPr lang="en-US" sz="2000" dirty="0" err="1">
                <a:solidFill>
                  <a:schemeClr val="tx1">
                    <a:lumMod val="65000"/>
                    <a:lumOff val="35000"/>
                  </a:schemeClr>
                </a:solidFill>
                <a:latin typeface="Arial" panose="020B0604020202020204" pitchFamily="34" charset="0"/>
                <a:cs typeface="Arial" panose="020B0604020202020204" pitchFamily="34" charset="0"/>
              </a:rPr>
              <a:t>oes</a:t>
            </a:r>
            <a:r>
              <a:rPr lang="en-US" sz="2000" dirty="0">
                <a:solidFill>
                  <a:schemeClr val="tx1">
                    <a:lumMod val="65000"/>
                    <a:lumOff val="35000"/>
                  </a:schemeClr>
                </a:solidFill>
                <a:latin typeface="Arial" panose="020B0604020202020204" pitchFamily="34" charset="0"/>
                <a:cs typeface="Arial" panose="020B0604020202020204" pitchFamily="34" charset="0"/>
              </a:rPr>
              <a:t> </a:t>
            </a:r>
            <a:r>
              <a:rPr lang="en-GB" sz="2000" u="sng" dirty="0">
                <a:solidFill>
                  <a:schemeClr val="tx1">
                    <a:lumMod val="65000"/>
                    <a:lumOff val="35000"/>
                  </a:schemeClr>
                </a:solidFill>
                <a:latin typeface="Arial" panose="020B0604020202020204" pitchFamily="34" charset="0"/>
                <a:cs typeface="Arial" panose="020B0604020202020204" pitchFamily="34" charset="0"/>
              </a:rPr>
              <a:t>antiplatelet treatment, acutely or long-term </a:t>
            </a:r>
            <a:r>
              <a:rPr lang="en-GB" sz="2000" dirty="0">
                <a:solidFill>
                  <a:schemeClr val="tx1">
                    <a:lumMod val="65000"/>
                    <a:lumOff val="35000"/>
                  </a:schemeClr>
                </a:solidFill>
                <a:latin typeface="Arial" panose="020B0604020202020204" pitchFamily="34" charset="0"/>
                <a:cs typeface="Arial" panose="020B0604020202020204" pitchFamily="34" charset="0"/>
              </a:rPr>
              <a:t>(considering single/dual, duration, and whether any particular antiplatelet or combination of antiplatelets is better), compared to avoiding/less of/alternative antiplatelet intervention, </a:t>
            </a:r>
            <a:r>
              <a:rPr lang="en-US" sz="2000" dirty="0">
                <a:solidFill>
                  <a:schemeClr val="tx1">
                    <a:lumMod val="65000"/>
                    <a:lumOff val="35000"/>
                  </a:schemeClr>
                </a:solidFill>
                <a:latin typeface="Arial" panose="020B0604020202020204" pitchFamily="34" charset="0"/>
                <a:cs typeface="Arial" panose="020B0604020202020204" pitchFamily="34" charset="0"/>
              </a:rPr>
              <a:t>reduce recurrent ischaemic stroke, dependency, death, cognitive impairment or dementia, haemorrhagic stroke, MACE, mobility or gait disorder, and mood disorders?</a:t>
            </a:r>
            <a:r>
              <a:rPr lang="fr-FR" sz="20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4" name="TextBox 3"/>
          <p:cNvSpPr txBox="1"/>
          <p:nvPr/>
        </p:nvSpPr>
        <p:spPr>
          <a:xfrm>
            <a:off x="406456" y="2472309"/>
            <a:ext cx="10989803" cy="400110"/>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737 abstracts, 110 full text review, 29 for data extraction from 25 RCTs </a:t>
            </a:r>
            <a:r>
              <a:rPr lang="en-GB" sz="2000" dirty="0">
                <a:latin typeface="Arial" panose="020B0604020202020204" pitchFamily="34" charset="0"/>
                <a:cs typeface="Arial" panose="020B0604020202020204" pitchFamily="34" charset="0"/>
                <a:sym typeface="Symbol" panose="05050102010706020507" pitchFamily="18" charset="2"/>
              </a:rPr>
              <a:t> </a:t>
            </a:r>
            <a:r>
              <a:rPr lang="en-GB" sz="2000" dirty="0">
                <a:latin typeface="Arial" panose="020B0604020202020204" pitchFamily="34" charset="0"/>
                <a:cs typeface="Arial" panose="020B0604020202020204" pitchFamily="34" charset="0"/>
              </a:rPr>
              <a:t>3 PICO 2, 22 PICO 6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8337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itle 1"/>
          <p:cNvSpPr txBox="1">
            <a:spLocks/>
          </p:cNvSpPr>
          <p:nvPr/>
        </p:nvSpPr>
        <p:spPr>
          <a:xfrm>
            <a:off x="334963" y="365125"/>
            <a:ext cx="9240837" cy="746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baseline="0">
                <a:solidFill>
                  <a:srgbClr val="082163"/>
                </a:solidFill>
                <a:latin typeface="Arial" panose="020B0604020202020204" pitchFamily="34" charset="0"/>
                <a:ea typeface="+mj-ea"/>
                <a:cs typeface="Arial" panose="020B0604020202020204" pitchFamily="34" charset="0"/>
              </a:defRPr>
            </a:lvl1pPr>
          </a:lstStyle>
          <a:p>
            <a:endParaRPr lang="en-GB" dirty="0"/>
          </a:p>
        </p:txBody>
      </p:sp>
      <p:sp>
        <p:nvSpPr>
          <p:cNvPr id="20"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tangle 22"/>
          <p:cNvSpPr/>
          <p:nvPr/>
        </p:nvSpPr>
        <p:spPr>
          <a:xfrm>
            <a:off x="406456" y="2000283"/>
            <a:ext cx="11529897" cy="1980029"/>
          </a:xfrm>
          <a:prstGeom prst="rect">
            <a:avLst/>
          </a:prstGeom>
          <a:ln>
            <a:solidFill>
              <a:schemeClr val="accent1"/>
            </a:solidFill>
          </a:ln>
        </p:spPr>
        <p:txBody>
          <a:bodyPr wrap="square">
            <a:spAutoFit/>
          </a:bodyPr>
          <a:lstStyle/>
          <a:p>
            <a:r>
              <a:rPr lang="en-GB" b="1" dirty="0">
                <a:latin typeface="Arial" panose="020B0604020202020204" pitchFamily="34" charset="0"/>
                <a:ea typeface="Times New Roman" panose="02020603050405020304" pitchFamily="18" charset="0"/>
                <a:cs typeface="Arial" panose="020B0604020202020204" pitchFamily="34" charset="0"/>
              </a:rPr>
              <a:t>Evidence-based Recommendation</a:t>
            </a:r>
          </a:p>
          <a:p>
            <a:pPr algn="just">
              <a:lnSpc>
                <a:spcPct val="150000"/>
              </a:lnSpc>
            </a:pPr>
            <a:r>
              <a:rPr lang="en-GB" sz="1800" dirty="0">
                <a:effectLst/>
                <a:latin typeface="Arial" panose="020B0604020202020204" pitchFamily="34" charset="0"/>
                <a:ea typeface="SimSun" panose="02010600030101010101" pitchFamily="2" charset="-122"/>
              </a:rPr>
              <a:t>In patients with suspected acute lacunar ischaemic stroke, there is continued uncertainty about a specific combination of antiplatelet therapy over monotherapy.</a:t>
            </a:r>
            <a:endParaRPr lang="en-GB" sz="2000" dirty="0">
              <a:effectLst/>
              <a:latin typeface="Times New Roman" panose="02020603050405020304" pitchFamily="18" charset="0"/>
              <a:ea typeface="SimSun" panose="02010600030101010101" pitchFamily="2" charset="-122"/>
            </a:endParaRPr>
          </a:p>
          <a:p>
            <a:pPr algn="just">
              <a:lnSpc>
                <a:spcPct val="150000"/>
              </a:lnSpc>
            </a:pPr>
            <a:r>
              <a:rPr lang="en-GB" sz="1800" dirty="0">
                <a:effectLst/>
                <a:latin typeface="Arial" panose="020B0604020202020204" pitchFamily="34" charset="0"/>
                <a:ea typeface="SimSun" panose="02010600030101010101" pitchFamily="2" charset="-122"/>
              </a:rPr>
              <a:t>Quality of evidence </a:t>
            </a:r>
            <a:r>
              <a:rPr lang="en-GB" sz="1800" b="1" dirty="0">
                <a:solidFill>
                  <a:srgbClr val="B2A1C7"/>
                </a:solidFill>
                <a:effectLst/>
                <a:latin typeface="Arial" panose="020B0604020202020204" pitchFamily="34" charset="0"/>
                <a:ea typeface="SimSun" panose="02010600030101010101" pitchFamily="2" charset="-122"/>
              </a:rPr>
              <a:t>Very low </a:t>
            </a:r>
            <a:r>
              <a:rPr lang="en-GB" sz="1800" b="1" dirty="0">
                <a:solidFill>
                  <a:srgbClr val="B2A1C7"/>
                </a:solidFill>
                <a:effectLst/>
                <a:latin typeface="Cambria Math" panose="02040503050406030204" pitchFamily="18" charset="0"/>
                <a:ea typeface="SimSun" panose="02010600030101010101" pitchFamily="2" charset="-122"/>
                <a:cs typeface="Cambria Math" panose="02040503050406030204" pitchFamily="18" charset="0"/>
              </a:rPr>
              <a:t>⊕</a:t>
            </a:r>
            <a:endParaRPr lang="en-GB" sz="2000" dirty="0">
              <a:effectLst/>
              <a:latin typeface="Times New Roman" panose="02020603050405020304" pitchFamily="18" charset="0"/>
              <a:ea typeface="SimSun" panose="02010600030101010101" pitchFamily="2" charset="-122"/>
            </a:endParaRPr>
          </a:p>
          <a:p>
            <a:pPr algn="just">
              <a:lnSpc>
                <a:spcPct val="150000"/>
              </a:lnSpc>
            </a:pPr>
            <a:r>
              <a:rPr lang="en-GB" sz="1800" dirty="0">
                <a:effectLst/>
                <a:latin typeface="Arial" panose="020B0604020202020204" pitchFamily="34" charset="0"/>
                <a:ea typeface="SimSun" panose="02010600030101010101" pitchFamily="2" charset="-122"/>
              </a:rPr>
              <a:t>Strength of recommendation: -</a:t>
            </a:r>
            <a:r>
              <a:rPr lang="en-GB" b="1" dirty="0">
                <a:solidFill>
                  <a:srgbClr val="70AD47"/>
                </a:solidFill>
                <a:latin typeface="Arial" panose="020B0604020202020204" pitchFamily="34" charset="0"/>
                <a:ea typeface="Times New Roman" panose="02020603050405020304" pitchFamily="18" charset="0"/>
                <a:cs typeface="Arial" panose="020B0604020202020204" pitchFamily="34" charset="0"/>
              </a:rPr>
              <a:t> </a:t>
            </a:r>
            <a:endParaRPr lang="en-US" dirty="0">
              <a:latin typeface="Arial" panose="020B0604020202020204" pitchFamily="34" charset="0"/>
              <a:ea typeface="Times New Roman" panose="02020603050405020304" pitchFamily="18" charset="0"/>
              <a:cs typeface="Arial" panose="020B0604020202020204" pitchFamily="34" charset="0"/>
            </a:endParaRPr>
          </a:p>
        </p:txBody>
      </p:sp>
      <p:sp>
        <p:nvSpPr>
          <p:cNvPr id="10" name="Title 1">
            <a:extLst>
              <a:ext uri="{FF2B5EF4-FFF2-40B4-BE49-F238E27FC236}">
                <a16:creationId xmlns:a16="http://schemas.microsoft.com/office/drawing/2014/main" id="{DCE1ABD3-4330-4FF1-8074-8DAF3CC1F65E}"/>
              </a:ext>
            </a:extLst>
          </p:cNvPr>
          <p:cNvSpPr>
            <a:spLocks noGrp="1"/>
          </p:cNvSpPr>
          <p:nvPr>
            <p:ph type="title"/>
          </p:nvPr>
        </p:nvSpPr>
        <p:spPr>
          <a:xfrm>
            <a:off x="406456" y="141842"/>
            <a:ext cx="11264854" cy="746126"/>
          </a:xfrm>
        </p:spPr>
        <p:txBody>
          <a:bodyPr>
            <a:normAutofit/>
          </a:bodyPr>
          <a:lstStyle/>
          <a:p>
            <a:r>
              <a:rPr lang="en-GB" dirty="0"/>
              <a:t>PICO 2, antiplatelet treatment, acute </a:t>
            </a:r>
          </a:p>
        </p:txBody>
      </p:sp>
      <p:sp>
        <p:nvSpPr>
          <p:cNvPr id="11" name="TextBox 10">
            <a:extLst>
              <a:ext uri="{FF2B5EF4-FFF2-40B4-BE49-F238E27FC236}">
                <a16:creationId xmlns:a16="http://schemas.microsoft.com/office/drawing/2014/main" id="{521B1F8F-CECF-455A-9654-331450474541}"/>
              </a:ext>
            </a:extLst>
          </p:cNvPr>
          <p:cNvSpPr txBox="1"/>
          <p:nvPr/>
        </p:nvSpPr>
        <p:spPr>
          <a:xfrm>
            <a:off x="406456" y="795925"/>
            <a:ext cx="11593285" cy="1077218"/>
          </a:xfrm>
          <a:prstGeom prst="rect">
            <a:avLst/>
          </a:prstGeom>
          <a:solidFill>
            <a:schemeClr val="accent6">
              <a:lumMod val="20000"/>
              <a:lumOff val="80000"/>
            </a:schemeClr>
          </a:solidFill>
        </p:spPr>
        <p:txBody>
          <a:bodyPr wrap="square" rtlCol="0">
            <a:spAutoFit/>
          </a:bodyPr>
          <a:lstStyle/>
          <a:p>
            <a:pPr>
              <a:lnSpc>
                <a:spcPct val="80000"/>
              </a:lnSpc>
              <a:spcBef>
                <a:spcPts val="1000"/>
              </a:spcBef>
            </a:pPr>
            <a:r>
              <a:rPr lang="fr-FR" sz="2000" dirty="0">
                <a:solidFill>
                  <a:schemeClr val="tx1">
                    <a:lumMod val="65000"/>
                    <a:lumOff val="35000"/>
                  </a:schemeClr>
                </a:solidFill>
                <a:latin typeface="Arial" panose="020B0604020202020204" pitchFamily="34" charset="0"/>
                <a:cs typeface="Arial" panose="020B0604020202020204" pitchFamily="34" charset="0"/>
              </a:rPr>
              <a:t>D</a:t>
            </a:r>
            <a:r>
              <a:rPr lang="en-US" sz="2000" dirty="0" err="1">
                <a:solidFill>
                  <a:schemeClr val="tx1">
                    <a:lumMod val="65000"/>
                    <a:lumOff val="35000"/>
                  </a:schemeClr>
                </a:solidFill>
                <a:latin typeface="Arial" panose="020B0604020202020204" pitchFamily="34" charset="0"/>
                <a:cs typeface="Arial" panose="020B0604020202020204" pitchFamily="34" charset="0"/>
              </a:rPr>
              <a:t>oes</a:t>
            </a:r>
            <a:r>
              <a:rPr lang="en-US" sz="2000" dirty="0">
                <a:solidFill>
                  <a:schemeClr val="tx1">
                    <a:lumMod val="65000"/>
                    <a:lumOff val="35000"/>
                  </a:schemeClr>
                </a:solidFill>
                <a:latin typeface="Arial" panose="020B0604020202020204" pitchFamily="34" charset="0"/>
                <a:cs typeface="Arial" panose="020B0604020202020204" pitchFamily="34" charset="0"/>
              </a:rPr>
              <a:t> </a:t>
            </a:r>
            <a:r>
              <a:rPr lang="en-GB" sz="2000" u="sng" dirty="0">
                <a:solidFill>
                  <a:schemeClr val="tx1">
                    <a:lumMod val="65000"/>
                    <a:lumOff val="35000"/>
                  </a:schemeClr>
                </a:solidFill>
                <a:latin typeface="Arial" panose="020B0604020202020204" pitchFamily="34" charset="0"/>
                <a:cs typeface="Arial" panose="020B0604020202020204" pitchFamily="34" charset="0"/>
              </a:rPr>
              <a:t>acute treatment with antiplatelets </a:t>
            </a:r>
            <a:r>
              <a:rPr lang="en-GB" sz="2000" dirty="0">
                <a:solidFill>
                  <a:schemeClr val="tx1">
                    <a:lumMod val="65000"/>
                    <a:lumOff val="35000"/>
                  </a:schemeClr>
                </a:solidFill>
                <a:latin typeface="Arial" panose="020B0604020202020204" pitchFamily="34" charset="0"/>
                <a:cs typeface="Arial" panose="020B0604020202020204" pitchFamily="34" charset="0"/>
              </a:rPr>
              <a:t>(considering single/dual, duration, and whether any particular antiplatelet or combination of antiplatelets is better), compared to avoiding/less of/alternative antiplatelet intervention, </a:t>
            </a:r>
            <a:r>
              <a:rPr lang="en-US" sz="2000" dirty="0">
                <a:solidFill>
                  <a:schemeClr val="tx1">
                    <a:lumMod val="65000"/>
                    <a:lumOff val="35000"/>
                  </a:schemeClr>
                </a:solidFill>
                <a:latin typeface="Arial" panose="020B0604020202020204" pitchFamily="34" charset="0"/>
                <a:cs typeface="Arial" panose="020B0604020202020204" pitchFamily="34" charset="0"/>
              </a:rPr>
              <a:t>reduce recurrent ischaemic stroke, dependency, death, cognitive impairment or dementia, haemorrhagic stroke, MACE, mobility or gait disorder, and mood disorders?</a:t>
            </a:r>
            <a:r>
              <a:rPr lang="fr-FR" sz="20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B70B9C3C-8B7F-49B5-A383-ABB242A7933B}"/>
              </a:ext>
            </a:extLst>
          </p:cNvPr>
          <p:cNvSpPr txBox="1"/>
          <p:nvPr/>
        </p:nvSpPr>
        <p:spPr>
          <a:xfrm>
            <a:off x="406455" y="4126998"/>
            <a:ext cx="11529896" cy="1288751"/>
          </a:xfrm>
          <a:prstGeom prst="rect">
            <a:avLst/>
          </a:prstGeom>
          <a:solidFill>
            <a:schemeClr val="bg2"/>
          </a:solidFill>
        </p:spPr>
        <p:txBody>
          <a:bodyPr wrap="square" rtlCol="0">
            <a:spAutoFit/>
          </a:bodyPr>
          <a:lstStyle/>
          <a:p>
            <a:pPr algn="just">
              <a:lnSpc>
                <a:spcPct val="150000"/>
              </a:lnSpc>
            </a:pPr>
            <a:r>
              <a:rPr lang="en-US" sz="1800" b="1" dirty="0">
                <a:solidFill>
                  <a:srgbClr val="000000"/>
                </a:solidFill>
                <a:effectLst/>
                <a:latin typeface="Arial" panose="020B0604020202020204" pitchFamily="34" charset="0"/>
                <a:ea typeface="SimSun" panose="02010600030101010101" pitchFamily="2" charset="-122"/>
              </a:rPr>
              <a:t>Expert Consensus Statement</a:t>
            </a:r>
            <a:endParaRPr lang="en-GB" sz="1800" dirty="0">
              <a:effectLst/>
              <a:latin typeface="Times New Roman" panose="02020603050405020304" pitchFamily="18" charset="0"/>
              <a:ea typeface="SimSun" panose="02010600030101010101" pitchFamily="2" charset="-122"/>
            </a:endParaRPr>
          </a:p>
          <a:p>
            <a:pPr algn="just">
              <a:lnSpc>
                <a:spcPct val="150000"/>
              </a:lnSpc>
            </a:pPr>
            <a:r>
              <a:rPr lang="en-GB" sz="1800" dirty="0">
                <a:solidFill>
                  <a:srgbClr val="000000"/>
                </a:solidFill>
                <a:effectLst/>
                <a:latin typeface="Arial" panose="020B0604020202020204" pitchFamily="34" charset="0"/>
                <a:ea typeface="SimSun" panose="02010600030101010101" pitchFamily="2" charset="-122"/>
              </a:rPr>
              <a:t>Twelve of 12 MWG members agree with the statement that in patients with suspected lacunar ischaemic stroke, initiation of antiplatelet therapy should be started as soon as possible after stroke onset.</a:t>
            </a:r>
            <a:r>
              <a:rPr lang="en-GB" sz="1800" dirty="0">
                <a:effectLst/>
                <a:latin typeface="Arial" panose="020B0604020202020204" pitchFamily="34" charset="0"/>
                <a:ea typeface="SimSun" panose="02010600030101010101" pitchFamily="2" charset="-122"/>
              </a:rPr>
              <a:t> </a:t>
            </a:r>
            <a:endParaRPr lang="en-GB" sz="1800" dirty="0">
              <a:effectLst/>
              <a:latin typeface="Times New Roman" panose="02020603050405020304" pitchFamily="18" charset="0"/>
              <a:ea typeface="SimSun" panose="02010600030101010101" pitchFamily="2" charset="-122"/>
            </a:endParaRPr>
          </a:p>
        </p:txBody>
      </p:sp>
      <p:sp>
        <p:nvSpPr>
          <p:cNvPr id="2" name="textruta 1">
            <a:extLst>
              <a:ext uri="{FF2B5EF4-FFF2-40B4-BE49-F238E27FC236}">
                <a16:creationId xmlns:a16="http://schemas.microsoft.com/office/drawing/2014/main" id="{8BA8DC5F-0CDF-4AA1-E83C-90913C4AFDDA}"/>
              </a:ext>
            </a:extLst>
          </p:cNvPr>
          <p:cNvSpPr txBox="1"/>
          <p:nvPr/>
        </p:nvSpPr>
        <p:spPr>
          <a:xfrm>
            <a:off x="406455" y="5581280"/>
            <a:ext cx="10242997" cy="646331"/>
          </a:xfrm>
          <a:prstGeom prst="rect">
            <a:avLst/>
          </a:prstGeom>
          <a:solidFill>
            <a:schemeClr val="bg1"/>
          </a:solidFill>
          <a:ln>
            <a:solidFill>
              <a:schemeClr val="tx1"/>
            </a:solidFill>
          </a:ln>
        </p:spPr>
        <p:txBody>
          <a:bodyPr wrap="none" rtlCol="0">
            <a:spAutoFit/>
          </a:bodyPr>
          <a:lstStyle/>
          <a:p>
            <a:r>
              <a:rPr lang="sv-SE" dirty="0" err="1">
                <a:latin typeface="Arial" panose="020B0604020202020204" pitchFamily="34" charset="0"/>
                <a:cs typeface="Arial" panose="020B0604020202020204" pitchFamily="34" charset="0"/>
              </a:rPr>
              <a:t>Comment</a:t>
            </a:r>
            <a:r>
              <a:rPr lang="sv-SE" dirty="0">
                <a:latin typeface="Arial" panose="020B0604020202020204" pitchFamily="34" charset="0"/>
                <a:cs typeface="Arial" panose="020B0604020202020204" pitchFamily="34" charset="0"/>
              </a:rPr>
              <a:t>: </a:t>
            </a:r>
            <a:r>
              <a:rPr lang="en-GB" sz="1800" dirty="0">
                <a:effectLst/>
                <a:latin typeface="Arial" panose="020B0604020202020204" pitchFamily="34" charset="0"/>
                <a:ea typeface="SimSun" panose="02010600030101010101" pitchFamily="2" charset="-122"/>
                <a:cs typeface="Arial" panose="020B0604020202020204" pitchFamily="34" charset="0"/>
              </a:rPr>
              <a:t>It may be reasonable to use dual antiplatelet therapy short term according to </a:t>
            </a:r>
          </a:p>
          <a:p>
            <a:r>
              <a:rPr lang="en-GB" sz="1800" dirty="0">
                <a:effectLst/>
                <a:latin typeface="Arial" panose="020B0604020202020204" pitchFamily="34" charset="0"/>
                <a:ea typeface="SimSun" panose="02010600030101010101" pitchFamily="2" charset="-122"/>
                <a:cs typeface="Arial" panose="020B0604020202020204" pitchFamily="34" charset="0"/>
              </a:rPr>
              <a:t>the CHANCE and POINT trials’ protocols. Comparable with Dawson et al, ESO expedited GL 2021.</a:t>
            </a: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4903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le 1">
            <a:extLst>
              <a:ext uri="{FF2B5EF4-FFF2-40B4-BE49-F238E27FC236}">
                <a16:creationId xmlns:a16="http://schemas.microsoft.com/office/drawing/2014/main" id="{DCE1ABD3-4330-4FF1-8074-8DAF3CC1F65E}"/>
              </a:ext>
            </a:extLst>
          </p:cNvPr>
          <p:cNvSpPr>
            <a:spLocks noGrp="1"/>
          </p:cNvSpPr>
          <p:nvPr>
            <p:ph type="title"/>
          </p:nvPr>
        </p:nvSpPr>
        <p:spPr>
          <a:xfrm>
            <a:off x="406456" y="141842"/>
            <a:ext cx="11264854" cy="746126"/>
          </a:xfrm>
        </p:spPr>
        <p:txBody>
          <a:bodyPr>
            <a:normAutofit/>
          </a:bodyPr>
          <a:lstStyle/>
          <a:p>
            <a:r>
              <a:rPr lang="en-GB" dirty="0"/>
              <a:t>PICO 6, antiplatelet treatment, secondary prevention </a:t>
            </a:r>
          </a:p>
        </p:txBody>
      </p:sp>
      <p:pic>
        <p:nvPicPr>
          <p:cNvPr id="14" name="Picture 13">
            <a:extLst>
              <a:ext uri="{FF2B5EF4-FFF2-40B4-BE49-F238E27FC236}">
                <a16:creationId xmlns:a16="http://schemas.microsoft.com/office/drawing/2014/main" id="{A4B9B9CF-7E90-44D3-B3A1-8357860F9032}"/>
              </a:ext>
            </a:extLst>
          </p:cNvPr>
          <p:cNvPicPr/>
          <p:nvPr/>
        </p:nvPicPr>
        <p:blipFill>
          <a:blip r:embed="rId2"/>
          <a:stretch>
            <a:fillRect/>
          </a:stretch>
        </p:blipFill>
        <p:spPr>
          <a:xfrm>
            <a:off x="406455" y="1221344"/>
            <a:ext cx="7607991" cy="3754067"/>
          </a:xfrm>
          <a:prstGeom prst="rect">
            <a:avLst/>
          </a:prstGeom>
        </p:spPr>
      </p:pic>
      <p:sp>
        <p:nvSpPr>
          <p:cNvPr id="8" name="TextBox 7">
            <a:extLst>
              <a:ext uri="{FF2B5EF4-FFF2-40B4-BE49-F238E27FC236}">
                <a16:creationId xmlns:a16="http://schemas.microsoft.com/office/drawing/2014/main" id="{AFCF614B-E575-4374-B02C-B9B60B47410F}"/>
              </a:ext>
            </a:extLst>
          </p:cNvPr>
          <p:cNvSpPr txBox="1"/>
          <p:nvPr/>
        </p:nvSpPr>
        <p:spPr>
          <a:xfrm>
            <a:off x="414941" y="852012"/>
            <a:ext cx="3871573" cy="400110"/>
          </a:xfrm>
          <a:prstGeom prst="rect">
            <a:avLst/>
          </a:prstGeom>
          <a:noFill/>
        </p:spPr>
        <p:txBody>
          <a:bodyPr wrap="none" rtlCol="0">
            <a:spAutoFit/>
          </a:bodyPr>
          <a:lstStyle/>
          <a:p>
            <a:r>
              <a:rPr lang="en-GB" sz="2000" dirty="0">
                <a:solidFill>
                  <a:srgbClr val="002060"/>
                </a:solidFill>
                <a:latin typeface="Arial" panose="020B0604020202020204" pitchFamily="34" charset="0"/>
                <a:cs typeface="Arial" panose="020B0604020202020204" pitchFamily="34" charset="0"/>
              </a:rPr>
              <a:t>Recurrent stroke: Meta-analysis</a:t>
            </a:r>
            <a:r>
              <a:rPr lang="en-GB" sz="2000" dirty="0">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1BA9A4D0-9EBF-434C-AE65-72A26A3B5FF5}"/>
              </a:ext>
            </a:extLst>
          </p:cNvPr>
          <p:cNvSpPr txBox="1"/>
          <p:nvPr/>
        </p:nvSpPr>
        <p:spPr>
          <a:xfrm>
            <a:off x="414941" y="4821048"/>
            <a:ext cx="11620179" cy="1631216"/>
          </a:xfrm>
          <a:prstGeom prst="rect">
            <a:avLst/>
          </a:prstGeom>
          <a:solidFill>
            <a:schemeClr val="bg1"/>
          </a:solidFill>
        </p:spPr>
        <p:txBody>
          <a:bodyPr wrap="square" rtlCol="0">
            <a:spAutoFit/>
          </a:bodyPr>
          <a:lstStyle/>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Clopidogrel, ticagrelor, ticlopidine, etc, not superior to aspirin alone</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SPS3 and MATCH showed no benefit but increased risk of </a:t>
            </a:r>
            <a:r>
              <a:rPr lang="en-GB" sz="2000" dirty="0" err="1">
                <a:latin typeface="Arial" panose="020B0604020202020204" pitchFamily="34" charset="0"/>
                <a:cs typeface="Arial" panose="020B0604020202020204" pitchFamily="34" charset="0"/>
              </a:rPr>
              <a:t>clopidogrel+aspirin</a:t>
            </a:r>
            <a:r>
              <a:rPr lang="en-GB" sz="2000" dirty="0">
                <a:latin typeface="Arial" panose="020B0604020202020204" pitchFamily="34" charset="0"/>
                <a:cs typeface="Arial" panose="020B0604020202020204" pitchFamily="34" charset="0"/>
              </a:rPr>
              <a:t> versus aspirin or clopidogrel alone </a:t>
            </a:r>
          </a:p>
        </p:txBody>
      </p:sp>
    </p:spTree>
    <p:extLst>
      <p:ext uri="{BB962C8B-B14F-4D97-AF65-F5344CB8AC3E}">
        <p14:creationId xmlns:p14="http://schemas.microsoft.com/office/powerpoint/2010/main" val="2061187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3BFD0479-F962-9699-9A68-3BA502463FBA}"/>
              </a:ext>
            </a:extLst>
          </p:cNvPr>
          <p:cNvPicPr/>
          <p:nvPr/>
        </p:nvPicPr>
        <p:blipFill>
          <a:blip r:embed="rId3"/>
          <a:stretch>
            <a:fillRect/>
          </a:stretch>
        </p:blipFill>
        <p:spPr>
          <a:xfrm>
            <a:off x="0" y="1953492"/>
            <a:ext cx="6247293" cy="3879058"/>
          </a:xfrm>
          <a:prstGeom prst="rect">
            <a:avLst/>
          </a:prstGeom>
        </p:spPr>
      </p:pic>
      <p:sp>
        <p:nvSpPr>
          <p:cNvPr id="5" name="TextBox 2">
            <a:extLst>
              <a:ext uri="{FF2B5EF4-FFF2-40B4-BE49-F238E27FC236}">
                <a16:creationId xmlns:a16="http://schemas.microsoft.com/office/drawing/2014/main" id="{AB5BECE4-1982-AB55-C00E-FB2A8B3FA495}"/>
              </a:ext>
            </a:extLst>
          </p:cNvPr>
          <p:cNvSpPr txBox="1"/>
          <p:nvPr/>
        </p:nvSpPr>
        <p:spPr>
          <a:xfrm>
            <a:off x="1058641" y="973038"/>
            <a:ext cx="6862776" cy="400110"/>
          </a:xfrm>
          <a:prstGeom prst="rect">
            <a:avLst/>
          </a:prstGeom>
          <a:noFill/>
        </p:spPr>
        <p:txBody>
          <a:bodyPr wrap="none" rtlCol="0">
            <a:spAutoFit/>
          </a:bodyPr>
          <a:lstStyle/>
          <a:p>
            <a:r>
              <a:rPr lang="en-GB" sz="2000" dirty="0">
                <a:solidFill>
                  <a:srgbClr val="002060"/>
                </a:solidFill>
                <a:latin typeface="Arial" panose="020B0604020202020204" pitchFamily="34" charset="0"/>
                <a:cs typeface="Arial" panose="020B0604020202020204" pitchFamily="34" charset="0"/>
              </a:rPr>
              <a:t>Exploratory Network Meta-analysis “Any recurrent stroke”</a:t>
            </a:r>
          </a:p>
        </p:txBody>
      </p:sp>
      <p:sp>
        <p:nvSpPr>
          <p:cNvPr id="6" name="TextBox 6">
            <a:extLst>
              <a:ext uri="{FF2B5EF4-FFF2-40B4-BE49-F238E27FC236}">
                <a16:creationId xmlns:a16="http://schemas.microsoft.com/office/drawing/2014/main" id="{7D1F9389-8261-3F4C-5445-0549D16E7F7F}"/>
              </a:ext>
            </a:extLst>
          </p:cNvPr>
          <p:cNvSpPr txBox="1"/>
          <p:nvPr/>
        </p:nvSpPr>
        <p:spPr>
          <a:xfrm>
            <a:off x="5785417" y="2096308"/>
            <a:ext cx="6406583" cy="2862322"/>
          </a:xfrm>
          <a:prstGeom prst="rect">
            <a:avLst/>
          </a:prstGeom>
          <a:solidFill>
            <a:schemeClr val="bg1"/>
          </a:solidFill>
        </p:spPr>
        <p:txBody>
          <a:bodyPr wrap="square" rtlCol="0">
            <a:spAutoFit/>
          </a:bodyPr>
          <a:lstStyle/>
          <a:p>
            <a:r>
              <a:rPr lang="en-US" dirty="0">
                <a:effectLst/>
                <a:latin typeface="Arial" panose="020B0604020202020204" pitchFamily="34" charset="0"/>
                <a:ea typeface="SimSun" panose="02010600030101010101" pitchFamily="2" charset="-122"/>
              </a:rPr>
              <a:t>				  RR 	(95%CI)</a:t>
            </a:r>
          </a:p>
          <a:p>
            <a:r>
              <a:rPr lang="en-US" dirty="0" err="1">
                <a:effectLst/>
                <a:latin typeface="Arial" panose="020B0604020202020204" pitchFamily="34" charset="0"/>
                <a:ea typeface="SimSun" panose="02010600030101010101" pitchFamily="2" charset="-122"/>
              </a:rPr>
              <a:t>Aspirin+Dipyridamole</a:t>
            </a:r>
            <a:r>
              <a:rPr lang="en-US" dirty="0">
                <a:effectLst/>
                <a:latin typeface="Arial" panose="020B0604020202020204" pitchFamily="34" charset="0"/>
                <a:ea typeface="SimSun" panose="02010600030101010101" pitchFamily="2" charset="-122"/>
              </a:rPr>
              <a:t> vs Placebo     0.56 	(0.41, 0.77) </a:t>
            </a:r>
          </a:p>
          <a:p>
            <a:endParaRPr lang="en-US" dirty="0">
              <a:effectLst/>
              <a:latin typeface="Arial" panose="020B0604020202020204" pitchFamily="34" charset="0"/>
              <a:ea typeface="SimSun" panose="02010600030101010101" pitchFamily="2" charset="-122"/>
            </a:endParaRPr>
          </a:p>
          <a:p>
            <a:r>
              <a:rPr lang="en-US" dirty="0">
                <a:effectLst/>
                <a:latin typeface="Arial" panose="020B0604020202020204" pitchFamily="34" charset="0"/>
                <a:ea typeface="SimSun" panose="02010600030101010101" pitchFamily="2" charset="-122"/>
              </a:rPr>
              <a:t>Cilostazol vs Placebo  	      	0.55 	(0.36, 0.84)</a:t>
            </a:r>
          </a:p>
          <a:p>
            <a:endParaRPr lang="en-US" dirty="0">
              <a:latin typeface="Arial" panose="020B0604020202020204" pitchFamily="34" charset="0"/>
              <a:ea typeface="SimSun" panose="02010600030101010101" pitchFamily="2" charset="-122"/>
            </a:endParaRPr>
          </a:p>
          <a:p>
            <a:r>
              <a:rPr lang="en-US" dirty="0">
                <a:latin typeface="Arial" panose="020B0604020202020204" pitchFamily="34" charset="0"/>
                <a:ea typeface="SimSun" panose="02010600030101010101" pitchFamily="2" charset="-122"/>
              </a:rPr>
              <a:t>C</a:t>
            </a:r>
            <a:r>
              <a:rPr lang="en-US" dirty="0">
                <a:effectLst/>
                <a:latin typeface="Arial" panose="020B0604020202020204" pitchFamily="34" charset="0"/>
                <a:ea typeface="SimSun" panose="02010600030101010101" pitchFamily="2" charset="-122"/>
              </a:rPr>
              <a:t>lopidogrel vs Placebo	      	0.59	(0.42, 0.83) </a:t>
            </a:r>
          </a:p>
          <a:p>
            <a:endParaRPr lang="en-US" dirty="0">
              <a:effectLst/>
              <a:latin typeface="Arial" panose="020B0604020202020204" pitchFamily="34" charset="0"/>
              <a:ea typeface="SimSun" panose="02010600030101010101" pitchFamily="2" charset="-122"/>
            </a:endParaRPr>
          </a:p>
          <a:p>
            <a:endParaRPr lang="en-US" dirty="0">
              <a:latin typeface="Arial" panose="020B0604020202020204" pitchFamily="34" charset="0"/>
              <a:ea typeface="SimSun" panose="02010600030101010101" pitchFamily="2" charset="-122"/>
            </a:endParaRPr>
          </a:p>
          <a:p>
            <a:r>
              <a:rPr lang="en-US" dirty="0">
                <a:effectLst/>
                <a:latin typeface="Arial" panose="020B0604020202020204" pitchFamily="34" charset="0"/>
                <a:ea typeface="SimSun" panose="02010600030101010101" pitchFamily="2" charset="-122"/>
              </a:rPr>
              <a:t>To reduce any recurrent stroke   </a:t>
            </a:r>
          </a:p>
          <a:p>
            <a:r>
              <a:rPr lang="en-US" dirty="0">
                <a:effectLst/>
                <a:latin typeface="Arial" panose="020B0604020202020204" pitchFamily="34" charset="0"/>
                <a:ea typeface="SimSun" panose="02010600030101010101" pitchFamily="2" charset="-122"/>
              </a:rPr>
              <a:t>Exploratory, often indirect, all low certainty evidence</a:t>
            </a:r>
          </a:p>
        </p:txBody>
      </p:sp>
      <p:sp>
        <p:nvSpPr>
          <p:cNvPr id="7" name="TextBox 3">
            <a:extLst>
              <a:ext uri="{FF2B5EF4-FFF2-40B4-BE49-F238E27FC236}">
                <a16:creationId xmlns:a16="http://schemas.microsoft.com/office/drawing/2014/main" id="{06A749BC-D4CD-94FA-735E-7471662939DE}"/>
              </a:ext>
            </a:extLst>
          </p:cNvPr>
          <p:cNvSpPr txBox="1"/>
          <p:nvPr/>
        </p:nvSpPr>
        <p:spPr>
          <a:xfrm>
            <a:off x="7921417" y="973038"/>
            <a:ext cx="1233030" cy="400110"/>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N=21080</a:t>
            </a:r>
          </a:p>
        </p:txBody>
      </p:sp>
      <p:sp>
        <p:nvSpPr>
          <p:cNvPr id="8" name="Title 1">
            <a:extLst>
              <a:ext uri="{FF2B5EF4-FFF2-40B4-BE49-F238E27FC236}">
                <a16:creationId xmlns:a16="http://schemas.microsoft.com/office/drawing/2014/main" id="{24DFD918-6EB3-2823-9001-63A18801690B}"/>
              </a:ext>
            </a:extLst>
          </p:cNvPr>
          <p:cNvSpPr>
            <a:spLocks noGrp="1"/>
          </p:cNvSpPr>
          <p:nvPr>
            <p:ph type="title"/>
          </p:nvPr>
        </p:nvSpPr>
        <p:spPr>
          <a:xfrm>
            <a:off x="406456" y="141842"/>
            <a:ext cx="11264854" cy="746126"/>
          </a:xfrm>
        </p:spPr>
        <p:txBody>
          <a:bodyPr>
            <a:normAutofit/>
          </a:bodyPr>
          <a:lstStyle/>
          <a:p>
            <a:r>
              <a:rPr lang="en-GB" dirty="0"/>
              <a:t>PICO 6, antiplatelet treatment, secondary prevention </a:t>
            </a:r>
          </a:p>
        </p:txBody>
      </p:sp>
    </p:spTree>
    <p:extLst>
      <p:ext uri="{BB962C8B-B14F-4D97-AF65-F5344CB8AC3E}">
        <p14:creationId xmlns:p14="http://schemas.microsoft.com/office/powerpoint/2010/main" val="2561825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itle 1"/>
          <p:cNvSpPr txBox="1">
            <a:spLocks/>
          </p:cNvSpPr>
          <p:nvPr/>
        </p:nvSpPr>
        <p:spPr>
          <a:xfrm>
            <a:off x="334963" y="365125"/>
            <a:ext cx="9240837" cy="746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baseline="0">
                <a:solidFill>
                  <a:srgbClr val="082163"/>
                </a:solidFill>
                <a:latin typeface="Arial" panose="020B0604020202020204" pitchFamily="34" charset="0"/>
                <a:ea typeface="+mj-ea"/>
                <a:cs typeface="Arial" panose="020B0604020202020204" pitchFamily="34" charset="0"/>
              </a:defRPr>
            </a:lvl1pPr>
          </a:lstStyle>
          <a:p>
            <a:endParaRPr lang="en-GB" dirty="0"/>
          </a:p>
        </p:txBody>
      </p:sp>
      <p:sp>
        <p:nvSpPr>
          <p:cNvPr id="20"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tangle 22"/>
          <p:cNvSpPr/>
          <p:nvPr/>
        </p:nvSpPr>
        <p:spPr>
          <a:xfrm>
            <a:off x="406454" y="1942432"/>
            <a:ext cx="11529897" cy="2031325"/>
          </a:xfrm>
          <a:prstGeom prst="rect">
            <a:avLst/>
          </a:prstGeom>
          <a:ln>
            <a:solidFill>
              <a:schemeClr val="accent1"/>
            </a:solidFill>
          </a:ln>
        </p:spPr>
        <p:txBody>
          <a:bodyPr wrap="square">
            <a:spAutoFit/>
          </a:bodyPr>
          <a:lstStyle/>
          <a:p>
            <a:pPr algn="just"/>
            <a:r>
              <a:rPr lang="en-GB" sz="1800" b="1" dirty="0">
                <a:effectLst/>
                <a:latin typeface="Arial" panose="020B0604020202020204" pitchFamily="34" charset="0"/>
                <a:ea typeface="SimSun" panose="02010600030101010101" pitchFamily="2" charset="-122"/>
              </a:rPr>
              <a:t>Evidence-based Recommendation </a:t>
            </a:r>
            <a:endParaRPr lang="en-GB" sz="2000" dirty="0">
              <a:effectLst/>
              <a:latin typeface="Times New Roman" panose="02020603050405020304" pitchFamily="18" charset="0"/>
              <a:ea typeface="SimSun" panose="02010600030101010101" pitchFamily="2" charset="-122"/>
            </a:endParaRPr>
          </a:p>
          <a:p>
            <a:pPr algn="just"/>
            <a:r>
              <a:rPr lang="en-GB" sz="1800" dirty="0">
                <a:effectLst/>
                <a:latin typeface="Arial" panose="020B0604020202020204" pitchFamily="34" charset="0"/>
                <a:ea typeface="SimSun" panose="02010600030101010101" pitchFamily="2" charset="-122"/>
              </a:rPr>
              <a:t>In patients with suspected lacunar ischaemic stroke, for secondary prevention of long-term adverse outcomes, we recommend long term single antiplatelet therapy with aspirin or clopidogrel from 2-4 weeks after stroke onset.</a:t>
            </a:r>
            <a:endParaRPr lang="en-GB" sz="2000" dirty="0">
              <a:effectLst/>
              <a:latin typeface="Times New Roman" panose="02020603050405020304" pitchFamily="18" charset="0"/>
              <a:ea typeface="SimSun" panose="02010600030101010101" pitchFamily="2" charset="-122"/>
            </a:endParaRPr>
          </a:p>
          <a:p>
            <a:pPr algn="just"/>
            <a:r>
              <a:rPr lang="en-GB" sz="1800" dirty="0">
                <a:effectLst/>
                <a:latin typeface="Arial" panose="020B0604020202020204" pitchFamily="34" charset="0"/>
                <a:ea typeface="SimSun" panose="02010600030101010101" pitchFamily="2" charset="-122"/>
              </a:rPr>
              <a:t> </a:t>
            </a:r>
            <a:endParaRPr lang="en-GB" sz="2000" dirty="0">
              <a:effectLst/>
              <a:latin typeface="Times New Roman" panose="02020603050405020304" pitchFamily="18" charset="0"/>
              <a:ea typeface="SimSun" panose="02010600030101010101" pitchFamily="2" charset="-122"/>
            </a:endParaRPr>
          </a:p>
          <a:p>
            <a:pPr algn="just"/>
            <a:r>
              <a:rPr lang="en-GB" sz="1800" dirty="0">
                <a:effectLst/>
                <a:latin typeface="Arial" panose="020B0604020202020204" pitchFamily="34" charset="0"/>
                <a:ea typeface="SimSun" panose="02010600030101010101" pitchFamily="2" charset="-122"/>
              </a:rPr>
              <a:t>Quality of evidence: </a:t>
            </a:r>
            <a:r>
              <a:rPr lang="en-GB" sz="1800" b="1" dirty="0">
                <a:solidFill>
                  <a:srgbClr val="5481C4"/>
                </a:solidFill>
                <a:effectLst/>
                <a:latin typeface="Arial" panose="020B0604020202020204" pitchFamily="34" charset="0"/>
                <a:ea typeface="SimSun" panose="02010600030101010101" pitchFamily="2" charset="-122"/>
              </a:rPr>
              <a:t>Moderate</a:t>
            </a:r>
            <a:r>
              <a:rPr lang="en-GB" sz="1800" b="1" dirty="0">
                <a:solidFill>
                  <a:srgbClr val="92D050"/>
                </a:solidFill>
                <a:effectLst/>
                <a:latin typeface="Arial" panose="020B0604020202020204" pitchFamily="34" charset="0"/>
                <a:ea typeface="SimSun" panose="02010600030101010101" pitchFamily="2" charset="-122"/>
              </a:rPr>
              <a:t> </a:t>
            </a:r>
            <a:r>
              <a:rPr lang="en-GB" sz="1800" b="1" dirty="0">
                <a:solidFill>
                  <a:srgbClr val="5481C4"/>
                </a:solidFill>
                <a:effectLst/>
                <a:latin typeface="Cambria Math" panose="02040503050406030204" pitchFamily="18" charset="0"/>
                <a:ea typeface="SimSun" panose="02010600030101010101" pitchFamily="2" charset="-122"/>
                <a:cs typeface="Cambria Math" panose="02040503050406030204" pitchFamily="18" charset="0"/>
              </a:rPr>
              <a:t>⊕⊕⊕</a:t>
            </a:r>
            <a:r>
              <a:rPr lang="en-GB" sz="1800" b="1" dirty="0">
                <a:solidFill>
                  <a:srgbClr val="5481C4"/>
                </a:solidFill>
                <a:effectLst/>
                <a:latin typeface="Arial" panose="020B0604020202020204" pitchFamily="34" charset="0"/>
                <a:ea typeface="SimSun" panose="02010600030101010101" pitchFamily="2" charset="-122"/>
              </a:rPr>
              <a:t>  </a:t>
            </a:r>
            <a:endParaRPr lang="en-GB" sz="2000" dirty="0">
              <a:effectLst/>
              <a:latin typeface="Times New Roman" panose="02020603050405020304" pitchFamily="18" charset="0"/>
              <a:ea typeface="SimSun" panose="02010600030101010101" pitchFamily="2" charset="-122"/>
            </a:endParaRPr>
          </a:p>
          <a:p>
            <a:pPr algn="just"/>
            <a:r>
              <a:rPr lang="en-GB" sz="1800" dirty="0">
                <a:effectLst/>
                <a:latin typeface="Arial" panose="020B0604020202020204" pitchFamily="34" charset="0"/>
                <a:ea typeface="SimSun" panose="02010600030101010101" pitchFamily="2" charset="-122"/>
              </a:rPr>
              <a:t>Strength of recommendation: </a:t>
            </a:r>
            <a:r>
              <a:rPr lang="en-GB" sz="1800" b="1" dirty="0">
                <a:solidFill>
                  <a:srgbClr val="92D050"/>
                </a:solidFill>
                <a:effectLst/>
                <a:latin typeface="Arial" panose="020B0604020202020204" pitchFamily="34" charset="0"/>
                <a:ea typeface="SimSun" panose="02010600030101010101" pitchFamily="2" charset="-122"/>
              </a:rPr>
              <a:t>Weak for intervention</a:t>
            </a:r>
            <a:r>
              <a:rPr lang="en-GB" sz="1800" dirty="0">
                <a:solidFill>
                  <a:srgbClr val="92D050"/>
                </a:solidFill>
                <a:effectLst/>
                <a:latin typeface="Arial" panose="020B0604020202020204" pitchFamily="34" charset="0"/>
                <a:ea typeface="SimSun" panose="02010600030101010101" pitchFamily="2" charset="-122"/>
              </a:rPr>
              <a:t> ↑?</a:t>
            </a:r>
            <a:r>
              <a:rPr lang="en-GB" sz="1800" dirty="0">
                <a:effectLst/>
                <a:latin typeface="Arial" panose="020B0604020202020204" pitchFamily="34" charset="0"/>
                <a:ea typeface="SimSun" panose="02010600030101010101" pitchFamily="2" charset="-122"/>
              </a:rPr>
              <a:t> </a:t>
            </a:r>
            <a:endParaRPr lang="en-GB" sz="2000" dirty="0">
              <a:effectLst/>
              <a:latin typeface="Times New Roman" panose="02020603050405020304" pitchFamily="18" charset="0"/>
              <a:ea typeface="SimSun" panose="02010600030101010101" pitchFamily="2" charset="-122"/>
            </a:endParaRPr>
          </a:p>
        </p:txBody>
      </p:sp>
      <p:sp>
        <p:nvSpPr>
          <p:cNvPr id="10" name="Title 1">
            <a:extLst>
              <a:ext uri="{FF2B5EF4-FFF2-40B4-BE49-F238E27FC236}">
                <a16:creationId xmlns:a16="http://schemas.microsoft.com/office/drawing/2014/main" id="{DCE1ABD3-4330-4FF1-8074-8DAF3CC1F65E}"/>
              </a:ext>
            </a:extLst>
          </p:cNvPr>
          <p:cNvSpPr>
            <a:spLocks noGrp="1"/>
          </p:cNvSpPr>
          <p:nvPr>
            <p:ph type="title"/>
          </p:nvPr>
        </p:nvSpPr>
        <p:spPr>
          <a:xfrm>
            <a:off x="406456" y="141842"/>
            <a:ext cx="11264854" cy="746126"/>
          </a:xfrm>
        </p:spPr>
        <p:txBody>
          <a:bodyPr>
            <a:normAutofit/>
          </a:bodyPr>
          <a:lstStyle/>
          <a:p>
            <a:r>
              <a:rPr lang="en-GB" dirty="0"/>
              <a:t>PICO 6, antiplatelet treatment, secondary prevention </a:t>
            </a:r>
          </a:p>
        </p:txBody>
      </p:sp>
      <p:sp>
        <p:nvSpPr>
          <p:cNvPr id="11" name="TextBox 10">
            <a:extLst>
              <a:ext uri="{FF2B5EF4-FFF2-40B4-BE49-F238E27FC236}">
                <a16:creationId xmlns:a16="http://schemas.microsoft.com/office/drawing/2014/main" id="{521B1F8F-CECF-455A-9654-331450474541}"/>
              </a:ext>
            </a:extLst>
          </p:cNvPr>
          <p:cNvSpPr txBox="1"/>
          <p:nvPr/>
        </p:nvSpPr>
        <p:spPr>
          <a:xfrm>
            <a:off x="406456" y="795925"/>
            <a:ext cx="11593285" cy="1077218"/>
          </a:xfrm>
          <a:prstGeom prst="rect">
            <a:avLst/>
          </a:prstGeom>
          <a:solidFill>
            <a:schemeClr val="accent6">
              <a:lumMod val="20000"/>
              <a:lumOff val="80000"/>
            </a:schemeClr>
          </a:solidFill>
        </p:spPr>
        <p:txBody>
          <a:bodyPr wrap="square" rtlCol="0">
            <a:spAutoFit/>
          </a:bodyPr>
          <a:lstStyle/>
          <a:p>
            <a:pPr>
              <a:lnSpc>
                <a:spcPct val="80000"/>
              </a:lnSpc>
              <a:spcBef>
                <a:spcPts val="1000"/>
              </a:spcBef>
            </a:pPr>
            <a:r>
              <a:rPr lang="fr-FR" sz="2000" dirty="0">
                <a:solidFill>
                  <a:schemeClr val="tx1">
                    <a:lumMod val="65000"/>
                    <a:lumOff val="35000"/>
                  </a:schemeClr>
                </a:solidFill>
                <a:latin typeface="Arial" panose="020B0604020202020204" pitchFamily="34" charset="0"/>
                <a:cs typeface="Arial" panose="020B0604020202020204" pitchFamily="34" charset="0"/>
              </a:rPr>
              <a:t>D</a:t>
            </a:r>
            <a:r>
              <a:rPr lang="en-US" sz="2000" dirty="0" err="1">
                <a:solidFill>
                  <a:schemeClr val="tx1">
                    <a:lumMod val="65000"/>
                    <a:lumOff val="35000"/>
                  </a:schemeClr>
                </a:solidFill>
                <a:latin typeface="Arial" panose="020B0604020202020204" pitchFamily="34" charset="0"/>
                <a:cs typeface="Arial" panose="020B0604020202020204" pitchFamily="34" charset="0"/>
              </a:rPr>
              <a:t>oes</a:t>
            </a:r>
            <a:r>
              <a:rPr lang="en-US" sz="2000" dirty="0">
                <a:solidFill>
                  <a:schemeClr val="tx1">
                    <a:lumMod val="65000"/>
                    <a:lumOff val="35000"/>
                  </a:schemeClr>
                </a:solidFill>
                <a:latin typeface="Arial" panose="020B0604020202020204" pitchFamily="34" charset="0"/>
                <a:cs typeface="Arial" panose="020B0604020202020204" pitchFamily="34" charset="0"/>
              </a:rPr>
              <a:t> </a:t>
            </a:r>
            <a:r>
              <a:rPr lang="en-GB" sz="2000" u="sng" dirty="0">
                <a:solidFill>
                  <a:schemeClr val="tx1">
                    <a:lumMod val="65000"/>
                    <a:lumOff val="35000"/>
                  </a:schemeClr>
                </a:solidFill>
                <a:latin typeface="Arial" panose="020B0604020202020204" pitchFamily="34" charset="0"/>
                <a:cs typeface="Arial" panose="020B0604020202020204" pitchFamily="34" charset="0"/>
              </a:rPr>
              <a:t>long-term treatment with antiplatelets </a:t>
            </a:r>
            <a:r>
              <a:rPr lang="en-GB" sz="2000" dirty="0">
                <a:solidFill>
                  <a:schemeClr val="tx1">
                    <a:lumMod val="65000"/>
                    <a:lumOff val="35000"/>
                  </a:schemeClr>
                </a:solidFill>
                <a:latin typeface="Arial" panose="020B0604020202020204" pitchFamily="34" charset="0"/>
                <a:cs typeface="Arial" panose="020B0604020202020204" pitchFamily="34" charset="0"/>
              </a:rPr>
              <a:t>(single/dual, duration, and whether any particular antiplatelet or combination of antiplatelets is better), compared to avoiding/less of/alternative antiplatelet intervention, </a:t>
            </a:r>
            <a:r>
              <a:rPr lang="en-US" sz="2000" dirty="0">
                <a:solidFill>
                  <a:schemeClr val="tx1">
                    <a:lumMod val="65000"/>
                    <a:lumOff val="35000"/>
                  </a:schemeClr>
                </a:solidFill>
                <a:latin typeface="Arial" panose="020B0604020202020204" pitchFamily="34" charset="0"/>
                <a:cs typeface="Arial" panose="020B0604020202020204" pitchFamily="34" charset="0"/>
              </a:rPr>
              <a:t>reduce recurrent ischaemic stroke, dependency, death, cognitive impairment or dementia, haemorrhagic stroke, MACE, mobility or gait disorder, and mood disorders?</a:t>
            </a:r>
            <a:r>
              <a:rPr lang="fr-FR" sz="20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B70B9C3C-8B7F-49B5-A383-ABB242A7933B}"/>
              </a:ext>
            </a:extLst>
          </p:cNvPr>
          <p:cNvSpPr txBox="1"/>
          <p:nvPr/>
        </p:nvSpPr>
        <p:spPr>
          <a:xfrm>
            <a:off x="406455" y="4043047"/>
            <a:ext cx="11529896" cy="2031325"/>
          </a:xfrm>
          <a:prstGeom prst="rect">
            <a:avLst/>
          </a:prstGeom>
          <a:solidFill>
            <a:schemeClr val="bg2"/>
          </a:solidFill>
        </p:spPr>
        <p:txBody>
          <a:bodyPr wrap="square" rtlCol="0">
            <a:spAutoFit/>
          </a:bodyPr>
          <a:lstStyle/>
          <a:p>
            <a:pPr algn="just"/>
            <a:r>
              <a:rPr lang="en-US" sz="1800" b="1" dirty="0">
                <a:solidFill>
                  <a:srgbClr val="000000"/>
                </a:solidFill>
                <a:effectLst/>
                <a:latin typeface="Arial" panose="020B0604020202020204" pitchFamily="34" charset="0"/>
                <a:ea typeface="SimSun" panose="02010600030101010101" pitchFamily="2" charset="-122"/>
              </a:rPr>
              <a:t>Expert Consensus Statement</a:t>
            </a:r>
            <a:endParaRPr lang="en-GB" sz="1800" dirty="0">
              <a:effectLst/>
              <a:latin typeface="Times New Roman" panose="02020603050405020304" pitchFamily="18" charset="0"/>
              <a:ea typeface="SimSun" panose="02010600030101010101" pitchFamily="2" charset="-122"/>
            </a:endParaRPr>
          </a:p>
          <a:p>
            <a:pPr algn="just"/>
            <a:r>
              <a:rPr lang="en-GB" sz="1800" dirty="0">
                <a:solidFill>
                  <a:srgbClr val="000000"/>
                </a:solidFill>
                <a:effectLst/>
                <a:latin typeface="Arial" panose="020B0604020202020204" pitchFamily="34" charset="0"/>
                <a:ea typeface="SimSun" panose="02010600030101010101" pitchFamily="2" charset="-122"/>
              </a:rPr>
              <a:t>1. In patients with suspected lacunar ischaemic stroke, 12 of 12 MWG members recommend against the use of long-term* dual or triple antiplatelet therapy. Instead, single antiplatelet therapy should be used as per the Evidence Based Recommendation above, unless other conditions warrant a combination of these medications.</a:t>
            </a:r>
            <a:endParaRPr lang="en-GB" sz="2000" dirty="0">
              <a:effectLst/>
              <a:latin typeface="Times New Roman" panose="02020603050405020304" pitchFamily="18" charset="0"/>
              <a:ea typeface="SimSun" panose="02010600030101010101" pitchFamily="2" charset="-122"/>
            </a:endParaRPr>
          </a:p>
          <a:p>
            <a:pPr algn="just"/>
            <a:endParaRPr lang="en-GB" sz="1800" dirty="0">
              <a:effectLst/>
              <a:latin typeface="Arial" panose="020B0604020202020204" pitchFamily="34" charset="0"/>
              <a:ea typeface="SimSun" panose="02010600030101010101" pitchFamily="2" charset="-122"/>
            </a:endParaRPr>
          </a:p>
          <a:p>
            <a:pPr algn="just"/>
            <a:r>
              <a:rPr lang="en-GB" sz="1800" dirty="0">
                <a:effectLst/>
                <a:latin typeface="Arial" panose="020B0604020202020204" pitchFamily="34" charset="0"/>
                <a:ea typeface="SimSun" panose="02010600030101010101" pitchFamily="2" charset="-122"/>
              </a:rPr>
              <a:t>2. </a:t>
            </a:r>
            <a:r>
              <a:rPr lang="en-GB" sz="1800" dirty="0">
                <a:solidFill>
                  <a:srgbClr val="000000"/>
                </a:solidFill>
                <a:effectLst/>
                <a:latin typeface="Arial" panose="020B0604020202020204" pitchFamily="34" charset="0"/>
                <a:ea typeface="SimSun" panose="02010600030101010101" pitchFamily="2" charset="-122"/>
              </a:rPr>
              <a:t>In patients with suspected lacunar ischaemic stroke, 11 of 12 MWG members agreed that the current evidence was inadequate to recommend routine use of cilostazol to prevent adverse long term outcomes. </a:t>
            </a:r>
            <a:endParaRPr lang="en-GB" sz="1800" dirty="0">
              <a:effectLst/>
              <a:latin typeface="Times New Roman" panose="02020603050405020304" pitchFamily="18" charset="0"/>
              <a:ea typeface="SimSun" panose="02010600030101010101" pitchFamily="2" charset="-122"/>
            </a:endParaRPr>
          </a:p>
        </p:txBody>
      </p:sp>
      <p:sp>
        <p:nvSpPr>
          <p:cNvPr id="2" name="TextBox 1">
            <a:extLst>
              <a:ext uri="{FF2B5EF4-FFF2-40B4-BE49-F238E27FC236}">
                <a16:creationId xmlns:a16="http://schemas.microsoft.com/office/drawing/2014/main" id="{70BAA48E-2BD2-4647-90F0-20F85DB54C8E}"/>
              </a:ext>
            </a:extLst>
          </p:cNvPr>
          <p:cNvSpPr txBox="1"/>
          <p:nvPr/>
        </p:nvSpPr>
        <p:spPr>
          <a:xfrm>
            <a:off x="8904628" y="5192086"/>
            <a:ext cx="2880917" cy="307777"/>
          </a:xfrm>
          <a:prstGeom prst="rect">
            <a:avLst/>
          </a:prstGeom>
          <a:noFill/>
        </p:spPr>
        <p:txBody>
          <a:bodyPr wrap="none" rtlCol="0">
            <a:spAutoFit/>
          </a:bodyPr>
          <a:lstStyle/>
          <a:p>
            <a:r>
              <a:rPr lang="en-GB" sz="1400" dirty="0">
                <a:effectLst/>
                <a:latin typeface="Arial" panose="020B0604020202020204" pitchFamily="34" charset="0"/>
                <a:ea typeface="SimSun" panose="02010600030101010101" pitchFamily="2" charset="-122"/>
              </a:rPr>
              <a:t>* Defined as more than 2-4 weeks</a:t>
            </a:r>
            <a:endParaRPr lang="en-GB" sz="1400" dirty="0"/>
          </a:p>
        </p:txBody>
      </p:sp>
      <p:sp>
        <p:nvSpPr>
          <p:cNvPr id="12" name="TextBox 11">
            <a:extLst>
              <a:ext uri="{FF2B5EF4-FFF2-40B4-BE49-F238E27FC236}">
                <a16:creationId xmlns:a16="http://schemas.microsoft.com/office/drawing/2014/main" id="{1C664679-8845-40A2-BA50-435C19408B54}"/>
              </a:ext>
            </a:extLst>
          </p:cNvPr>
          <p:cNvSpPr txBox="1"/>
          <p:nvPr/>
        </p:nvSpPr>
        <p:spPr>
          <a:xfrm>
            <a:off x="319566" y="6176960"/>
            <a:ext cx="11154015" cy="430887"/>
          </a:xfrm>
          <a:prstGeom prst="rect">
            <a:avLst/>
          </a:prstGeom>
          <a:solidFill>
            <a:schemeClr val="bg1"/>
          </a:solidFill>
        </p:spPr>
        <p:txBody>
          <a:bodyPr wrap="none" rtlCol="0">
            <a:spAutoFit/>
          </a:bodyPr>
          <a:lstStyle/>
          <a:p>
            <a:r>
              <a:rPr lang="en-GB" sz="2200" dirty="0">
                <a:solidFill>
                  <a:srgbClr val="082163"/>
                </a:solidFill>
                <a:latin typeface="Arial" panose="020B0604020202020204" pitchFamily="34" charset="0"/>
                <a:cs typeface="Arial" panose="020B0604020202020204" pitchFamily="34" charset="0"/>
              </a:rPr>
              <a:t>Consistent with Dawson et al ESO Guideline on secondary stroke prevention, ESJ 2022</a:t>
            </a:r>
          </a:p>
        </p:txBody>
      </p:sp>
    </p:spTree>
    <p:extLst>
      <p:ext uri="{BB962C8B-B14F-4D97-AF65-F5344CB8AC3E}">
        <p14:creationId xmlns:p14="http://schemas.microsoft.com/office/powerpoint/2010/main" val="3067437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225888"/>
            <a:ext cx="11664778" cy="746126"/>
          </a:xfrm>
        </p:spPr>
        <p:txBody>
          <a:bodyPr>
            <a:noAutofit/>
          </a:bodyPr>
          <a:lstStyle/>
          <a:p>
            <a:r>
              <a:rPr lang="en-GB" sz="2800" dirty="0"/>
              <a:t>PICO 3 &amp; 7, antihypertensive treatment, acute and secondary prevention</a:t>
            </a:r>
          </a:p>
        </p:txBody>
      </p:sp>
      <p:sp>
        <p:nvSpPr>
          <p:cNvPr id="5"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nhaltsplatzhalter 8">
            <a:extLst>
              <a:ext uri="{FF2B5EF4-FFF2-40B4-BE49-F238E27FC236}">
                <a16:creationId xmlns:a16="http://schemas.microsoft.com/office/drawing/2014/main" id="{5E41AC1E-B772-6D44-A49E-E7DDCB8C1AB9}"/>
              </a:ext>
            </a:extLst>
          </p:cNvPr>
          <p:cNvSpPr>
            <a:spLocks noGrp="1"/>
          </p:cNvSpPr>
          <p:nvPr>
            <p:ph idx="1"/>
          </p:nvPr>
        </p:nvSpPr>
        <p:spPr>
          <a:xfrm>
            <a:off x="334963" y="3138659"/>
            <a:ext cx="11408546" cy="1077218"/>
          </a:xfrm>
        </p:spPr>
        <p:txBody>
          <a:bodyPr>
            <a:normAutofit/>
          </a:bodyPr>
          <a:lstStyle/>
          <a:p>
            <a:pPr marL="0" indent="0">
              <a:buNone/>
            </a:pPr>
            <a:r>
              <a:rPr lang="de-CH" sz="2000" dirty="0">
                <a:solidFill>
                  <a:srgbClr val="082163"/>
                </a:solidFill>
              </a:rPr>
              <a:t>PICO3= </a:t>
            </a:r>
            <a:r>
              <a:rPr lang="de-CH" sz="2000" u="sng" dirty="0">
                <a:solidFill>
                  <a:srgbClr val="082163"/>
                </a:solidFill>
              </a:rPr>
              <a:t>Acute</a:t>
            </a:r>
            <a:r>
              <a:rPr lang="de-CH" sz="2000" dirty="0">
                <a:solidFill>
                  <a:srgbClr val="082163"/>
                </a:solidFill>
              </a:rPr>
              <a:t>: </a:t>
            </a:r>
            <a:r>
              <a:rPr lang="de-CH" sz="2000" dirty="0"/>
              <a:t>CATIS, SCAST, ENOS, VENTURE, ENCHANTED; N=3567 patients</a:t>
            </a:r>
          </a:p>
          <a:p>
            <a:pPr marL="0" indent="0">
              <a:buNone/>
            </a:pPr>
            <a:r>
              <a:rPr lang="en-GB" sz="2000" dirty="0"/>
              <a:t>             Data on dependency, 5 trials; ICH 1 trial; MACE, 2 trials; depression, 1 trial. </a:t>
            </a:r>
          </a:p>
        </p:txBody>
      </p:sp>
      <p:sp>
        <p:nvSpPr>
          <p:cNvPr id="6" name="TextBox 5"/>
          <p:cNvSpPr txBox="1"/>
          <p:nvPr/>
        </p:nvSpPr>
        <p:spPr>
          <a:xfrm>
            <a:off x="334963" y="937592"/>
            <a:ext cx="11522074" cy="1077218"/>
          </a:xfrm>
          <a:prstGeom prst="rect">
            <a:avLst/>
          </a:prstGeom>
          <a:solidFill>
            <a:schemeClr val="accent6">
              <a:lumMod val="20000"/>
              <a:lumOff val="80000"/>
            </a:schemeClr>
          </a:solidFill>
        </p:spPr>
        <p:txBody>
          <a:bodyPr wrap="square" rtlCol="0">
            <a:spAutoFit/>
          </a:bodyPr>
          <a:lstStyle/>
          <a:p>
            <a:pPr>
              <a:lnSpc>
                <a:spcPct val="80000"/>
              </a:lnSpc>
              <a:spcBef>
                <a:spcPts val="1000"/>
              </a:spcBef>
            </a:pPr>
            <a:r>
              <a:rPr lang="fr-FR" sz="2000" dirty="0">
                <a:solidFill>
                  <a:schemeClr val="tx1">
                    <a:lumMod val="65000"/>
                    <a:lumOff val="35000"/>
                  </a:schemeClr>
                </a:solidFill>
                <a:latin typeface="Arial" panose="020B0604020202020204" pitchFamily="34" charset="0"/>
                <a:cs typeface="Arial" panose="020B0604020202020204" pitchFamily="34" charset="0"/>
              </a:rPr>
              <a:t>D</a:t>
            </a:r>
            <a:r>
              <a:rPr lang="en-US" sz="2000" dirty="0" err="1">
                <a:solidFill>
                  <a:schemeClr val="tx1">
                    <a:lumMod val="65000"/>
                    <a:lumOff val="35000"/>
                  </a:schemeClr>
                </a:solidFill>
                <a:latin typeface="Arial" panose="020B0604020202020204" pitchFamily="34" charset="0"/>
                <a:cs typeface="Arial" panose="020B0604020202020204" pitchFamily="34" charset="0"/>
              </a:rPr>
              <a:t>oes</a:t>
            </a:r>
            <a:r>
              <a:rPr lang="en-US" sz="2000" dirty="0">
                <a:solidFill>
                  <a:schemeClr val="tx1">
                    <a:lumMod val="65000"/>
                    <a:lumOff val="35000"/>
                  </a:schemeClr>
                </a:solidFill>
                <a:latin typeface="Arial" panose="020B0604020202020204" pitchFamily="34" charset="0"/>
                <a:cs typeface="Arial" panose="020B0604020202020204" pitchFamily="34" charset="0"/>
              </a:rPr>
              <a:t> </a:t>
            </a:r>
            <a:r>
              <a:rPr lang="en-US" sz="2000" u="sng" dirty="0">
                <a:solidFill>
                  <a:schemeClr val="tx1">
                    <a:lumMod val="65000"/>
                    <a:lumOff val="35000"/>
                  </a:schemeClr>
                </a:solidFill>
                <a:latin typeface="Arial" panose="020B0604020202020204" pitchFamily="34" charset="0"/>
                <a:cs typeface="Arial" panose="020B0604020202020204" pitchFamily="34" charset="0"/>
              </a:rPr>
              <a:t>antihypertensive treatment, given acutely or long term </a:t>
            </a:r>
            <a:r>
              <a:rPr lang="en-US" sz="2000" dirty="0">
                <a:solidFill>
                  <a:schemeClr val="tx1">
                    <a:lumMod val="65000"/>
                    <a:lumOff val="35000"/>
                  </a:schemeClr>
                </a:solidFill>
                <a:latin typeface="Arial" panose="020B0604020202020204" pitchFamily="34" charset="0"/>
                <a:cs typeface="Arial" panose="020B0604020202020204" pitchFamily="34" charset="0"/>
              </a:rPr>
              <a:t>(considering agent and BP target), compared to avoiding this intervention, reduce recurrent ischaemic stroke, dependency, death, cognitive impairment or dementia, haemorrhagic stroke, MACE, mobility or gait disorder, and mood disorders?</a:t>
            </a:r>
            <a:r>
              <a:rPr lang="fr-FR" sz="20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4" name="TextBox 3"/>
          <p:cNvSpPr txBox="1"/>
          <p:nvPr/>
        </p:nvSpPr>
        <p:spPr>
          <a:xfrm>
            <a:off x="334963" y="2372862"/>
            <a:ext cx="11408546"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961 abstracts, 99 full text review, 11 data extraction from 7 RCTs: PICO 3, 5 RCTs; PICO 7, 2 RCTS </a:t>
            </a:r>
            <a:endParaRPr lang="en-US" sz="2000" dirty="0">
              <a:latin typeface="Arial" panose="020B0604020202020204" pitchFamily="34" charset="0"/>
              <a:cs typeface="Arial" panose="020B0604020202020204" pitchFamily="34" charset="0"/>
            </a:endParaRPr>
          </a:p>
        </p:txBody>
      </p:sp>
      <p:sp>
        <p:nvSpPr>
          <p:cNvPr id="10" name="Inhaltsplatzhalter 8">
            <a:extLst>
              <a:ext uri="{FF2B5EF4-FFF2-40B4-BE49-F238E27FC236}">
                <a16:creationId xmlns:a16="http://schemas.microsoft.com/office/drawing/2014/main" id="{7BEBB0C8-722D-4A31-846B-10094A3B50E4}"/>
              </a:ext>
            </a:extLst>
          </p:cNvPr>
          <p:cNvSpPr txBox="1">
            <a:spLocks/>
          </p:cNvSpPr>
          <p:nvPr/>
        </p:nvSpPr>
        <p:spPr>
          <a:xfrm>
            <a:off x="334963" y="4215877"/>
            <a:ext cx="11408546" cy="1267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2000" dirty="0">
                <a:solidFill>
                  <a:srgbClr val="082163"/>
                </a:solidFill>
              </a:rPr>
              <a:t>PICO7= </a:t>
            </a:r>
            <a:r>
              <a:rPr lang="de-CH" sz="2000" u="sng" dirty="0">
                <a:solidFill>
                  <a:srgbClr val="082163"/>
                </a:solidFill>
              </a:rPr>
              <a:t>Secondary</a:t>
            </a:r>
            <a:r>
              <a:rPr lang="de-CH" sz="2000" dirty="0"/>
              <a:t>: SPS3, N=3020, </a:t>
            </a:r>
            <a:r>
              <a:rPr lang="en-GB" sz="2000" dirty="0"/>
              <a:t>SBP target 130–149 vs &lt; 130 mm Hg</a:t>
            </a:r>
            <a:endParaRPr lang="de-CH" sz="2000" dirty="0"/>
          </a:p>
          <a:p>
            <a:pPr marL="0" indent="0">
              <a:buNone/>
            </a:pPr>
            <a:r>
              <a:rPr lang="de-CH" sz="2000" dirty="0"/>
              <a:t>	      	       PRESERVE, n=111, SBP target 130–140  vs &lt;125 mmHg </a:t>
            </a:r>
          </a:p>
          <a:p>
            <a:pPr marL="0" indent="0">
              <a:buNone/>
            </a:pPr>
            <a:r>
              <a:rPr lang="de-CH" sz="2000" dirty="0"/>
              <a:t>              Data on </a:t>
            </a:r>
            <a:r>
              <a:rPr lang="en-GB" sz="2000" dirty="0"/>
              <a:t>recurrent stroke, MACE, ICH, cognition</a:t>
            </a:r>
          </a:p>
          <a:p>
            <a:pPr lvl="1"/>
            <a:endParaRPr lang="en-GB" sz="1800" dirty="0"/>
          </a:p>
        </p:txBody>
      </p:sp>
    </p:spTree>
    <p:extLst>
      <p:ext uri="{BB962C8B-B14F-4D97-AF65-F5344CB8AC3E}">
        <p14:creationId xmlns:p14="http://schemas.microsoft.com/office/powerpoint/2010/main" val="4035512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le 1"/>
          <p:cNvSpPr>
            <a:spLocks noGrp="1"/>
          </p:cNvSpPr>
          <p:nvPr>
            <p:ph type="title"/>
          </p:nvPr>
        </p:nvSpPr>
        <p:spPr>
          <a:xfrm>
            <a:off x="334963" y="120497"/>
            <a:ext cx="11617551" cy="746126"/>
          </a:xfrm>
        </p:spPr>
        <p:txBody>
          <a:bodyPr>
            <a:noAutofit/>
          </a:bodyPr>
          <a:lstStyle/>
          <a:p>
            <a:br>
              <a:rPr lang="en-GB" sz="2400" dirty="0"/>
            </a:br>
            <a:r>
              <a:rPr lang="en-GB" sz="2400" dirty="0"/>
              <a:t>Meta-analysis, antihypertensive treatment, acute and secondary prevention</a:t>
            </a:r>
            <a:br>
              <a:rPr lang="en-GB" sz="2400" dirty="0"/>
            </a:br>
            <a:endParaRPr lang="en-GB" sz="2400" dirty="0"/>
          </a:p>
        </p:txBody>
      </p:sp>
      <p:sp>
        <p:nvSpPr>
          <p:cNvPr id="12" name="TextBox 11"/>
          <p:cNvSpPr txBox="1"/>
          <p:nvPr/>
        </p:nvSpPr>
        <p:spPr>
          <a:xfrm>
            <a:off x="10242260" y="1281621"/>
            <a:ext cx="1998052"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No difference with thrombolysis</a:t>
            </a:r>
            <a:endParaRPr lang="en-US" sz="16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E4F463A0-0C7D-40B6-B46E-AA70876D7CD2}"/>
              </a:ext>
            </a:extLst>
          </p:cNvPr>
          <p:cNvPicPr/>
          <p:nvPr/>
        </p:nvPicPr>
        <p:blipFill>
          <a:blip r:embed="rId3"/>
          <a:stretch>
            <a:fillRect/>
          </a:stretch>
        </p:blipFill>
        <p:spPr>
          <a:xfrm>
            <a:off x="383276" y="817416"/>
            <a:ext cx="9072957" cy="2688619"/>
          </a:xfrm>
          <a:prstGeom prst="rect">
            <a:avLst/>
          </a:prstGeom>
        </p:spPr>
      </p:pic>
      <p:sp>
        <p:nvSpPr>
          <p:cNvPr id="2" name="TextBox 1">
            <a:extLst>
              <a:ext uri="{FF2B5EF4-FFF2-40B4-BE49-F238E27FC236}">
                <a16:creationId xmlns:a16="http://schemas.microsoft.com/office/drawing/2014/main" id="{4D1C9E2D-670C-4203-8150-56E7D064CD86}"/>
              </a:ext>
            </a:extLst>
          </p:cNvPr>
          <p:cNvSpPr txBox="1"/>
          <p:nvPr/>
        </p:nvSpPr>
        <p:spPr>
          <a:xfrm flipH="1">
            <a:off x="390430" y="767857"/>
            <a:ext cx="8188793" cy="400110"/>
          </a:xfrm>
          <a:prstGeom prst="rect">
            <a:avLst/>
          </a:prstGeom>
          <a:noFill/>
        </p:spPr>
        <p:txBody>
          <a:bodyPr wrap="square" rtlCol="0">
            <a:spAutoFit/>
          </a:bodyPr>
          <a:lstStyle/>
          <a:p>
            <a:r>
              <a:rPr lang="en-GB" sz="2000" dirty="0">
                <a:solidFill>
                  <a:srgbClr val="082163"/>
                </a:solidFill>
                <a:latin typeface="Arial" panose="020B0604020202020204" pitchFamily="34" charset="0"/>
                <a:cs typeface="Arial" panose="020B0604020202020204" pitchFamily="34" charset="0"/>
              </a:rPr>
              <a:t>PICO 3 – Acute BP lowering, functional outcome (</a:t>
            </a:r>
            <a:r>
              <a:rPr lang="en-GB" sz="2000" dirty="0" err="1">
                <a:solidFill>
                  <a:srgbClr val="082163"/>
                </a:solidFill>
                <a:latin typeface="Arial" panose="020B0604020202020204" pitchFamily="34" charset="0"/>
                <a:cs typeface="Arial" panose="020B0604020202020204" pitchFamily="34" charset="0"/>
              </a:rPr>
              <a:t>mRS</a:t>
            </a:r>
            <a:r>
              <a:rPr lang="en-GB" sz="2000" dirty="0">
                <a:solidFill>
                  <a:srgbClr val="082163"/>
                </a:solidFill>
                <a:latin typeface="Arial" panose="020B0604020202020204" pitchFamily="34" charset="0"/>
                <a:cs typeface="Arial" panose="020B0604020202020204" pitchFamily="34" charset="0"/>
              </a:rPr>
              <a:t> 0-2): </a:t>
            </a:r>
          </a:p>
        </p:txBody>
      </p:sp>
      <p:pic>
        <p:nvPicPr>
          <p:cNvPr id="16" name="Picture 15" descr="Text&#10;&#10;Description automatically generated with medium confidence">
            <a:extLst>
              <a:ext uri="{FF2B5EF4-FFF2-40B4-BE49-F238E27FC236}">
                <a16:creationId xmlns:a16="http://schemas.microsoft.com/office/drawing/2014/main" id="{F3D384D1-A974-422E-8972-7E367D857B05}"/>
              </a:ext>
            </a:extLst>
          </p:cNvPr>
          <p:cNvPicPr/>
          <p:nvPr/>
        </p:nvPicPr>
        <p:blipFill>
          <a:blip r:embed="rId4"/>
          <a:stretch>
            <a:fillRect/>
          </a:stretch>
        </p:blipFill>
        <p:spPr>
          <a:xfrm>
            <a:off x="390430" y="4175489"/>
            <a:ext cx="9065803" cy="2002665"/>
          </a:xfrm>
          <a:prstGeom prst="rect">
            <a:avLst/>
          </a:prstGeom>
        </p:spPr>
      </p:pic>
      <p:sp>
        <p:nvSpPr>
          <p:cNvPr id="10" name="TextBox 9"/>
          <p:cNvSpPr txBox="1"/>
          <p:nvPr/>
        </p:nvSpPr>
        <p:spPr>
          <a:xfrm>
            <a:off x="8256235" y="2105554"/>
            <a:ext cx="3186023"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OR 0.99 (0.50-1.27) P=0.97 </a:t>
            </a:r>
            <a:endParaRPr lang="en-US"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E37315A-628E-4F93-B182-5C5343225FFC}"/>
              </a:ext>
            </a:extLst>
          </p:cNvPr>
          <p:cNvSpPr txBox="1"/>
          <p:nvPr/>
        </p:nvSpPr>
        <p:spPr>
          <a:xfrm flipH="1">
            <a:off x="390430" y="3733869"/>
            <a:ext cx="9251378" cy="400110"/>
          </a:xfrm>
          <a:prstGeom prst="rect">
            <a:avLst/>
          </a:prstGeom>
          <a:noFill/>
        </p:spPr>
        <p:txBody>
          <a:bodyPr wrap="square" rtlCol="0">
            <a:spAutoFit/>
          </a:bodyPr>
          <a:lstStyle/>
          <a:p>
            <a:r>
              <a:rPr lang="en-GB" sz="2000" dirty="0">
                <a:solidFill>
                  <a:srgbClr val="002060"/>
                </a:solidFill>
                <a:latin typeface="Arial" panose="020B0604020202020204" pitchFamily="34" charset="0"/>
                <a:cs typeface="Arial" panose="020B0604020202020204" pitchFamily="34" charset="0"/>
              </a:rPr>
              <a:t>PICO 7 – Secondary prevention, BP lowering to target, recurrent stroke: </a:t>
            </a:r>
          </a:p>
        </p:txBody>
      </p:sp>
      <p:sp>
        <p:nvSpPr>
          <p:cNvPr id="15" name="TextBox 14">
            <a:extLst>
              <a:ext uri="{FF2B5EF4-FFF2-40B4-BE49-F238E27FC236}">
                <a16:creationId xmlns:a16="http://schemas.microsoft.com/office/drawing/2014/main" id="{4EAF205C-0AEB-4DF5-9A35-5FCFF9F04A17}"/>
              </a:ext>
            </a:extLst>
          </p:cNvPr>
          <p:cNvSpPr txBox="1"/>
          <p:nvPr/>
        </p:nvSpPr>
        <p:spPr>
          <a:xfrm>
            <a:off x="8256235" y="5212702"/>
            <a:ext cx="35205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RR 0.87 (0.68–1.10)  P=0.25</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796D2397-F40B-4CCB-8863-AEDA75741BDA}"/>
              </a:ext>
            </a:extLst>
          </p:cNvPr>
          <p:cNvSpPr txBox="1"/>
          <p:nvPr/>
        </p:nvSpPr>
        <p:spPr>
          <a:xfrm>
            <a:off x="-98074" y="6219713"/>
            <a:ext cx="5586177" cy="369332"/>
          </a:xfrm>
          <a:prstGeom prst="rect">
            <a:avLst/>
          </a:prstGeom>
          <a:noFill/>
        </p:spPr>
        <p:txBody>
          <a:bodyPr wrap="square">
            <a:spAutoFit/>
          </a:bodyPr>
          <a:lstStyle/>
          <a:p>
            <a:pPr lvl="1"/>
            <a:r>
              <a:rPr lang="en-GB" sz="1800" dirty="0">
                <a:solidFill>
                  <a:schemeClr val="tx1">
                    <a:lumMod val="65000"/>
                    <a:lumOff val="35000"/>
                  </a:schemeClr>
                </a:solidFill>
                <a:latin typeface="Arial" panose="020B0604020202020204" pitchFamily="34" charset="0"/>
                <a:cs typeface="Arial" panose="020B0604020202020204" pitchFamily="34" charset="0"/>
              </a:rPr>
              <a:t>MACE, cognitive function, neutral. ICH reduced</a:t>
            </a:r>
          </a:p>
        </p:txBody>
      </p:sp>
      <p:sp>
        <p:nvSpPr>
          <p:cNvPr id="4" name="TextBox 3">
            <a:extLst>
              <a:ext uri="{FF2B5EF4-FFF2-40B4-BE49-F238E27FC236}">
                <a16:creationId xmlns:a16="http://schemas.microsoft.com/office/drawing/2014/main" id="{5387E3F2-AB08-48DC-A14C-247A1BF394A1}"/>
              </a:ext>
            </a:extLst>
          </p:cNvPr>
          <p:cNvSpPr txBox="1"/>
          <p:nvPr/>
        </p:nvSpPr>
        <p:spPr>
          <a:xfrm>
            <a:off x="431948" y="3069035"/>
            <a:ext cx="7891904" cy="369332"/>
          </a:xfrm>
          <a:prstGeom prst="rect">
            <a:avLst/>
          </a:prstGeom>
          <a:solidFill>
            <a:schemeClr val="bg1"/>
          </a:solidFill>
        </p:spPr>
        <p:txBody>
          <a:bodyPr wrap="none" rtlCol="0">
            <a:spAutoFit/>
          </a:bodyPr>
          <a:lstStyle/>
          <a:p>
            <a:r>
              <a:rPr lang="en-GB" sz="1800" dirty="0">
                <a:solidFill>
                  <a:schemeClr val="tx1">
                    <a:lumMod val="65000"/>
                    <a:lumOff val="35000"/>
                  </a:schemeClr>
                </a:solidFill>
                <a:latin typeface="Arial" panose="020B0604020202020204" pitchFamily="34" charset="0"/>
                <a:cs typeface="Arial" panose="020B0604020202020204" pitchFamily="34" charset="0"/>
              </a:rPr>
              <a:t>MACE, 2 trials, </a:t>
            </a:r>
            <a:r>
              <a:rPr lang="en-GB" dirty="0">
                <a:solidFill>
                  <a:schemeClr val="tx1">
                    <a:lumMod val="65000"/>
                    <a:lumOff val="35000"/>
                  </a:schemeClr>
                </a:solidFill>
                <a:latin typeface="Arial" panose="020B0604020202020204" pitchFamily="34" charset="0"/>
                <a:cs typeface="Arial" panose="020B0604020202020204" pitchFamily="34" charset="0"/>
              </a:rPr>
              <a:t>HR: 1.75 (0.68-4.52).</a:t>
            </a:r>
            <a:r>
              <a:rPr lang="en-GB" sz="1800" dirty="0">
                <a:solidFill>
                  <a:schemeClr val="tx1">
                    <a:lumMod val="65000"/>
                    <a:lumOff val="35000"/>
                  </a:schemeClr>
                </a:solidFill>
                <a:latin typeface="Arial" panose="020B0604020202020204" pitchFamily="34" charset="0"/>
                <a:cs typeface="Arial" panose="020B0604020202020204" pitchFamily="34" charset="0"/>
              </a:rPr>
              <a:t> ICH, depression, 1 trial each, neutral</a:t>
            </a:r>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F28C3019-8E32-4290-914A-284D91E04193}"/>
              </a:ext>
            </a:extLst>
          </p:cNvPr>
          <p:cNvCxnSpPr>
            <a:cxnSpLocks/>
          </p:cNvCxnSpPr>
          <p:nvPr/>
        </p:nvCxnSpPr>
        <p:spPr>
          <a:xfrm>
            <a:off x="390430" y="3630803"/>
            <a:ext cx="11386364" cy="85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711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123974"/>
            <a:ext cx="11255354" cy="746126"/>
          </a:xfrm>
        </p:spPr>
        <p:txBody>
          <a:bodyPr>
            <a:normAutofit/>
          </a:bodyPr>
          <a:lstStyle/>
          <a:p>
            <a:r>
              <a:rPr lang="en-GB" sz="2800" dirty="0"/>
              <a:t>PICO 3, antihypertensive treatment, acute</a:t>
            </a:r>
          </a:p>
        </p:txBody>
      </p:sp>
      <p:sp>
        <p:nvSpPr>
          <p:cNvPr id="5"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itle 1"/>
          <p:cNvSpPr txBox="1">
            <a:spLocks/>
          </p:cNvSpPr>
          <p:nvPr/>
        </p:nvSpPr>
        <p:spPr>
          <a:xfrm>
            <a:off x="334963" y="365125"/>
            <a:ext cx="9240837" cy="746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baseline="0">
                <a:solidFill>
                  <a:srgbClr val="082163"/>
                </a:solidFill>
                <a:latin typeface="Arial" panose="020B0604020202020204" pitchFamily="34" charset="0"/>
                <a:ea typeface="+mj-ea"/>
                <a:cs typeface="Arial" panose="020B0604020202020204" pitchFamily="34" charset="0"/>
              </a:defRPr>
            </a:lvl1pPr>
          </a:lstStyle>
          <a:p>
            <a:endParaRPr lang="en-GB" dirty="0"/>
          </a:p>
        </p:txBody>
      </p:sp>
      <p:sp>
        <p:nvSpPr>
          <p:cNvPr id="20"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Box 21"/>
          <p:cNvSpPr txBox="1"/>
          <p:nvPr/>
        </p:nvSpPr>
        <p:spPr>
          <a:xfrm>
            <a:off x="396495" y="756354"/>
            <a:ext cx="11529897" cy="830997"/>
          </a:xfrm>
          <a:prstGeom prst="rect">
            <a:avLst/>
          </a:prstGeom>
          <a:solidFill>
            <a:schemeClr val="accent6">
              <a:lumMod val="20000"/>
              <a:lumOff val="80000"/>
            </a:schemeClr>
          </a:solidFill>
        </p:spPr>
        <p:txBody>
          <a:bodyPr wrap="square" rtlCol="0">
            <a:spAutoFit/>
          </a:bodyPr>
          <a:lstStyle/>
          <a:p>
            <a:pPr>
              <a:lnSpc>
                <a:spcPct val="80000"/>
              </a:lnSpc>
              <a:spcBef>
                <a:spcPts val="1000"/>
              </a:spcBef>
            </a:pPr>
            <a:r>
              <a:rPr lang="fr-FR" sz="2000" dirty="0">
                <a:solidFill>
                  <a:schemeClr val="tx1">
                    <a:lumMod val="65000"/>
                    <a:lumOff val="35000"/>
                  </a:schemeClr>
                </a:solidFill>
                <a:latin typeface="Arial" panose="020B0604020202020204" pitchFamily="34" charset="0"/>
                <a:cs typeface="Arial" panose="020B0604020202020204" pitchFamily="34" charset="0"/>
              </a:rPr>
              <a:t>D</a:t>
            </a:r>
            <a:r>
              <a:rPr lang="en-US" sz="2000" dirty="0" err="1">
                <a:solidFill>
                  <a:schemeClr val="tx1">
                    <a:lumMod val="65000"/>
                    <a:lumOff val="35000"/>
                  </a:schemeClr>
                </a:solidFill>
                <a:latin typeface="Arial" panose="020B0604020202020204" pitchFamily="34" charset="0"/>
                <a:cs typeface="Arial" panose="020B0604020202020204" pitchFamily="34" charset="0"/>
              </a:rPr>
              <a:t>oes</a:t>
            </a:r>
            <a:r>
              <a:rPr lang="en-US" sz="2000" dirty="0">
                <a:solidFill>
                  <a:schemeClr val="tx1">
                    <a:lumMod val="65000"/>
                    <a:lumOff val="35000"/>
                  </a:schemeClr>
                </a:solidFill>
                <a:latin typeface="Arial" panose="020B0604020202020204" pitchFamily="34" charset="0"/>
                <a:cs typeface="Arial" panose="020B0604020202020204" pitchFamily="34" charset="0"/>
              </a:rPr>
              <a:t> immediate </a:t>
            </a:r>
            <a:r>
              <a:rPr lang="en-US" sz="2000" u="sng" dirty="0">
                <a:solidFill>
                  <a:schemeClr val="tx1">
                    <a:lumMod val="65000"/>
                    <a:lumOff val="35000"/>
                  </a:schemeClr>
                </a:solidFill>
                <a:latin typeface="Arial" panose="020B0604020202020204" pitchFamily="34" charset="0"/>
                <a:cs typeface="Arial" panose="020B0604020202020204" pitchFamily="34" charset="0"/>
              </a:rPr>
              <a:t>antihypertensive treatment </a:t>
            </a:r>
            <a:r>
              <a:rPr lang="en-US" sz="2000" dirty="0">
                <a:solidFill>
                  <a:schemeClr val="tx1">
                    <a:lumMod val="65000"/>
                    <a:lumOff val="35000"/>
                  </a:schemeClr>
                </a:solidFill>
                <a:latin typeface="Arial" panose="020B0604020202020204" pitchFamily="34" charset="0"/>
                <a:cs typeface="Arial" panose="020B0604020202020204" pitchFamily="34" charset="0"/>
              </a:rPr>
              <a:t>(considering agent and BP target), compared to avoiding this intervention, reduce recurrent ischaemic stroke, dependency, death, cognitive impairment or dementia, haemorrhagic stroke, MACE, mobility or gait disorder, and mood disorders?</a:t>
            </a:r>
            <a:r>
              <a:rPr lang="fr-FR" sz="20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23" name="Rectangle 22"/>
          <p:cNvSpPr/>
          <p:nvPr/>
        </p:nvSpPr>
        <p:spPr>
          <a:xfrm>
            <a:off x="396495" y="1806778"/>
            <a:ext cx="11529897" cy="4801314"/>
          </a:xfrm>
          <a:prstGeom prst="rect">
            <a:avLst/>
          </a:prstGeom>
          <a:ln>
            <a:solidFill>
              <a:schemeClr val="accent1"/>
            </a:solidFill>
          </a:ln>
        </p:spPr>
        <p:txBody>
          <a:bodyPr wrap="square">
            <a:spAutoFit/>
          </a:bodyPr>
          <a:lstStyle/>
          <a:p>
            <a:r>
              <a:rPr lang="en-GB" b="1" dirty="0">
                <a:latin typeface="Arial" panose="020B0604020202020204" pitchFamily="34" charset="0"/>
                <a:ea typeface="Times New Roman" panose="02020603050405020304" pitchFamily="18" charset="0"/>
                <a:cs typeface="Arial" panose="020B0604020202020204" pitchFamily="34" charset="0"/>
              </a:rPr>
              <a:t>Evidence-based Recommendation</a:t>
            </a:r>
          </a:p>
          <a:p>
            <a:r>
              <a:rPr lang="en-GB" dirty="0">
                <a:latin typeface="Arial" panose="020B0604020202020204" pitchFamily="34" charset="0"/>
                <a:ea typeface="Times New Roman" panose="02020603050405020304" pitchFamily="18" charset="0"/>
                <a:cs typeface="Arial" panose="020B0604020202020204" pitchFamily="34" charset="0"/>
              </a:rPr>
              <a:t>1.</a:t>
            </a:r>
            <a:r>
              <a:rPr lang="en-GB" b="1" dirty="0">
                <a:latin typeface="Arial" panose="020B0604020202020204" pitchFamily="34" charset="0"/>
                <a:ea typeface="Times New Roman" panose="02020603050405020304" pitchFamily="18" charset="0"/>
                <a:cs typeface="Arial" panose="020B0604020202020204" pitchFamily="34" charset="0"/>
              </a:rPr>
              <a:t> </a:t>
            </a:r>
            <a:r>
              <a:rPr lang="en-GB" dirty="0">
                <a:latin typeface="Arial" panose="020B0604020202020204" pitchFamily="34" charset="0"/>
                <a:ea typeface="Times New Roman" panose="02020603050405020304" pitchFamily="18" charset="0"/>
                <a:cs typeface="Arial" panose="020B0604020202020204" pitchFamily="34" charset="0"/>
              </a:rPr>
              <a:t>In hospitalized patients with suspected acute lacunar ischaemic stroke and BP &lt;220/110 mmHg, not treated with intravenous thrombolysis, </a:t>
            </a:r>
            <a:r>
              <a:rPr lang="en-GB" u="sng" dirty="0">
                <a:latin typeface="Arial" panose="020B0604020202020204" pitchFamily="34" charset="0"/>
                <a:ea typeface="Times New Roman" panose="02020603050405020304" pitchFamily="18" charset="0"/>
                <a:cs typeface="Arial" panose="020B0604020202020204" pitchFamily="34" charset="0"/>
              </a:rPr>
              <a:t>we suggest against the routine use of blood pressure lowering agents</a:t>
            </a:r>
            <a:r>
              <a:rPr lang="en-GB" dirty="0">
                <a:latin typeface="Arial" panose="020B0604020202020204" pitchFamily="34" charset="0"/>
                <a:ea typeface="Times New Roman" panose="02020603050405020304" pitchFamily="18" charset="0"/>
                <a:cs typeface="Arial" panose="020B0604020202020204" pitchFamily="34" charset="0"/>
              </a:rPr>
              <a:t> in the hyperacute phase, unless this is necessary for a specific comorbid condition.</a:t>
            </a:r>
            <a:endParaRPr lang="en-US" dirty="0">
              <a:latin typeface="Arial" panose="020B0604020202020204" pitchFamily="34" charset="0"/>
              <a:ea typeface="Times New Roman" panose="02020603050405020304" pitchFamily="18" charset="0"/>
              <a:cs typeface="Arial" panose="020B0604020202020204" pitchFamily="34" charset="0"/>
            </a:endParaRPr>
          </a:p>
          <a:p>
            <a:pPr marL="457200"/>
            <a:r>
              <a:rPr lang="en-GB" dirty="0">
                <a:latin typeface="Arial" panose="020B0604020202020204" pitchFamily="34" charset="0"/>
                <a:ea typeface="Times New Roman" panose="02020603050405020304" pitchFamily="18" charset="0"/>
                <a:cs typeface="Arial" panose="020B0604020202020204" pitchFamily="34" charset="0"/>
              </a:rPr>
              <a:t>Quality of evidence: </a:t>
            </a:r>
            <a:r>
              <a:rPr lang="en-GB" b="1" dirty="0">
                <a:solidFill>
                  <a:srgbClr val="A2C1E6"/>
                </a:solidFill>
                <a:latin typeface="Arial" panose="020B0604020202020204" pitchFamily="34" charset="0"/>
                <a:ea typeface="Times New Roman" panose="02020603050405020304" pitchFamily="18" charset="0"/>
                <a:cs typeface="Arial" panose="020B0604020202020204" pitchFamily="34" charset="0"/>
              </a:rPr>
              <a:t>Low ⊕⊕</a:t>
            </a:r>
            <a:r>
              <a:rPr lang="en-GB" dirty="0">
                <a:latin typeface="Arial" panose="020B0604020202020204" pitchFamily="34" charset="0"/>
                <a:ea typeface="Times New Roman" panose="02020603050405020304" pitchFamily="18" charset="0"/>
                <a:cs typeface="Arial" panose="020B0604020202020204" pitchFamily="34" charset="0"/>
              </a:rPr>
              <a:t>  </a:t>
            </a:r>
            <a:endParaRPr lang="en-US" dirty="0">
              <a:latin typeface="Arial" panose="020B0604020202020204" pitchFamily="34" charset="0"/>
              <a:ea typeface="Times New Roman" panose="02020603050405020304" pitchFamily="18" charset="0"/>
              <a:cs typeface="Arial" panose="020B0604020202020204" pitchFamily="34" charset="0"/>
            </a:endParaRPr>
          </a:p>
          <a:p>
            <a:pPr marL="457200"/>
            <a:r>
              <a:rPr lang="en-GB" dirty="0">
                <a:latin typeface="Arial" panose="020B0604020202020204" pitchFamily="34" charset="0"/>
                <a:ea typeface="Times New Roman" panose="02020603050405020304" pitchFamily="18" charset="0"/>
                <a:cs typeface="Arial" panose="020B0604020202020204" pitchFamily="34" charset="0"/>
              </a:rPr>
              <a:t>Strength of recommendation: </a:t>
            </a:r>
            <a:r>
              <a:rPr lang="en-GB" b="1" dirty="0">
                <a:solidFill>
                  <a:schemeClr val="accent2"/>
                </a:solidFill>
                <a:latin typeface="Arial" panose="020B0604020202020204" pitchFamily="34" charset="0"/>
                <a:ea typeface="Times New Roman" panose="02020603050405020304" pitchFamily="18" charset="0"/>
                <a:cs typeface="Arial" panose="020B0604020202020204" pitchFamily="34" charset="0"/>
              </a:rPr>
              <a:t>Weak against intervention ↓?</a:t>
            </a:r>
            <a:endParaRPr lang="en-US" dirty="0">
              <a:solidFill>
                <a:schemeClr val="accent2"/>
              </a:solidFill>
              <a:latin typeface="Arial" panose="020B0604020202020204" pitchFamily="34" charset="0"/>
              <a:ea typeface="Times New Roman" panose="02020603050405020304" pitchFamily="18" charset="0"/>
              <a:cs typeface="Arial" panose="020B0604020202020204" pitchFamily="34" charset="0"/>
            </a:endParaRPr>
          </a:p>
          <a:p>
            <a:pPr marL="457200"/>
            <a:r>
              <a:rPr lang="en-GB" b="1" dirty="0">
                <a:solidFill>
                  <a:srgbClr val="70AD47"/>
                </a:solidFill>
                <a:latin typeface="Arial" panose="020B0604020202020204" pitchFamily="34" charset="0"/>
                <a:ea typeface="Times New Roman" panose="02020603050405020304" pitchFamily="18" charset="0"/>
                <a:cs typeface="Arial" panose="020B0604020202020204" pitchFamily="34" charset="0"/>
              </a:rPr>
              <a:t> </a:t>
            </a:r>
            <a:endParaRPr lang="en-US" dirty="0">
              <a:latin typeface="Arial" panose="020B0604020202020204" pitchFamily="34" charset="0"/>
              <a:ea typeface="Times New Roman" panose="02020603050405020304" pitchFamily="18" charset="0"/>
              <a:cs typeface="Arial" panose="020B0604020202020204" pitchFamily="34" charset="0"/>
            </a:endParaRPr>
          </a:p>
          <a:p>
            <a:pPr lvl="0"/>
            <a:r>
              <a:rPr lang="en-GB" dirty="0">
                <a:latin typeface="Arial" panose="020B0604020202020204" pitchFamily="34" charset="0"/>
                <a:ea typeface="Times New Roman" panose="02020603050405020304" pitchFamily="18" charset="0"/>
                <a:cs typeface="Arial" panose="020B0604020202020204" pitchFamily="34" charset="0"/>
              </a:rPr>
              <a:t>2. In patients with suspected acute lacunar ischaemic stroke undergoing </a:t>
            </a:r>
            <a:r>
              <a:rPr lang="en-GB" u="sng" dirty="0">
                <a:latin typeface="Arial" panose="020B0604020202020204" pitchFamily="34" charset="0"/>
                <a:ea typeface="Times New Roman" panose="02020603050405020304" pitchFamily="18" charset="0"/>
                <a:cs typeface="Arial" panose="020B0604020202020204" pitchFamily="34" charset="0"/>
              </a:rPr>
              <a:t>intravenous thrombolysis we suggest following the same guideline as in acute ischaemic stroke at large</a:t>
            </a:r>
            <a:r>
              <a:rPr lang="en-GB" dirty="0">
                <a:latin typeface="Arial" panose="020B0604020202020204" pitchFamily="34" charset="0"/>
                <a:ea typeface="Times New Roman" panose="02020603050405020304" pitchFamily="18" charset="0"/>
                <a:cs typeface="Arial" panose="020B0604020202020204" pitchFamily="34" charset="0"/>
              </a:rPr>
              <a:t>, i.e. maintaining BP below 185/110 mmHg before bolus and below 180/105mmHg after bolus, and for 24 hours after </a:t>
            </a:r>
            <a:r>
              <a:rPr lang="en-GB" dirty="0" err="1">
                <a:latin typeface="Arial" panose="020B0604020202020204" pitchFamily="34" charset="0"/>
                <a:ea typeface="Times New Roman" panose="02020603050405020304" pitchFamily="18" charset="0"/>
                <a:cs typeface="Arial" panose="020B0604020202020204" pitchFamily="34" charset="0"/>
              </a:rPr>
              <a:t>alteplase</a:t>
            </a:r>
            <a:r>
              <a:rPr lang="en-GB" dirty="0">
                <a:latin typeface="Arial" panose="020B0604020202020204" pitchFamily="34" charset="0"/>
                <a:ea typeface="Times New Roman" panose="02020603050405020304" pitchFamily="18" charset="0"/>
                <a:cs typeface="Arial" panose="020B0604020202020204" pitchFamily="34" charset="0"/>
              </a:rPr>
              <a:t> infusion.</a:t>
            </a:r>
            <a:endParaRPr lang="en-US" dirty="0">
              <a:latin typeface="Arial" panose="020B0604020202020204" pitchFamily="34" charset="0"/>
              <a:ea typeface="Times New Roman" panose="02020603050405020304" pitchFamily="18" charset="0"/>
              <a:cs typeface="Arial" panose="020B0604020202020204" pitchFamily="34" charset="0"/>
            </a:endParaRPr>
          </a:p>
          <a:p>
            <a:pPr marL="457200"/>
            <a:r>
              <a:rPr lang="en-GB" dirty="0">
                <a:latin typeface="Arial" panose="020B0604020202020204" pitchFamily="34" charset="0"/>
                <a:ea typeface="Times New Roman" panose="02020603050405020304" pitchFamily="18" charset="0"/>
                <a:cs typeface="Arial" panose="020B0604020202020204" pitchFamily="34" charset="0"/>
              </a:rPr>
              <a:t>Quality of evidence: </a:t>
            </a:r>
            <a:r>
              <a:rPr lang="en-GB" b="1" dirty="0">
                <a:solidFill>
                  <a:srgbClr val="B2A1C7"/>
                </a:solidFill>
                <a:latin typeface="Arial" panose="020B0604020202020204" pitchFamily="34" charset="0"/>
                <a:cs typeface="Arial" panose="020B0604020202020204" pitchFamily="34" charset="0"/>
              </a:rPr>
              <a:t>Very Low ⊕⊕  </a:t>
            </a:r>
            <a:endParaRPr lang="en-US" b="1" dirty="0">
              <a:solidFill>
                <a:srgbClr val="B2A1C7"/>
              </a:solidFill>
              <a:latin typeface="Arial" panose="020B0604020202020204" pitchFamily="34" charset="0"/>
              <a:cs typeface="Arial" panose="020B0604020202020204" pitchFamily="34" charset="0"/>
            </a:endParaRPr>
          </a:p>
          <a:p>
            <a:pPr marL="457200"/>
            <a:r>
              <a:rPr lang="en-GB" dirty="0">
                <a:latin typeface="Arial" panose="020B0604020202020204" pitchFamily="34" charset="0"/>
                <a:ea typeface="Times New Roman" panose="02020603050405020304" pitchFamily="18" charset="0"/>
                <a:cs typeface="Arial" panose="020B0604020202020204" pitchFamily="34" charset="0"/>
              </a:rPr>
              <a:t>Strength of recommendation: </a:t>
            </a:r>
            <a:r>
              <a:rPr lang="en-GB" b="1" dirty="0">
                <a:solidFill>
                  <a:srgbClr val="92D050"/>
                </a:solidFill>
                <a:latin typeface="Arial" panose="020B0604020202020204" pitchFamily="34" charset="0"/>
                <a:ea typeface="Times New Roman" panose="02020603050405020304" pitchFamily="18" charset="0"/>
                <a:cs typeface="Arial" panose="020B0604020202020204" pitchFamily="34" charset="0"/>
              </a:rPr>
              <a:t>Weak for intervention</a:t>
            </a:r>
            <a:r>
              <a:rPr lang="en-GB" dirty="0">
                <a:solidFill>
                  <a:srgbClr val="92D050"/>
                </a:solidFill>
                <a:latin typeface="Arial" panose="020B0604020202020204" pitchFamily="34" charset="0"/>
                <a:ea typeface="Times New Roman" panose="02020603050405020304" pitchFamily="18" charset="0"/>
                <a:cs typeface="Arial" panose="020B0604020202020204" pitchFamily="34" charset="0"/>
              </a:rPr>
              <a:t> ↑?</a:t>
            </a:r>
            <a:endParaRPr lang="en-US" dirty="0">
              <a:latin typeface="Arial" panose="020B0604020202020204" pitchFamily="34" charset="0"/>
              <a:ea typeface="Times New Roman" panose="02020603050405020304" pitchFamily="18" charset="0"/>
              <a:cs typeface="Arial" panose="020B0604020202020204" pitchFamily="34" charset="0"/>
            </a:endParaRPr>
          </a:p>
          <a:p>
            <a:pPr marL="457200"/>
            <a:r>
              <a:rPr lang="en-GB" dirty="0">
                <a:solidFill>
                  <a:srgbClr val="92D050"/>
                </a:solidFill>
                <a:latin typeface="Arial" panose="020B0604020202020204" pitchFamily="34" charset="0"/>
                <a:ea typeface="Times New Roman" panose="02020603050405020304" pitchFamily="18" charset="0"/>
                <a:cs typeface="Arial" panose="020B0604020202020204" pitchFamily="34" charset="0"/>
              </a:rPr>
              <a:t> </a:t>
            </a:r>
          </a:p>
          <a:p>
            <a:pPr lvl="0">
              <a:spcAft>
                <a:spcPts val="0"/>
              </a:spcAft>
            </a:pPr>
            <a:r>
              <a:rPr lang="en-GB" dirty="0">
                <a:latin typeface="Arial" panose="020B0604020202020204" pitchFamily="34" charset="0"/>
                <a:ea typeface="Times New Roman" panose="02020603050405020304" pitchFamily="18" charset="0"/>
                <a:cs typeface="Arial" panose="020B0604020202020204" pitchFamily="34" charset="0"/>
              </a:rPr>
              <a:t>3. In patients with suspected acute lacunar ischaemic stroke there is continued uncertainty over the benefits and risks of temporarily stopping versus continuing previous blood pressure lowering therapy.</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457200">
              <a:spcAft>
                <a:spcPts val="0"/>
              </a:spcAft>
            </a:pPr>
            <a:r>
              <a:rPr lang="en-GB" dirty="0">
                <a:latin typeface="Arial" panose="020B0604020202020204" pitchFamily="34" charset="0"/>
                <a:ea typeface="Times New Roman" panose="02020603050405020304" pitchFamily="18" charset="0"/>
                <a:cs typeface="Arial" panose="020B0604020202020204" pitchFamily="34" charset="0"/>
              </a:rPr>
              <a:t>Quality of evidence: </a:t>
            </a:r>
            <a:r>
              <a:rPr lang="en-GB" b="1" dirty="0">
                <a:solidFill>
                  <a:srgbClr val="B2A1C7"/>
                </a:solidFill>
                <a:latin typeface="Arial" panose="020B0604020202020204" pitchFamily="34" charset="0"/>
                <a:ea typeface="Times New Roman" panose="02020603050405020304" pitchFamily="18" charset="0"/>
                <a:cs typeface="Arial" panose="020B0604020202020204" pitchFamily="34" charset="0"/>
              </a:rPr>
              <a:t>Very Low ⊕⊕</a:t>
            </a:r>
            <a:r>
              <a:rPr lang="en-GB" dirty="0">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457200">
              <a:spcAft>
                <a:spcPts val="0"/>
              </a:spcAft>
            </a:pPr>
            <a:r>
              <a:rPr lang="en-GB" dirty="0">
                <a:latin typeface="Arial" panose="020B0604020202020204" pitchFamily="34" charset="0"/>
                <a:ea typeface="Times New Roman" panose="02020603050405020304" pitchFamily="18" charset="0"/>
                <a:cs typeface="Arial" panose="020B0604020202020204" pitchFamily="34" charset="0"/>
              </a:rPr>
              <a:t>Strength of recommendation: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16620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68" y="182563"/>
            <a:ext cx="11630614" cy="746126"/>
          </a:xfrm>
        </p:spPr>
        <p:txBody>
          <a:bodyPr>
            <a:noAutofit/>
          </a:bodyPr>
          <a:lstStyle/>
          <a:p>
            <a:br>
              <a:rPr lang="en-GB" sz="2800" dirty="0"/>
            </a:br>
            <a:r>
              <a:rPr lang="en-GB" sz="2800" dirty="0"/>
              <a:t>PICO 3, antihypertensive treatment, acute</a:t>
            </a:r>
            <a:br>
              <a:rPr lang="en-GB" sz="2800" dirty="0"/>
            </a:br>
            <a:endParaRPr lang="en-GB" sz="2800" dirty="0"/>
          </a:p>
        </p:txBody>
      </p:sp>
      <p:sp>
        <p:nvSpPr>
          <p:cNvPr id="5"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498707" y="832470"/>
            <a:ext cx="11033681" cy="5016758"/>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Expert Consensus Statement</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1. 12 of 12 MWG members agreed that there is insufficient evidence at present to provide a precise timeframe during which BP lowering agents should be avoided in patients with suspected acute lacunar ischaemic stroke. </a:t>
            </a:r>
            <a:r>
              <a:rPr kumimoji="0" lang="en-GB" sz="2000" b="0" i="0" u="sng"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Based on current limited evidence, blood pressure lowering therapy should be avoided for at least 24 hours after symptom onset</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2. When antihypertensive drugs need to be used in patients with suspected acute lacunar ischaemic stroke undergoing intravenous thrombolysis and with BP &gt; 180/105mmHg, 12 of 12 MWG members agreed that there is no advantage/disadvantage of one antihypertensive medication over another, hence any antihypertensive drug may be used, as long as blood pressure is closely monitored.</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3. 11 of 12 MWG members agreed that in patients with suspected acute lacunar ischaemic stroke not treated with intravenous thrombolysis and blood pressure &gt;220/120 mmHg, careful blood pressure reduction (&lt;15% systolic blood reduction in 24 hours) is reasonable and likely to be sage. No specific blood pressure lowering agent can be recommended.</a:t>
            </a:r>
            <a:endParaRPr kumimoji="0" lang="de-CH"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D18C2F3-758A-4B05-B12E-B5CEA642B7AF}"/>
              </a:ext>
            </a:extLst>
          </p:cNvPr>
          <p:cNvSpPr txBox="1"/>
          <p:nvPr/>
        </p:nvSpPr>
        <p:spPr>
          <a:xfrm>
            <a:off x="379568" y="6099025"/>
            <a:ext cx="11422551" cy="461665"/>
          </a:xfrm>
          <a:prstGeom prst="rect">
            <a:avLst/>
          </a:prstGeom>
          <a:solidFill>
            <a:schemeClr val="bg1"/>
          </a:solidFill>
        </p:spPr>
        <p:txBody>
          <a:bodyPr wrap="none" rtlCol="0">
            <a:spAutoFit/>
          </a:bodyPr>
          <a:lstStyle/>
          <a:p>
            <a:r>
              <a:rPr lang="en-GB" sz="2400" dirty="0">
                <a:solidFill>
                  <a:srgbClr val="082163"/>
                </a:solidFill>
                <a:latin typeface="Arial" panose="020B0604020202020204" pitchFamily="34" charset="0"/>
                <a:cs typeface="Arial" panose="020B0604020202020204" pitchFamily="34" charset="0"/>
              </a:rPr>
              <a:t>Consistent with Sandset et al ESO Guideline on acute BP management, ESJ 2021</a:t>
            </a:r>
          </a:p>
        </p:txBody>
      </p:sp>
    </p:spTree>
    <p:extLst>
      <p:ext uri="{BB962C8B-B14F-4D97-AF65-F5344CB8AC3E}">
        <p14:creationId xmlns:p14="http://schemas.microsoft.com/office/powerpoint/2010/main" val="2196399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123974"/>
            <a:ext cx="11255354" cy="746126"/>
          </a:xfrm>
        </p:spPr>
        <p:txBody>
          <a:bodyPr>
            <a:normAutofit/>
          </a:bodyPr>
          <a:lstStyle/>
          <a:p>
            <a:r>
              <a:rPr lang="en-GB" sz="2600" dirty="0"/>
              <a:t>PICO 7, antihypertensive treatment, secondary prevention </a:t>
            </a:r>
          </a:p>
        </p:txBody>
      </p:sp>
      <p:sp>
        <p:nvSpPr>
          <p:cNvPr id="5"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p:cNvSpPr txBox="1">
            <a:spLocks/>
          </p:cNvSpPr>
          <p:nvPr/>
        </p:nvSpPr>
        <p:spPr>
          <a:xfrm>
            <a:off x="334963" y="365125"/>
            <a:ext cx="9240837" cy="746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baseline="0">
                <a:solidFill>
                  <a:srgbClr val="08216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endParaRPr>
          </a:p>
        </p:txBody>
      </p:sp>
      <p:sp>
        <p:nvSpPr>
          <p:cNvPr id="20"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a:off x="406457" y="900454"/>
            <a:ext cx="11279107" cy="1631216"/>
          </a:xfrm>
          <a:prstGeom prst="rect">
            <a:avLst/>
          </a:prstGeom>
          <a:ln>
            <a:solidFill>
              <a:schemeClr val="accent1"/>
            </a:solidFill>
          </a:ln>
        </p:spPr>
        <p:txBody>
          <a:bodyPr wrap="square">
            <a:spAutoFit/>
          </a:bodyPr>
          <a:lstStyle/>
          <a:p>
            <a:pPr marL="0" marR="0" lvl="0" indent="0" algn="l" defTabSz="914400" rtl="0" eaLnBrk="1" fontAlgn="auto" latinLnBrk="0" hangingPunct="1">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Evidence-based Recommendation</a:t>
            </a:r>
          </a:p>
          <a:p>
            <a:pPr algn="just"/>
            <a:r>
              <a:rPr lang="en-GB" sz="2000" dirty="0">
                <a:latin typeface="Arial" panose="020B0604020202020204" pitchFamily="34" charset="0"/>
                <a:ea typeface="Calibri" panose="020F0502020204030204" pitchFamily="34" charset="0"/>
                <a:cs typeface="Arial" panose="020B0604020202020204" pitchFamily="34" charset="0"/>
              </a:rPr>
              <a:t>In patients with suspected/presumed lacunar ischaemic stroke we recommend the use of antihypertensive treatment to prevent recurrent stroke and MACE.</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r>
              <a:rPr lang="en-GB" sz="2000" dirty="0">
                <a:latin typeface="Arial" panose="020B0604020202020204" pitchFamily="34" charset="0"/>
                <a:ea typeface="Calibri" panose="020F0502020204030204" pitchFamily="34" charset="0"/>
                <a:cs typeface="Arial" panose="020B0604020202020204" pitchFamily="34" charset="0"/>
              </a:rPr>
              <a:t>Quality of evidence: </a:t>
            </a:r>
            <a:r>
              <a:rPr lang="en-GB" sz="2000" b="1" dirty="0">
                <a:solidFill>
                  <a:srgbClr val="5481C4"/>
                </a:solidFill>
                <a:latin typeface="Arial" panose="020B0604020202020204" pitchFamily="34" charset="0"/>
                <a:ea typeface="Calibri" panose="020F0502020204030204" pitchFamily="34" charset="0"/>
                <a:cs typeface="Arial" panose="020B0604020202020204" pitchFamily="34" charset="0"/>
              </a:rPr>
              <a:t>Moderate</a:t>
            </a:r>
            <a:r>
              <a:rPr lang="en-GB" sz="2000" b="1" dirty="0">
                <a:solidFill>
                  <a:srgbClr val="92D050"/>
                </a:solidFill>
                <a:latin typeface="Arial" panose="020B0604020202020204" pitchFamily="34" charset="0"/>
                <a:ea typeface="Calibri" panose="020F0502020204030204" pitchFamily="34" charset="0"/>
                <a:cs typeface="Arial" panose="020B0604020202020204" pitchFamily="34" charset="0"/>
              </a:rPr>
              <a:t> </a:t>
            </a:r>
            <a:r>
              <a:rPr lang="en-GB" sz="2000" b="1" dirty="0">
                <a:solidFill>
                  <a:srgbClr val="5481C4"/>
                </a:solidFill>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r>
              <a:rPr lang="en-GB" sz="2000" dirty="0">
                <a:latin typeface="Arial" panose="020B0604020202020204" pitchFamily="34" charset="0"/>
                <a:ea typeface="Calibri" panose="020F0502020204030204" pitchFamily="34" charset="0"/>
                <a:cs typeface="Arial" panose="020B0604020202020204" pitchFamily="34" charset="0"/>
              </a:rPr>
              <a:t>Strength of recommendation: </a:t>
            </a:r>
            <a:r>
              <a:rPr lang="en-GB" sz="2000" b="1" dirty="0">
                <a:solidFill>
                  <a:srgbClr val="00B050"/>
                </a:solidFill>
                <a:latin typeface="Arial" panose="020B0604020202020204" pitchFamily="34" charset="0"/>
                <a:ea typeface="Calibri" panose="020F0502020204030204" pitchFamily="34" charset="0"/>
                <a:cs typeface="Arial" panose="020B0604020202020204" pitchFamily="34" charset="0"/>
              </a:rPr>
              <a:t>Strong for intervention</a:t>
            </a:r>
            <a:r>
              <a:rPr lang="en-GB" sz="2000"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GB" sz="2000" dirty="0">
                <a:latin typeface="Arial" panose="020B0604020202020204" pitchFamily="34" charset="0"/>
                <a:ea typeface="Calibri" panose="020F0502020204030204" pitchFamily="34" charset="0"/>
                <a:cs typeface="Arial" panose="020B0604020202020204" pitchFamily="34"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a:extLst>
              <a:ext uri="{FF2B5EF4-FFF2-40B4-BE49-F238E27FC236}">
                <a16:creationId xmlns:a16="http://schemas.microsoft.com/office/drawing/2014/main" id="{E5916738-FEC6-4919-9671-06B38BEE8436}"/>
              </a:ext>
            </a:extLst>
          </p:cNvPr>
          <p:cNvSpPr/>
          <p:nvPr/>
        </p:nvSpPr>
        <p:spPr>
          <a:xfrm>
            <a:off x="406457" y="2630279"/>
            <a:ext cx="11033681" cy="3093154"/>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spcAft>
                <a:spcPts val="6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Expert Consensus</a:t>
            </a:r>
            <a:r>
              <a:rPr kumimoji="0" lang="en-GB" sz="2000" b="1"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Statement</a:t>
            </a:r>
          </a:p>
          <a:p>
            <a:pPr marL="0" marR="0" lvl="0" indent="0" algn="l" defTabSz="914400" rtl="0" eaLnBrk="1" fontAlgn="auto" latinLnBrk="0" hangingPunct="1">
              <a:spcAft>
                <a:spcPts val="3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 patients with suspected/presumed lacunar ischaemic stroke for secondary prevention:</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algn="just">
              <a:spcAft>
                <a:spcPts val="300"/>
              </a:spcAft>
            </a:pPr>
            <a:r>
              <a:rPr lang="en-US" sz="2000" dirty="0">
                <a:latin typeface="Arial" panose="020B0604020202020204" pitchFamily="34" charset="0"/>
                <a:ea typeface="Calibri" panose="020F0502020204030204" pitchFamily="34" charset="0"/>
                <a:cs typeface="Arial" panose="020B0604020202020204" pitchFamily="34" charset="0"/>
              </a:rPr>
              <a:t>1. All group members suggest that: BP should be appropriately monitored and well controlled, when possible through use of out of office blood pressure measurements. We cannot advise any specific antihypertensive treatment.</a:t>
            </a:r>
          </a:p>
          <a:p>
            <a:pPr algn="just">
              <a:spcAft>
                <a:spcPts val="600"/>
              </a:spcAft>
            </a:pPr>
            <a:r>
              <a:rPr lang="en-US" sz="2000" dirty="0">
                <a:latin typeface="Arial" panose="020B0604020202020204" pitchFamily="34" charset="0"/>
                <a:ea typeface="Calibri" panose="020F0502020204030204" pitchFamily="34" charset="0"/>
                <a:cs typeface="Arial" panose="020B0604020202020204" pitchFamily="34" charset="0"/>
              </a:rPr>
              <a:t>2. All but one group members agree that aiming for BP &lt;130/80 mmHg as generally recommended for patients with previous ischaemic stroke or TIA may be reasonable, but that drastic BP reductions and important BP variability should be avoided, probably targeting SBP between 125 and 130 mmHg and DBP between 70 and 80 mmHg.    </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9BF07B15-6A3C-4B15-9386-95E36C6DE119}"/>
              </a:ext>
            </a:extLst>
          </p:cNvPr>
          <p:cNvSpPr txBox="1"/>
          <p:nvPr/>
        </p:nvSpPr>
        <p:spPr>
          <a:xfrm>
            <a:off x="334963" y="5957546"/>
            <a:ext cx="11154015" cy="430887"/>
          </a:xfrm>
          <a:prstGeom prst="rect">
            <a:avLst/>
          </a:prstGeom>
          <a:solidFill>
            <a:schemeClr val="bg1"/>
          </a:solidFill>
        </p:spPr>
        <p:txBody>
          <a:bodyPr wrap="none" rtlCol="0">
            <a:spAutoFit/>
          </a:bodyPr>
          <a:lstStyle/>
          <a:p>
            <a:r>
              <a:rPr lang="en-GB" sz="2200" dirty="0">
                <a:solidFill>
                  <a:srgbClr val="082163"/>
                </a:solidFill>
                <a:latin typeface="Arial" panose="020B0604020202020204" pitchFamily="34" charset="0"/>
                <a:cs typeface="Arial" panose="020B0604020202020204" pitchFamily="34" charset="0"/>
              </a:rPr>
              <a:t>Consistent with Dawson et al ESO Guideline on secondary stroke prevention, ESJ 2022</a:t>
            </a:r>
          </a:p>
        </p:txBody>
      </p:sp>
    </p:spTree>
    <p:extLst>
      <p:ext uri="{BB962C8B-B14F-4D97-AF65-F5344CB8AC3E}">
        <p14:creationId xmlns:p14="http://schemas.microsoft.com/office/powerpoint/2010/main" val="4250237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F0854D7-3F68-BAC6-F58E-D302E5D241A7}"/>
              </a:ext>
            </a:extLst>
          </p:cNvPr>
          <p:cNvSpPr>
            <a:spLocks noGrp="1"/>
          </p:cNvSpPr>
          <p:nvPr>
            <p:ph type="title"/>
          </p:nvPr>
        </p:nvSpPr>
        <p:spPr>
          <a:xfrm>
            <a:off x="334963" y="365125"/>
            <a:ext cx="9821408" cy="746126"/>
          </a:xfrm>
        </p:spPr>
        <p:txBody>
          <a:bodyPr/>
          <a:lstStyle/>
          <a:p>
            <a:r>
              <a:rPr lang="de-CH" dirty="0"/>
              <a:t>Disclosures</a:t>
            </a:r>
          </a:p>
        </p:txBody>
      </p:sp>
      <p:sp>
        <p:nvSpPr>
          <p:cNvPr id="12" name="Content Placeholder 2">
            <a:extLst>
              <a:ext uri="{FF2B5EF4-FFF2-40B4-BE49-F238E27FC236}">
                <a16:creationId xmlns:a16="http://schemas.microsoft.com/office/drawing/2014/main" id="{5468B870-60AB-5325-5F43-C0AC6EDA2864}"/>
              </a:ext>
            </a:extLst>
          </p:cNvPr>
          <p:cNvSpPr>
            <a:spLocks noGrp="1"/>
          </p:cNvSpPr>
          <p:nvPr>
            <p:ph idx="1"/>
          </p:nvPr>
        </p:nvSpPr>
        <p:spPr>
          <a:xfrm>
            <a:off x="334963" y="1554956"/>
            <a:ext cx="10515600" cy="4351338"/>
          </a:xfrm>
          <a:noFill/>
        </p:spPr>
        <p:txBody>
          <a:bodyPr>
            <a:normAutofit/>
          </a:bodyPr>
          <a:lstStyle/>
          <a:p>
            <a:pPr marL="0" indent="0">
              <a:buNone/>
            </a:pPr>
            <a:r>
              <a:rPr lang="de-CH" sz="2400" dirty="0" err="1"/>
              <a:t>Intellectual</a:t>
            </a:r>
            <a:r>
              <a:rPr lang="de-CH" sz="2400" dirty="0"/>
              <a:t> Disclosures:</a:t>
            </a:r>
          </a:p>
          <a:p>
            <a:pPr marL="0" indent="0">
              <a:buNone/>
            </a:pPr>
            <a:r>
              <a:rPr lang="en-GB" sz="2000" dirty="0"/>
              <a:t>Academic grants from national and international funders for research into epidemiology, clinical and cognitive impacts, mechanisms and treatment of small vessel disease. </a:t>
            </a:r>
          </a:p>
          <a:p>
            <a:pPr marL="0" indent="0">
              <a:buNone/>
            </a:pPr>
            <a:r>
              <a:rPr lang="de-CH" sz="2000" dirty="0"/>
              <a:t>Editorial roles</a:t>
            </a:r>
          </a:p>
          <a:p>
            <a:pPr marL="0" indent="0">
              <a:buNone/>
            </a:pPr>
            <a:r>
              <a:rPr lang="de-CH" sz="2000" dirty="0"/>
              <a:t>Clinical trials roles</a:t>
            </a:r>
          </a:p>
          <a:p>
            <a:pPr marL="0" indent="0">
              <a:buNone/>
            </a:pPr>
            <a:endParaRPr lang="de-CH" sz="2400" dirty="0"/>
          </a:p>
          <a:p>
            <a:pPr marL="0" indent="0">
              <a:buNone/>
            </a:pPr>
            <a:r>
              <a:rPr lang="de-CH" sz="2400" dirty="0"/>
              <a:t>Financial Disclosures:</a:t>
            </a:r>
          </a:p>
          <a:p>
            <a:pPr marL="0" indent="0">
              <a:buNone/>
            </a:pPr>
            <a:r>
              <a:rPr lang="de-CH" sz="2000" dirty="0"/>
              <a:t>None</a:t>
            </a:r>
          </a:p>
        </p:txBody>
      </p:sp>
    </p:spTree>
    <p:extLst>
      <p:ext uri="{BB962C8B-B14F-4D97-AF65-F5344CB8AC3E}">
        <p14:creationId xmlns:p14="http://schemas.microsoft.com/office/powerpoint/2010/main" val="311706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713" y="160381"/>
            <a:ext cx="11264854" cy="746126"/>
          </a:xfrm>
        </p:spPr>
        <p:txBody>
          <a:bodyPr>
            <a:normAutofit/>
          </a:bodyPr>
          <a:lstStyle/>
          <a:p>
            <a:r>
              <a:rPr lang="en-GB" sz="2800" dirty="0"/>
              <a:t>PICO 8, lipid lowering, secondary prevention</a:t>
            </a:r>
          </a:p>
        </p:txBody>
      </p:sp>
      <p:sp>
        <p:nvSpPr>
          <p:cNvPr id="5"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nhaltsplatzhalter 8">
            <a:extLst>
              <a:ext uri="{FF2B5EF4-FFF2-40B4-BE49-F238E27FC236}">
                <a16:creationId xmlns:a16="http://schemas.microsoft.com/office/drawing/2014/main" id="{5E41AC1E-B772-6D44-A49E-E7DDCB8C1AB9}"/>
              </a:ext>
            </a:extLst>
          </p:cNvPr>
          <p:cNvSpPr>
            <a:spLocks noGrp="1"/>
          </p:cNvSpPr>
          <p:nvPr>
            <p:ph idx="1"/>
          </p:nvPr>
        </p:nvSpPr>
        <p:spPr>
          <a:xfrm>
            <a:off x="279400" y="1936125"/>
            <a:ext cx="11585591" cy="2051675"/>
          </a:xfrm>
        </p:spPr>
        <p:txBody>
          <a:bodyPr>
            <a:normAutofit/>
          </a:bodyPr>
          <a:lstStyle/>
          <a:p>
            <a:pPr marL="0" indent="0">
              <a:buNone/>
            </a:pPr>
            <a:r>
              <a:rPr lang="en-GB" sz="2400" dirty="0"/>
              <a:t>575 abstracts; 23 papers full text; 2 RCTs included, N=2415.</a:t>
            </a:r>
          </a:p>
          <a:p>
            <a:pPr marL="0" indent="0">
              <a:buNone/>
            </a:pPr>
            <a:r>
              <a:rPr lang="en-GB" sz="2000" dirty="0"/>
              <a:t>SPARCL – </a:t>
            </a:r>
            <a:r>
              <a:rPr lang="en-GB" sz="2000" dirty="0">
                <a:effectLst/>
                <a:latin typeface="Arial" panose="020B0604020202020204" pitchFamily="34" charset="0"/>
                <a:ea typeface="SimSun" panose="02010600030101010101" pitchFamily="2" charset="-122"/>
              </a:rPr>
              <a:t>atorvastatin 80 mg daily vs placebo; 4.9 </a:t>
            </a:r>
            <a:r>
              <a:rPr lang="en-GB" sz="2000" dirty="0" err="1">
                <a:effectLst/>
                <a:latin typeface="Arial" panose="020B0604020202020204" pitchFamily="34" charset="0"/>
                <a:ea typeface="SimSun" panose="02010600030101010101" pitchFamily="2" charset="-122"/>
              </a:rPr>
              <a:t>yrs</a:t>
            </a:r>
            <a:r>
              <a:rPr lang="en-GB" sz="2000" dirty="0">
                <a:effectLst/>
                <a:latin typeface="Arial" panose="020B0604020202020204" pitchFamily="34" charset="0"/>
                <a:ea typeface="SimSun" panose="02010600030101010101" pitchFamily="2" charset="-122"/>
              </a:rPr>
              <a:t>; </a:t>
            </a:r>
            <a:r>
              <a:rPr lang="en-GB" sz="2000" dirty="0"/>
              <a:t>1407/4731 had ‘small vessel’ stroke</a:t>
            </a:r>
          </a:p>
          <a:p>
            <a:pPr marL="457200" lvl="1" indent="0">
              <a:buNone/>
            </a:pPr>
            <a:r>
              <a:rPr lang="en-GB" sz="2000" dirty="0"/>
              <a:t>Primary outcome – any stroke</a:t>
            </a:r>
            <a:endParaRPr lang="en-GB" sz="2000" dirty="0">
              <a:effectLst/>
              <a:latin typeface="Arial" panose="020B0604020202020204" pitchFamily="34" charset="0"/>
              <a:ea typeface="SimSun" panose="02010600030101010101" pitchFamily="2" charset="-122"/>
            </a:endParaRPr>
          </a:p>
          <a:p>
            <a:pPr marL="0" indent="0">
              <a:buNone/>
            </a:pPr>
            <a:r>
              <a:rPr lang="en-GB" sz="2000" dirty="0"/>
              <a:t>J-STARS</a:t>
            </a:r>
            <a:r>
              <a:rPr lang="en-GB" sz="2400" dirty="0"/>
              <a:t> </a:t>
            </a:r>
            <a:r>
              <a:rPr lang="en-GB" sz="2000" dirty="0"/>
              <a:t>– pravastatin 10mg daily vs placebo; 4.9 </a:t>
            </a:r>
            <a:r>
              <a:rPr lang="en-GB" sz="2000" dirty="0" err="1"/>
              <a:t>yrs</a:t>
            </a:r>
            <a:r>
              <a:rPr lang="en-GB" sz="2000" dirty="0"/>
              <a:t>; 1006/1578 had lacunar stroke</a:t>
            </a:r>
            <a:endParaRPr lang="en-GB" sz="2400" dirty="0"/>
          </a:p>
          <a:p>
            <a:pPr marL="457200" marR="0" lvl="1" indent="0" algn="l" defTabSz="914400" rtl="0" eaLnBrk="1" fontAlgn="auto" latinLnBrk="0" hangingPunct="1">
              <a:lnSpc>
                <a:spcPct val="90000"/>
              </a:lnSpc>
              <a:spcBef>
                <a:spcPts val="500"/>
              </a:spcBef>
              <a:spcAft>
                <a:spcPts val="0"/>
              </a:spcAft>
              <a:buClrTx/>
              <a:buSzTx/>
              <a:buNone/>
              <a:tabLst/>
              <a:defRPr/>
            </a:pPr>
            <a:r>
              <a:rPr lang="en-GB" sz="2000" dirty="0">
                <a:solidFill>
                  <a:prstClr val="black">
                    <a:lumMod val="65000"/>
                    <a:lumOff val="35000"/>
                  </a:prstClr>
                </a:solidFill>
              </a:rPr>
              <a:t>P</a:t>
            </a:r>
            <a:r>
              <a:rPr kumimoji="0" lang="en-GB" sz="20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rimary</a:t>
            </a:r>
            <a:r>
              <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outcome –stroke/TIA, 49 vs 47,</a:t>
            </a:r>
            <a:endPar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SimSun" panose="02010600030101010101" pitchFamily="2" charset="-122"/>
              <a:cs typeface="Arial" panose="020B0604020202020204" pitchFamily="34" charset="0"/>
            </a:endParaRPr>
          </a:p>
          <a:p>
            <a:pPr marL="0" indent="0">
              <a:buNone/>
            </a:pPr>
            <a:endParaRPr lang="en-GB" sz="2400" dirty="0"/>
          </a:p>
        </p:txBody>
      </p:sp>
      <p:sp>
        <p:nvSpPr>
          <p:cNvPr id="6" name="TextBox 5"/>
          <p:cNvSpPr txBox="1"/>
          <p:nvPr/>
        </p:nvSpPr>
        <p:spPr>
          <a:xfrm>
            <a:off x="279400" y="815813"/>
            <a:ext cx="11585591" cy="1015663"/>
          </a:xfrm>
          <a:prstGeom prst="rect">
            <a:avLst/>
          </a:prstGeom>
          <a:solidFill>
            <a:schemeClr val="accent6">
              <a:lumMod val="20000"/>
              <a:lumOff val="80000"/>
            </a:schemeClr>
          </a:solidFill>
        </p:spPr>
        <p:txBody>
          <a:bodyPr wrap="square" rtlCol="0">
            <a:spAutoFit/>
          </a:bodyPr>
          <a:lstStyle/>
          <a:p>
            <a:pPr lvl="0">
              <a:spcBef>
                <a:spcPts val="1000"/>
              </a:spcBef>
              <a:spcAft>
                <a:spcPts val="200"/>
              </a:spcAft>
            </a:pPr>
            <a:r>
              <a:rPr kumimoji="0" lang="fr-FR"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D</a:t>
            </a:r>
            <a:r>
              <a:rPr kumimoji="0" lang="en-US" sz="2000" b="0" i="0" u="none" strike="noStrike" kern="1200" cap="none" spc="0" normalizeH="0" baseline="0" noProof="0" dirty="0" err="1">
                <a:ln>
                  <a:noFill/>
                </a:ln>
                <a:solidFill>
                  <a:schemeClr val="tx1">
                    <a:lumMod val="65000"/>
                    <a:lumOff val="35000"/>
                  </a:schemeClr>
                </a:solidFill>
                <a:effectLst/>
                <a:uLnTx/>
                <a:uFillTx/>
                <a:latin typeface="Arial" panose="020B0604020202020204" pitchFamily="34" charset="0"/>
                <a:cs typeface="Arial" panose="020B0604020202020204" pitchFamily="34" charset="0"/>
              </a:rPr>
              <a:t>oes</a:t>
            </a:r>
            <a:r>
              <a:rPr kumimoji="0" lang="en-US"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 </a:t>
            </a:r>
            <a:r>
              <a:rPr lang="en-GB" sz="2000" u="sng" dirty="0">
                <a:solidFill>
                  <a:schemeClr val="tx1">
                    <a:lumMod val="65000"/>
                    <a:lumOff val="35000"/>
                  </a:schemeClr>
                </a:solidFill>
                <a:latin typeface="Arial" panose="020B0604020202020204" pitchFamily="34" charset="0"/>
                <a:cs typeface="Arial" panose="020B0604020202020204" pitchFamily="34" charset="0"/>
              </a:rPr>
              <a:t>lipid lowering </a:t>
            </a:r>
            <a:r>
              <a:rPr lang="en-GB" sz="2000" dirty="0">
                <a:solidFill>
                  <a:schemeClr val="tx1">
                    <a:lumMod val="65000"/>
                    <a:lumOff val="35000"/>
                  </a:schemeClr>
                </a:solidFill>
                <a:latin typeface="Arial" panose="020B0604020202020204" pitchFamily="34" charset="0"/>
                <a:cs typeface="Arial" panose="020B0604020202020204" pitchFamily="34" charset="0"/>
              </a:rPr>
              <a:t>(considering a particular agent, dose, target), compared to less intense or avoiding this intervention,</a:t>
            </a:r>
            <a:r>
              <a:rPr kumimoji="0" lang="en-GB"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reduce recurrent ischaemic stroke, dependency, death, cognitive impairment or dementia, haemorrhagic stroke, MACE, mobility or gait disorder, and mood disorders?</a:t>
            </a:r>
            <a:r>
              <a:rPr kumimoji="0" lang="fr-FR"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 </a:t>
            </a:r>
          </a:p>
        </p:txBody>
      </p:sp>
      <p:pic>
        <p:nvPicPr>
          <p:cNvPr id="7" name="Picture 6" descr="Une image contenant texte, capture d’écran, Police, nombre&#10;&#10;Description générée automatiquement">
            <a:extLst>
              <a:ext uri="{FF2B5EF4-FFF2-40B4-BE49-F238E27FC236}">
                <a16:creationId xmlns:a16="http://schemas.microsoft.com/office/drawing/2014/main" id="{0BEE8D45-8687-487B-9FA9-7FABCE34536B}"/>
              </a:ext>
            </a:extLst>
          </p:cNvPr>
          <p:cNvPicPr/>
          <p:nvPr/>
        </p:nvPicPr>
        <p:blipFill>
          <a:blip r:embed="rId3"/>
          <a:stretch>
            <a:fillRect/>
          </a:stretch>
        </p:blipFill>
        <p:spPr>
          <a:xfrm>
            <a:off x="420713" y="3898900"/>
            <a:ext cx="7021487" cy="2733212"/>
          </a:xfrm>
          <a:prstGeom prst="rect">
            <a:avLst/>
          </a:prstGeom>
        </p:spPr>
      </p:pic>
      <p:sp>
        <p:nvSpPr>
          <p:cNvPr id="3" name="TextBox 2">
            <a:extLst>
              <a:ext uri="{FF2B5EF4-FFF2-40B4-BE49-F238E27FC236}">
                <a16:creationId xmlns:a16="http://schemas.microsoft.com/office/drawing/2014/main" id="{B1966C52-8A7E-4397-A547-79232D486AEE}"/>
              </a:ext>
            </a:extLst>
          </p:cNvPr>
          <p:cNvSpPr txBox="1"/>
          <p:nvPr/>
        </p:nvSpPr>
        <p:spPr>
          <a:xfrm>
            <a:off x="7583513" y="4800600"/>
            <a:ext cx="3974165" cy="461665"/>
          </a:xfrm>
          <a:prstGeom prst="rect">
            <a:avLst/>
          </a:prstGeom>
          <a:noFill/>
          <a:ln>
            <a:solidFill>
              <a:schemeClr val="accent1"/>
            </a:solidFill>
          </a:ln>
        </p:spPr>
        <p:txBody>
          <a:bodyPr wrap="none" rtlCol="0">
            <a:spAutoFit/>
          </a:bodyPr>
          <a:lstStyle/>
          <a:p>
            <a:r>
              <a:rPr lang="en-GB" sz="2400" dirty="0">
                <a:latin typeface="Arial" panose="020B0604020202020204" pitchFamily="34" charset="0"/>
                <a:cs typeface="Arial" panose="020B0604020202020204" pitchFamily="34" charset="0"/>
              </a:rPr>
              <a:t>RR 0.93 [0.77, 1.12] p=0.43</a:t>
            </a:r>
          </a:p>
        </p:txBody>
      </p:sp>
      <p:cxnSp>
        <p:nvCxnSpPr>
          <p:cNvPr id="8" name="Straight Arrow Connector 7">
            <a:extLst>
              <a:ext uri="{FF2B5EF4-FFF2-40B4-BE49-F238E27FC236}">
                <a16:creationId xmlns:a16="http://schemas.microsoft.com/office/drawing/2014/main" id="{12B5FD4E-2F9B-4E2A-AAC3-1B00C9AE085D}"/>
              </a:ext>
            </a:extLst>
          </p:cNvPr>
          <p:cNvCxnSpPr>
            <a:stCxn id="3" idx="1"/>
          </p:cNvCxnSpPr>
          <p:nvPr/>
        </p:nvCxnSpPr>
        <p:spPr>
          <a:xfrm flipH="1">
            <a:off x="6388100" y="5031433"/>
            <a:ext cx="1195413" cy="848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328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a:off x="413585" y="1855286"/>
            <a:ext cx="11279107" cy="2539157"/>
          </a:xfrm>
          <a:prstGeom prst="rect">
            <a:avLst/>
          </a:prstGeom>
          <a:ln>
            <a:solidFill>
              <a:schemeClr val="accent1"/>
            </a:solid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Evidence-based Recommendation</a:t>
            </a:r>
          </a:p>
          <a:p>
            <a:pPr algn="just">
              <a:spcAft>
                <a:spcPts val="200"/>
              </a:spcAft>
            </a:pPr>
            <a:r>
              <a:rPr lang="en-GB" sz="2000" dirty="0">
                <a:effectLst/>
                <a:latin typeface="Arial" panose="020B0604020202020204" pitchFamily="34" charset="0"/>
                <a:ea typeface="SimSun" panose="02010600030101010101" pitchFamily="2" charset="-122"/>
              </a:rPr>
              <a:t>There is continued uncertainty regarding the effect of lipid lowering specific to lacunar stroke. However we recognise that lipid lowering is effective in reducing clinically adverse outcomes in patients with undifferentiated ischaemic stroke.   </a:t>
            </a:r>
          </a:p>
          <a:p>
            <a:pPr algn="just">
              <a:spcAft>
                <a:spcPts val="200"/>
              </a:spcAft>
            </a:pPr>
            <a:endParaRPr lang="en-GB" sz="2400" dirty="0">
              <a:effectLst/>
              <a:latin typeface="Times New Roman" panose="02020603050405020304" pitchFamily="18" charset="0"/>
              <a:ea typeface="SimSun" panose="02010600030101010101" pitchFamily="2" charset="-122"/>
            </a:endParaRPr>
          </a:p>
          <a:p>
            <a:pPr algn="just">
              <a:spcAft>
                <a:spcPts val="200"/>
              </a:spcAft>
            </a:pPr>
            <a:r>
              <a:rPr lang="en-GB" sz="2000" dirty="0">
                <a:effectLst/>
                <a:latin typeface="Arial" panose="020B0604020202020204" pitchFamily="34" charset="0"/>
                <a:ea typeface="SimSun" panose="02010600030101010101" pitchFamily="2" charset="-122"/>
              </a:rPr>
              <a:t>Quality of evidence: -</a:t>
            </a:r>
            <a:r>
              <a:rPr lang="en-GB" sz="2000" b="1" dirty="0">
                <a:solidFill>
                  <a:srgbClr val="95B3D7"/>
                </a:solidFill>
                <a:effectLst/>
                <a:latin typeface="Arial" panose="020B0604020202020204" pitchFamily="34" charset="0"/>
                <a:ea typeface="SimSun" panose="02010600030101010101" pitchFamily="2" charset="-122"/>
              </a:rPr>
              <a:t> </a:t>
            </a:r>
            <a:r>
              <a:rPr lang="en-GB" sz="2000" b="1" dirty="0">
                <a:solidFill>
                  <a:srgbClr val="8DB3E2"/>
                </a:solidFill>
                <a:effectLst/>
                <a:latin typeface="Arial" panose="020B0604020202020204" pitchFamily="34" charset="0"/>
                <a:ea typeface="SimSun" panose="02010600030101010101" pitchFamily="2" charset="-122"/>
              </a:rPr>
              <a:t>Low </a:t>
            </a:r>
            <a:r>
              <a:rPr lang="en-GB" sz="2000" b="1" dirty="0">
                <a:solidFill>
                  <a:srgbClr val="8DB3E2"/>
                </a:solidFill>
                <a:effectLst/>
                <a:latin typeface="Cambria Math" panose="02040503050406030204" pitchFamily="18" charset="0"/>
                <a:ea typeface="SimSun" panose="02010600030101010101" pitchFamily="2" charset="-122"/>
                <a:cs typeface="Cambria Math" panose="02040503050406030204" pitchFamily="18" charset="0"/>
              </a:rPr>
              <a:t>⊕⊕</a:t>
            </a:r>
            <a:endParaRPr lang="en-GB" sz="2400" dirty="0">
              <a:effectLst/>
              <a:latin typeface="Times New Roman" panose="02020603050405020304" pitchFamily="18" charset="0"/>
              <a:ea typeface="SimSun" panose="02010600030101010101" pitchFamily="2" charset="-122"/>
            </a:endParaRPr>
          </a:p>
          <a:p>
            <a:pPr algn="just"/>
            <a:r>
              <a:rPr lang="en-GB" sz="2000" dirty="0">
                <a:effectLst/>
                <a:latin typeface="Arial" panose="020B0604020202020204" pitchFamily="34" charset="0"/>
                <a:ea typeface="SimSun" panose="02010600030101010101" pitchFamily="2" charset="-122"/>
              </a:rPr>
              <a:t>Strength of recommendation: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p:cNvSpPr>
            <a:spLocks noGrp="1"/>
          </p:cNvSpPr>
          <p:nvPr>
            <p:ph type="title"/>
          </p:nvPr>
        </p:nvSpPr>
        <p:spPr>
          <a:xfrm>
            <a:off x="413585" y="138286"/>
            <a:ext cx="11264854" cy="746126"/>
          </a:xfrm>
        </p:spPr>
        <p:txBody>
          <a:bodyPr>
            <a:normAutofit/>
          </a:bodyPr>
          <a:lstStyle/>
          <a:p>
            <a:r>
              <a:rPr lang="en-GB" sz="2800" dirty="0"/>
              <a:t>PICO 8, lipid lowering, secondary prevention</a:t>
            </a:r>
          </a:p>
        </p:txBody>
      </p:sp>
      <p:sp>
        <p:nvSpPr>
          <p:cNvPr id="10" name="TextBox 9"/>
          <p:cNvSpPr txBox="1"/>
          <p:nvPr/>
        </p:nvSpPr>
        <p:spPr>
          <a:xfrm>
            <a:off x="413585" y="732110"/>
            <a:ext cx="11540522" cy="1015663"/>
          </a:xfrm>
          <a:prstGeom prst="rect">
            <a:avLst/>
          </a:prstGeom>
          <a:solidFill>
            <a:schemeClr val="accent6">
              <a:lumMod val="20000"/>
              <a:lumOff val="80000"/>
            </a:schemeClr>
          </a:solidFill>
        </p:spPr>
        <p:txBody>
          <a:bodyPr wrap="square" rtlCol="0">
            <a:spAutoFit/>
          </a:bodyPr>
          <a:lstStyle/>
          <a:p>
            <a:pPr lvl="0">
              <a:spcBef>
                <a:spcPts val="1000"/>
              </a:spcBef>
              <a:spcAft>
                <a:spcPts val="200"/>
              </a:spcAft>
            </a:pPr>
            <a:r>
              <a:rPr kumimoji="0" lang="fr-FR"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D</a:t>
            </a:r>
            <a:r>
              <a:rPr kumimoji="0" lang="en-US" sz="2000" b="0" i="0" u="none" strike="noStrike" kern="1200" cap="none" spc="0" normalizeH="0" baseline="0" noProof="0" dirty="0" err="1">
                <a:ln>
                  <a:noFill/>
                </a:ln>
                <a:solidFill>
                  <a:schemeClr val="tx1">
                    <a:lumMod val="65000"/>
                    <a:lumOff val="35000"/>
                  </a:schemeClr>
                </a:solidFill>
                <a:effectLst/>
                <a:uLnTx/>
                <a:uFillTx/>
                <a:latin typeface="Arial" panose="020B0604020202020204" pitchFamily="34" charset="0"/>
                <a:cs typeface="Arial" panose="020B0604020202020204" pitchFamily="34" charset="0"/>
              </a:rPr>
              <a:t>oes</a:t>
            </a:r>
            <a:r>
              <a:rPr kumimoji="0" lang="en-US"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 </a:t>
            </a:r>
            <a:r>
              <a:rPr lang="en-GB" sz="2000" u="sng" dirty="0">
                <a:solidFill>
                  <a:schemeClr val="tx1">
                    <a:lumMod val="65000"/>
                    <a:lumOff val="35000"/>
                  </a:schemeClr>
                </a:solidFill>
                <a:latin typeface="Arial" panose="020B0604020202020204" pitchFamily="34" charset="0"/>
                <a:cs typeface="Arial" panose="020B0604020202020204" pitchFamily="34" charset="0"/>
              </a:rPr>
              <a:t>lipid lowering </a:t>
            </a:r>
            <a:r>
              <a:rPr lang="en-GB" sz="2000" dirty="0">
                <a:solidFill>
                  <a:schemeClr val="tx1">
                    <a:lumMod val="65000"/>
                    <a:lumOff val="35000"/>
                  </a:schemeClr>
                </a:solidFill>
                <a:latin typeface="Arial" panose="020B0604020202020204" pitchFamily="34" charset="0"/>
                <a:cs typeface="Arial" panose="020B0604020202020204" pitchFamily="34" charset="0"/>
              </a:rPr>
              <a:t>(considering a particular agent, dose, target), compared to less intense or avoiding this intervention,</a:t>
            </a:r>
            <a:r>
              <a:rPr kumimoji="0" lang="en-GB"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reduce recurrent ischaemic stroke, dependency, death, cognitive impairment or dementia, haemorrhagic stroke, MACE, mobility or gait disorder, and mood disorders?</a:t>
            </a:r>
            <a:r>
              <a:rPr kumimoji="0" lang="fr-FR"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 </a:t>
            </a:r>
          </a:p>
        </p:txBody>
      </p:sp>
      <p:sp>
        <p:nvSpPr>
          <p:cNvPr id="8" name="Rectangle 7">
            <a:extLst>
              <a:ext uri="{FF2B5EF4-FFF2-40B4-BE49-F238E27FC236}">
                <a16:creationId xmlns:a16="http://schemas.microsoft.com/office/drawing/2014/main" id="{D442A3CD-9D9E-425E-8C41-5B2212B924F4}"/>
              </a:ext>
            </a:extLst>
          </p:cNvPr>
          <p:cNvSpPr/>
          <p:nvPr/>
        </p:nvSpPr>
        <p:spPr>
          <a:xfrm>
            <a:off x="413585" y="4501956"/>
            <a:ext cx="11264854" cy="1158972"/>
          </a:xfrm>
          <a:prstGeom prst="rect">
            <a:avLst/>
          </a:prstGeom>
          <a:solidFill>
            <a:schemeClr val="bg2"/>
          </a:solidFill>
          <a:ln>
            <a:solidFill>
              <a:schemeClr val="tx1"/>
            </a:solidFill>
          </a:ln>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Expert consensus statement</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Twelve of 12 MWG members agreed that patients with lacunar ischaemic stroke should receive lipid lowering therapy given there is some evidence of benefit and no clear evidence of harm.</a:t>
            </a:r>
          </a:p>
        </p:txBody>
      </p:sp>
      <p:sp>
        <p:nvSpPr>
          <p:cNvPr id="2" name="TextBox 1">
            <a:extLst>
              <a:ext uri="{FF2B5EF4-FFF2-40B4-BE49-F238E27FC236}">
                <a16:creationId xmlns:a16="http://schemas.microsoft.com/office/drawing/2014/main" id="{EE6B8000-0943-4C1B-8F8E-C9FCE72BC6B7}"/>
              </a:ext>
            </a:extLst>
          </p:cNvPr>
          <p:cNvSpPr txBox="1"/>
          <p:nvPr/>
        </p:nvSpPr>
        <p:spPr>
          <a:xfrm>
            <a:off x="413585" y="5941224"/>
            <a:ext cx="10285188" cy="400110"/>
          </a:xfrm>
          <a:prstGeom prst="rect">
            <a:avLst/>
          </a:prstGeom>
          <a:solidFill>
            <a:schemeClr val="bg1"/>
          </a:solidFill>
        </p:spPr>
        <p:txBody>
          <a:bodyPr wrap="none" rtlCol="0">
            <a:spAutoFit/>
          </a:bodyPr>
          <a:lstStyle/>
          <a:p>
            <a:r>
              <a:rPr lang="en-GB" sz="2000" dirty="0">
                <a:solidFill>
                  <a:srgbClr val="082163"/>
                </a:solidFill>
                <a:latin typeface="Arial" panose="020B0604020202020204" pitchFamily="34" charset="0"/>
                <a:cs typeface="Arial" panose="020B0604020202020204" pitchFamily="34" charset="0"/>
              </a:rPr>
              <a:t>Consistent with Dawson et al, ESO Guideline on secondary stroke prevention, ESJ 2022 </a:t>
            </a:r>
          </a:p>
        </p:txBody>
      </p:sp>
    </p:spTree>
    <p:extLst>
      <p:ext uri="{BB962C8B-B14F-4D97-AF65-F5344CB8AC3E}">
        <p14:creationId xmlns:p14="http://schemas.microsoft.com/office/powerpoint/2010/main" val="3147934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713" y="225888"/>
            <a:ext cx="11264854" cy="746126"/>
          </a:xfrm>
        </p:spPr>
        <p:txBody>
          <a:bodyPr>
            <a:normAutofit/>
          </a:bodyPr>
          <a:lstStyle/>
          <a:p>
            <a:r>
              <a:rPr lang="en-GB" sz="2800" dirty="0"/>
              <a:t>PICO 9, lifestyle intervention, secondary prevention</a:t>
            </a:r>
          </a:p>
        </p:txBody>
      </p:sp>
      <p:sp>
        <p:nvSpPr>
          <p:cNvPr id="5"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nhaltsplatzhalter 8">
            <a:extLst>
              <a:ext uri="{FF2B5EF4-FFF2-40B4-BE49-F238E27FC236}">
                <a16:creationId xmlns:a16="http://schemas.microsoft.com/office/drawing/2014/main" id="{5E41AC1E-B772-6D44-A49E-E7DDCB8C1AB9}"/>
              </a:ext>
            </a:extLst>
          </p:cNvPr>
          <p:cNvSpPr>
            <a:spLocks noGrp="1"/>
          </p:cNvSpPr>
          <p:nvPr>
            <p:ph idx="1"/>
          </p:nvPr>
        </p:nvSpPr>
        <p:spPr>
          <a:xfrm>
            <a:off x="391727" y="2552448"/>
            <a:ext cx="11408546" cy="3881120"/>
          </a:xfrm>
        </p:spPr>
        <p:txBody>
          <a:bodyPr>
            <a:normAutofit/>
          </a:bodyPr>
          <a:lstStyle/>
          <a:p>
            <a:pPr marL="0" indent="0">
              <a:buNone/>
            </a:pPr>
            <a:r>
              <a:rPr lang="en-GB" sz="2000" dirty="0"/>
              <a:t>632 abstracts; 24 papers full text; 3 papers (2 RCTs) included.</a:t>
            </a:r>
          </a:p>
          <a:p>
            <a:pPr marL="0" indent="0">
              <a:buNone/>
            </a:pPr>
            <a:endParaRPr lang="en-GB" sz="2000" dirty="0"/>
          </a:p>
          <a:p>
            <a:pPr marL="0" indent="0">
              <a:buNone/>
            </a:pPr>
            <a:r>
              <a:rPr lang="en-GB" sz="2000" dirty="0"/>
              <a:t>2 RCTs addressing the effect of lifestyle interventions in patients with lacunar ischaemic stroke: </a:t>
            </a:r>
          </a:p>
          <a:p>
            <a:pPr marL="0" indent="0">
              <a:buNone/>
            </a:pPr>
            <a:r>
              <a:rPr lang="en-GB" sz="2000" dirty="0"/>
              <a:t>One - physical exercise: HITPALS, n=63, recent lacunar ischaemic stroke</a:t>
            </a:r>
          </a:p>
          <a:p>
            <a:pPr lvl="1"/>
            <a:r>
              <a:rPr lang="en-GB" sz="1800" dirty="0"/>
              <a:t>3-month home-based high-intensity interval training (15 minutes a day, 5 days per week vs usual care. </a:t>
            </a:r>
          </a:p>
          <a:p>
            <a:pPr lvl="1"/>
            <a:r>
              <a:rPr lang="en-GB" sz="1800" dirty="0"/>
              <a:t>Primary outcome - cardiorespiratory fitness (Graded Cycling Test with Talk Test)</a:t>
            </a:r>
          </a:p>
          <a:p>
            <a:pPr lvl="1"/>
            <a:r>
              <a:rPr lang="en-GB" sz="1800" dirty="0"/>
              <a:t>No difference in other outcomes</a:t>
            </a:r>
            <a:r>
              <a:rPr lang="en-GB" sz="1800" strike="sngStrike" dirty="0"/>
              <a:t> </a:t>
            </a:r>
          </a:p>
          <a:p>
            <a:pPr marL="0" indent="0">
              <a:buNone/>
            </a:pPr>
            <a:r>
              <a:rPr lang="en-GB" sz="2000" dirty="0"/>
              <a:t>One - dietary (B vitamins): VITATOPS, n=230, recent lacunar ischaemic stroke, MCI,</a:t>
            </a:r>
          </a:p>
          <a:p>
            <a:pPr lvl="1"/>
            <a:r>
              <a:rPr lang="en-GB" sz="1800" dirty="0"/>
              <a:t>Daily B vitamins or placebo</a:t>
            </a:r>
          </a:p>
          <a:p>
            <a:pPr lvl="1"/>
            <a:r>
              <a:rPr lang="en-GB" sz="1800" dirty="0"/>
              <a:t>Primary outcome – cognitive change at 5 years - no effect</a:t>
            </a:r>
          </a:p>
        </p:txBody>
      </p:sp>
      <p:sp>
        <p:nvSpPr>
          <p:cNvPr id="6" name="TextBox 5"/>
          <p:cNvSpPr txBox="1"/>
          <p:nvPr/>
        </p:nvSpPr>
        <p:spPr>
          <a:xfrm>
            <a:off x="406457" y="871574"/>
            <a:ext cx="11279110" cy="1323439"/>
          </a:xfrm>
          <a:prstGeom prst="rect">
            <a:avLst/>
          </a:prstGeom>
          <a:solidFill>
            <a:schemeClr val="accent6">
              <a:lumMod val="20000"/>
              <a:lumOff val="80000"/>
            </a:schemeClr>
          </a:solidFill>
        </p:spPr>
        <p:txBody>
          <a:bodyPr wrap="square" rtlCol="0">
            <a:spAutoFit/>
          </a:bodyPr>
          <a:lstStyle/>
          <a:p>
            <a:pPr lvl="0">
              <a:lnSpc>
                <a:spcPct val="80000"/>
              </a:lnSpc>
              <a:spcBef>
                <a:spcPts val="1000"/>
              </a:spcBef>
            </a:pPr>
            <a:r>
              <a:rPr kumimoji="0" lang="fr-FR"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D</a:t>
            </a:r>
            <a:r>
              <a:rPr kumimoji="0" lang="en-US" sz="2000" b="0" i="0" u="none" strike="noStrike" kern="1200" cap="none" spc="0" normalizeH="0" baseline="0" noProof="0" dirty="0" err="1">
                <a:ln>
                  <a:noFill/>
                </a:ln>
                <a:solidFill>
                  <a:schemeClr val="tx1">
                    <a:lumMod val="65000"/>
                    <a:lumOff val="35000"/>
                  </a:schemeClr>
                </a:solidFill>
                <a:effectLst/>
                <a:uLnTx/>
                <a:uFillTx/>
                <a:latin typeface="Arial" panose="020B0604020202020204" pitchFamily="34" charset="0"/>
                <a:cs typeface="Arial" panose="020B0604020202020204" pitchFamily="34" charset="0"/>
              </a:rPr>
              <a:t>oes</a:t>
            </a:r>
            <a:r>
              <a:rPr kumimoji="0" lang="en-US"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 </a:t>
            </a:r>
            <a:r>
              <a:rPr lang="en-GB" sz="2000" u="sng" dirty="0">
                <a:solidFill>
                  <a:schemeClr val="tx1">
                    <a:lumMod val="65000"/>
                    <a:lumOff val="35000"/>
                  </a:schemeClr>
                </a:solidFill>
                <a:latin typeface="Arial" panose="020B0604020202020204" pitchFamily="34" charset="0"/>
                <a:cs typeface="Arial" panose="020B0604020202020204" pitchFamily="34" charset="0"/>
              </a:rPr>
              <a:t>treatment with lifestyle interventions </a:t>
            </a:r>
            <a:r>
              <a:rPr lang="en-GB" sz="2000" dirty="0">
                <a:solidFill>
                  <a:schemeClr val="tx1">
                    <a:lumMod val="65000"/>
                    <a:lumOff val="35000"/>
                  </a:schemeClr>
                </a:solidFill>
                <a:latin typeface="Arial" panose="020B0604020202020204" pitchFamily="34" charset="0"/>
                <a:cs typeface="Arial" panose="020B0604020202020204" pitchFamily="34" charset="0"/>
              </a:rPr>
              <a:t>[e.g. smoking cessation, dietary interventions, weight reduction, physical exercise, cognitive/behavioural or social interventions, sleep/CPAP, or a mixture of these], compared to less intense or avoiding this intervention</a:t>
            </a:r>
            <a:r>
              <a:rPr kumimoji="0" lang="en-GB"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reduce recurrent ischaemic stroke, dependency, death, cognitive impairment or dementia, haemorrhagic stroke, MACE, mobility or gait disorder, and mood disorders?</a:t>
            </a:r>
            <a:r>
              <a:rPr kumimoji="0" lang="fr-FR"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04952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p:cNvSpPr>
            <a:spLocks noGrp="1"/>
          </p:cNvSpPr>
          <p:nvPr>
            <p:ph type="title"/>
          </p:nvPr>
        </p:nvSpPr>
        <p:spPr>
          <a:xfrm>
            <a:off x="413585" y="138286"/>
            <a:ext cx="11264854" cy="746126"/>
          </a:xfrm>
        </p:spPr>
        <p:txBody>
          <a:bodyPr>
            <a:normAutofit/>
          </a:bodyPr>
          <a:lstStyle/>
          <a:p>
            <a:r>
              <a:rPr lang="en-GB" sz="2800" dirty="0"/>
              <a:t>PICO 9, lifestyle intervention, secondary prevention</a:t>
            </a:r>
          </a:p>
        </p:txBody>
      </p:sp>
      <p:sp>
        <p:nvSpPr>
          <p:cNvPr id="10" name="TextBox 9"/>
          <p:cNvSpPr txBox="1"/>
          <p:nvPr/>
        </p:nvSpPr>
        <p:spPr>
          <a:xfrm>
            <a:off x="413585" y="732110"/>
            <a:ext cx="11279110" cy="1323439"/>
          </a:xfrm>
          <a:prstGeom prst="rect">
            <a:avLst/>
          </a:prstGeom>
          <a:solidFill>
            <a:schemeClr val="accent6">
              <a:lumMod val="20000"/>
              <a:lumOff val="80000"/>
            </a:schemeClr>
          </a:solidFill>
        </p:spPr>
        <p:txBody>
          <a:bodyPr wrap="square" rtlCol="0">
            <a:spAutoFit/>
          </a:bodyPr>
          <a:lstStyle/>
          <a:p>
            <a:pPr lvl="0">
              <a:lnSpc>
                <a:spcPct val="80000"/>
              </a:lnSpc>
              <a:spcBef>
                <a:spcPts val="1000"/>
              </a:spcBef>
            </a:pPr>
            <a:r>
              <a:rPr kumimoji="0" lang="fr-FR"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D</a:t>
            </a:r>
            <a:r>
              <a:rPr kumimoji="0" lang="en-US" sz="2000" b="0" i="0" u="none" strike="noStrike" kern="1200" cap="none" spc="0" normalizeH="0" baseline="0" noProof="0" dirty="0" err="1">
                <a:ln>
                  <a:noFill/>
                </a:ln>
                <a:solidFill>
                  <a:schemeClr val="tx1">
                    <a:lumMod val="65000"/>
                    <a:lumOff val="35000"/>
                  </a:schemeClr>
                </a:solidFill>
                <a:effectLst/>
                <a:uLnTx/>
                <a:uFillTx/>
                <a:latin typeface="Arial" panose="020B0604020202020204" pitchFamily="34" charset="0"/>
                <a:cs typeface="Arial" panose="020B0604020202020204" pitchFamily="34" charset="0"/>
              </a:rPr>
              <a:t>oes</a:t>
            </a:r>
            <a:r>
              <a:rPr kumimoji="0" lang="en-US"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 </a:t>
            </a:r>
            <a:r>
              <a:rPr lang="en-GB" sz="2000" u="sng" dirty="0">
                <a:solidFill>
                  <a:schemeClr val="tx1">
                    <a:lumMod val="65000"/>
                    <a:lumOff val="35000"/>
                  </a:schemeClr>
                </a:solidFill>
                <a:latin typeface="Arial" panose="020B0604020202020204" pitchFamily="34" charset="0"/>
                <a:cs typeface="Arial" panose="020B0604020202020204" pitchFamily="34" charset="0"/>
              </a:rPr>
              <a:t>treatment with lifestyle interventions </a:t>
            </a:r>
            <a:r>
              <a:rPr lang="en-GB" sz="2000" dirty="0">
                <a:solidFill>
                  <a:schemeClr val="tx1">
                    <a:lumMod val="65000"/>
                    <a:lumOff val="35000"/>
                  </a:schemeClr>
                </a:solidFill>
                <a:latin typeface="Arial" panose="020B0604020202020204" pitchFamily="34" charset="0"/>
                <a:cs typeface="Arial" panose="020B0604020202020204" pitchFamily="34" charset="0"/>
              </a:rPr>
              <a:t>[e.g. smoking cessation, dietary interventions, weight reduction, physical exercise, cognitive/behavioural or social interventions, sleep/CPAP, or a mixture of these], compared to less intense or avoiding this intervention</a:t>
            </a:r>
            <a:r>
              <a:rPr kumimoji="0" lang="en-GB"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reduce recurrent ischaemic stroke, dependency, death, cognitive impairment or dementia, haemorrhagic stroke, MACE, mobility or gait disorder, and mood disorders?</a:t>
            </a:r>
            <a:r>
              <a:rPr kumimoji="0" lang="fr-FR"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 </a:t>
            </a:r>
          </a:p>
        </p:txBody>
      </p:sp>
      <p:sp>
        <p:nvSpPr>
          <p:cNvPr id="8" name="Rectangle 7">
            <a:extLst>
              <a:ext uri="{FF2B5EF4-FFF2-40B4-BE49-F238E27FC236}">
                <a16:creationId xmlns:a16="http://schemas.microsoft.com/office/drawing/2014/main" id="{D442A3CD-9D9E-425E-8C41-5B2212B924F4}"/>
              </a:ext>
            </a:extLst>
          </p:cNvPr>
          <p:cNvSpPr/>
          <p:nvPr/>
        </p:nvSpPr>
        <p:spPr>
          <a:xfrm>
            <a:off x="413585" y="3091024"/>
            <a:ext cx="11264854" cy="2154244"/>
          </a:xfrm>
          <a:prstGeom prst="rect">
            <a:avLst/>
          </a:prstGeom>
          <a:solidFill>
            <a:schemeClr val="bg2"/>
          </a:solidFill>
          <a:ln>
            <a:solidFill>
              <a:schemeClr val="tx1"/>
            </a:solidFill>
          </a:ln>
        </p:spPr>
        <p:txBody>
          <a:bodyPr wrap="square">
            <a:spAutoFit/>
          </a:bodyPr>
          <a:lstStyle/>
          <a:p>
            <a:pPr algn="just">
              <a:lnSpc>
                <a:spcPct val="107000"/>
              </a:lnSpc>
              <a:spcAft>
                <a:spcPts val="800"/>
              </a:spcAft>
            </a:pPr>
            <a:r>
              <a:rPr lang="en-GB" sz="2000" b="1" dirty="0">
                <a:latin typeface="Arial" panose="020B0604020202020204" pitchFamily="34" charset="0"/>
                <a:ea typeface="Calibri" panose="020F0502020204030204" pitchFamily="34" charset="0"/>
                <a:cs typeface="Times New Roman" panose="02020603050405020304" pitchFamily="18" charset="0"/>
              </a:rPr>
              <a:t>Expert consensus statement</a:t>
            </a:r>
          </a:p>
          <a:p>
            <a:pPr algn="just">
              <a:lnSpc>
                <a:spcPct val="107000"/>
              </a:lnSpc>
              <a:spcAft>
                <a:spcPts val="800"/>
              </a:spcAft>
            </a:pPr>
            <a:r>
              <a:rPr lang="en-GB" sz="2000" dirty="0">
                <a:latin typeface="Arial" panose="020B0604020202020204" pitchFamily="34" charset="0"/>
                <a:ea typeface="Calibri" panose="020F0502020204030204" pitchFamily="34" charset="0"/>
                <a:cs typeface="Times New Roman" panose="02020603050405020304" pitchFamily="18" charset="0"/>
              </a:rPr>
              <a:t>Despite lack of direct evidence, 12 of 12 MWG members suggest that it is advisable to promote healthy lifestyle modifications in patients with lacunar stroke as recommended in secondary prevention for stroke and VCI. These include regular physical exercise, maintaining healthy body weight, avoiding smoking and excess alcohol, and eating a healthy balanced diet with low sodium intake.</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5429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123974"/>
            <a:ext cx="11255354" cy="746126"/>
          </a:xfrm>
        </p:spPr>
        <p:txBody>
          <a:bodyPr>
            <a:normAutofit/>
          </a:bodyPr>
          <a:lstStyle/>
          <a:p>
            <a:r>
              <a:rPr lang="en-GB" sz="2800" dirty="0"/>
              <a:t>PICO 5 &amp; 10: Other treatment, acute and secondary prevention</a:t>
            </a:r>
          </a:p>
        </p:txBody>
      </p:sp>
      <p:sp>
        <p:nvSpPr>
          <p:cNvPr id="5"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p:cNvSpPr txBox="1">
            <a:spLocks/>
          </p:cNvSpPr>
          <p:nvPr/>
        </p:nvSpPr>
        <p:spPr>
          <a:xfrm>
            <a:off x="334963" y="365125"/>
            <a:ext cx="9240837" cy="746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baseline="0">
                <a:solidFill>
                  <a:srgbClr val="08216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endParaRPr>
          </a:p>
        </p:txBody>
      </p:sp>
      <p:sp>
        <p:nvSpPr>
          <p:cNvPr id="20"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406454" y="858844"/>
            <a:ext cx="11279110" cy="830997"/>
          </a:xfrm>
          <a:prstGeom prst="rect">
            <a:avLst/>
          </a:prstGeom>
          <a:solidFill>
            <a:schemeClr val="accent6">
              <a:lumMod val="20000"/>
              <a:lumOff val="80000"/>
            </a:schemeClr>
          </a:solidFill>
        </p:spPr>
        <p:txBody>
          <a:bodyPr wrap="square" rtlCol="0">
            <a:spAutoFit/>
          </a:bodyPr>
          <a:lstStyle/>
          <a:p>
            <a:pPr lvl="0">
              <a:lnSpc>
                <a:spcPct val="80000"/>
              </a:lnSpc>
              <a:spcBef>
                <a:spcPts val="1000"/>
              </a:spcBef>
            </a:pPr>
            <a:r>
              <a:rPr kumimoji="0" lang="fr-FR" sz="2000" b="0" i="0" u="none" strike="noStrike" kern="1200" cap="none" spc="0" normalizeH="0" baseline="0" noProof="0" dirty="0">
                <a:ln>
                  <a:noFill/>
                </a:ln>
                <a:solidFill>
                  <a:schemeClr val="bg2">
                    <a:lumMod val="25000"/>
                  </a:schemeClr>
                </a:solidFill>
                <a:effectLst/>
                <a:uLnTx/>
                <a:uFillTx/>
                <a:latin typeface="Arial" panose="020B0604020202020204" pitchFamily="34" charset="0"/>
                <a:ea typeface="+mn-ea"/>
                <a:cs typeface="Arial" panose="020B0604020202020204" pitchFamily="34" charset="0"/>
              </a:rPr>
              <a:t>D</a:t>
            </a:r>
            <a:r>
              <a:rPr kumimoji="0" lang="en-US" sz="2000" b="0" i="0" u="none" strike="noStrike" kern="1200" cap="none" spc="0" normalizeH="0" baseline="0" noProof="0" dirty="0" err="1">
                <a:ln>
                  <a:noFill/>
                </a:ln>
                <a:solidFill>
                  <a:schemeClr val="bg2">
                    <a:lumMod val="25000"/>
                  </a:schemeClr>
                </a:solidFill>
                <a:effectLst/>
                <a:uLnTx/>
                <a:uFillTx/>
                <a:latin typeface="Arial" panose="020B0604020202020204" pitchFamily="34" charset="0"/>
                <a:ea typeface="+mn-ea"/>
                <a:cs typeface="Arial" panose="020B0604020202020204" pitchFamily="34" charset="0"/>
              </a:rPr>
              <a:t>oes</a:t>
            </a:r>
            <a:r>
              <a:rPr kumimoji="0" lang="en-US" sz="2000" b="0" i="0" u="none" strike="noStrike" kern="1200" cap="none" spc="0" normalizeH="0" baseline="0" noProof="0" dirty="0">
                <a:ln>
                  <a:noFill/>
                </a:ln>
                <a:solidFill>
                  <a:schemeClr val="bg2">
                    <a:lumMod val="25000"/>
                  </a:schemeClr>
                </a:solidFill>
                <a:effectLst/>
                <a:uLnTx/>
                <a:uFillTx/>
                <a:latin typeface="Arial" panose="020B0604020202020204" pitchFamily="34" charset="0"/>
                <a:ea typeface="+mn-ea"/>
                <a:cs typeface="Arial" panose="020B0604020202020204" pitchFamily="34" charset="0"/>
              </a:rPr>
              <a:t> </a:t>
            </a:r>
            <a:r>
              <a:rPr lang="en-GB" sz="2000" dirty="0">
                <a:solidFill>
                  <a:schemeClr val="bg2">
                    <a:lumMod val="25000"/>
                  </a:schemeClr>
                </a:solidFill>
                <a:latin typeface="Arial" panose="020B0604020202020204" pitchFamily="34" charset="0"/>
                <a:cs typeface="Arial" panose="020B0604020202020204" pitchFamily="34" charset="0"/>
              </a:rPr>
              <a:t>acute treatment with other agents, compared to less intense or avoiding this intervention, reduce recurrent stroke, </a:t>
            </a:r>
            <a:r>
              <a:rPr kumimoji="0" lang="en-US" sz="2000" b="0" i="0" u="none" strike="noStrike" kern="1200" cap="none" spc="0" normalizeH="0" baseline="0" noProof="0" dirty="0">
                <a:ln>
                  <a:noFill/>
                </a:ln>
                <a:solidFill>
                  <a:schemeClr val="bg2">
                    <a:lumMod val="25000"/>
                  </a:schemeClr>
                </a:solidFill>
                <a:effectLst/>
                <a:uLnTx/>
                <a:uFillTx/>
                <a:latin typeface="Arial" panose="020B0604020202020204" pitchFamily="34" charset="0"/>
                <a:ea typeface="+mn-ea"/>
                <a:cs typeface="Arial" panose="020B0604020202020204" pitchFamily="34" charset="0"/>
              </a:rPr>
              <a:t>recurrent ischaemic stroke, dependency, death, cognitive impairment or dementia, haemorrhagic stroke, MACE, mobility or gait disorder, and mood disorders?</a:t>
            </a:r>
            <a:r>
              <a:rPr kumimoji="0" lang="fr-FR" sz="2000" b="0" i="0" u="none" strike="noStrike" kern="1200" cap="none" spc="0" normalizeH="0" baseline="0" noProof="0" dirty="0">
                <a:ln>
                  <a:noFill/>
                </a:ln>
                <a:solidFill>
                  <a:schemeClr val="bg2">
                    <a:lumMod val="25000"/>
                  </a:schemeClr>
                </a:solidFill>
                <a:effectLst/>
                <a:uLnTx/>
                <a:uFillTx/>
                <a:latin typeface="Arial" panose="020B0604020202020204" pitchFamily="34" charset="0"/>
                <a:ea typeface="+mn-ea"/>
                <a:cs typeface="Arial" panose="020B0604020202020204" pitchFamily="34" charset="0"/>
              </a:rPr>
              <a:t> </a:t>
            </a:r>
          </a:p>
        </p:txBody>
      </p:sp>
      <p:sp>
        <p:nvSpPr>
          <p:cNvPr id="23" name="Rectangle 22"/>
          <p:cNvSpPr/>
          <p:nvPr/>
        </p:nvSpPr>
        <p:spPr>
          <a:xfrm>
            <a:off x="456446" y="2642309"/>
            <a:ext cx="11279107" cy="1631216"/>
          </a:xfrm>
          <a:prstGeom prst="rect">
            <a:avLst/>
          </a:prstGeom>
          <a:ln>
            <a:solidFill>
              <a:schemeClr val="accent1"/>
            </a:solidFill>
          </a:ln>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lang="en-GB" sz="2000" dirty="0">
                <a:solidFill>
                  <a:srgbClr val="082163"/>
                </a:solidFill>
                <a:latin typeface="Arial" panose="020B0604020202020204" pitchFamily="34" charset="0"/>
                <a:ea typeface="Times New Roman" panose="02020603050405020304" pitchFamily="18" charset="0"/>
                <a:cs typeface="Arial" panose="020B0604020202020204" pitchFamily="34" charset="0"/>
              </a:rPr>
              <a:t>PICO5= Acute: </a:t>
            </a:r>
            <a:r>
              <a:rPr lang="en-GB" sz="2000" dirty="0">
                <a:solidFill>
                  <a:prstClr val="black"/>
                </a:solidFill>
                <a:latin typeface="Arial" panose="020B0604020202020204" pitchFamily="34" charset="0"/>
                <a:ea typeface="Times New Roman" panose="02020603050405020304" pitchFamily="18" charset="0"/>
                <a:cs typeface="Arial" panose="020B0604020202020204" pitchFamily="34" charset="0"/>
              </a:rPr>
              <a:t>avoid GTN, heparin/LMW heparinoid, </a:t>
            </a:r>
            <a:r>
              <a:rPr lang="en-US" sz="2000" dirty="0" err="1">
                <a:latin typeface="Arial" panose="020B0604020202020204" pitchFamily="34" charset="0"/>
                <a:ea typeface="Calibri" panose="020F0502020204030204" pitchFamily="34" charset="0"/>
                <a:cs typeface="Arial" panose="020B0604020202020204" pitchFamily="34" charset="0"/>
              </a:rPr>
              <a:t>Xueshuantong</a:t>
            </a:r>
            <a:r>
              <a:rPr lang="en-US" sz="2000" dirty="0">
                <a:latin typeface="Arial" panose="020B0604020202020204" pitchFamily="34" charset="0"/>
                <a:ea typeface="Calibri" panose="020F0502020204030204" pitchFamily="34" charset="0"/>
                <a:cs typeface="Arial" panose="020B0604020202020204" pitchFamily="34" charset="0"/>
              </a:rPr>
              <a:t>; uncertainty for Magnesium, cilostazol, other agents</a:t>
            </a:r>
            <a:r>
              <a:rPr lang="en-GB"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kumimoji="0" lang="en-GB" sz="20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kumimoji="0" lang="en-GB" sz="2000" i="0" u="none" strike="noStrike" kern="1200" cap="none" spc="0" normalizeH="0" baseline="0" noProof="0" dirty="0">
                <a:ln>
                  <a:noFill/>
                </a:ln>
                <a:solidFill>
                  <a:srgbClr val="082163"/>
                </a:solidFill>
                <a:effectLst/>
                <a:uLnTx/>
                <a:uFillTx/>
                <a:latin typeface="Arial" panose="020B0604020202020204" pitchFamily="34" charset="0"/>
                <a:ea typeface="Times New Roman" panose="02020603050405020304" pitchFamily="18" charset="0"/>
                <a:cs typeface="Arial" panose="020B0604020202020204" pitchFamily="34" charset="0"/>
              </a:rPr>
              <a:t>PICO10= Secondary prevention: </a:t>
            </a:r>
            <a:r>
              <a:rPr kumimoji="0" lang="en-GB" sz="20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cannot recommend any agents e.g. phosphodiesterase inhibitors-3 inhibitors, anti-inflammatory agents, anticoagulants, nitric oxide donors, phosphodiesterase inhibitors-5, etc; avoid anticoagulation unless the patient has AF.</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8" name="Title 1">
            <a:extLst>
              <a:ext uri="{FF2B5EF4-FFF2-40B4-BE49-F238E27FC236}">
                <a16:creationId xmlns:a16="http://schemas.microsoft.com/office/drawing/2014/main" id="{791B1F63-5BB2-48B3-A97D-A7B6A62F4426}"/>
              </a:ext>
            </a:extLst>
          </p:cNvPr>
          <p:cNvSpPr txBox="1">
            <a:spLocks/>
          </p:cNvSpPr>
          <p:nvPr/>
        </p:nvSpPr>
        <p:spPr>
          <a:xfrm>
            <a:off x="406454" y="4454035"/>
            <a:ext cx="11374106" cy="7461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baseline="0">
                <a:solidFill>
                  <a:srgbClr val="082163"/>
                </a:solidFill>
                <a:latin typeface="Arial" panose="020B0604020202020204" pitchFamily="34" charset="0"/>
                <a:ea typeface="+mj-ea"/>
                <a:cs typeface="Arial" panose="020B0604020202020204" pitchFamily="34" charset="0"/>
              </a:defRPr>
            </a:lvl1pPr>
          </a:lstStyle>
          <a:p>
            <a:r>
              <a:rPr lang="en-GB" sz="2400" dirty="0"/>
              <a:t>PICO 4, acute lacunar ischaemic stroke and </a:t>
            </a:r>
            <a:r>
              <a:rPr lang="en-GB" sz="2400" u="sng" dirty="0"/>
              <a:t>progressive symptoms</a:t>
            </a:r>
            <a:endParaRPr lang="en-GB" sz="2000" u="sng" dirty="0"/>
          </a:p>
        </p:txBody>
      </p:sp>
      <p:sp>
        <p:nvSpPr>
          <p:cNvPr id="9" name="TextBox 8">
            <a:extLst>
              <a:ext uri="{FF2B5EF4-FFF2-40B4-BE49-F238E27FC236}">
                <a16:creationId xmlns:a16="http://schemas.microsoft.com/office/drawing/2014/main" id="{C844CBD6-65B3-4C77-8A5D-4473564623B5}"/>
              </a:ext>
            </a:extLst>
          </p:cNvPr>
          <p:cNvSpPr txBox="1"/>
          <p:nvPr/>
        </p:nvSpPr>
        <p:spPr>
          <a:xfrm>
            <a:off x="438813" y="5061802"/>
            <a:ext cx="11279110" cy="1015663"/>
          </a:xfrm>
          <a:prstGeom prst="rect">
            <a:avLst/>
          </a:prstGeom>
          <a:solidFill>
            <a:schemeClr val="accent6">
              <a:lumMod val="20000"/>
              <a:lumOff val="80000"/>
            </a:schemeClr>
          </a:solidFill>
        </p:spPr>
        <p:txBody>
          <a:bodyPr wrap="square" rtlCol="0">
            <a:spAutoFit/>
          </a:bodyPr>
          <a:lstStyle/>
          <a:p>
            <a:pPr>
              <a:spcBef>
                <a:spcPts val="1000"/>
              </a:spcBef>
              <a:spcAft>
                <a:spcPts val="200"/>
              </a:spcAft>
            </a:pPr>
            <a:r>
              <a:rPr lang="fr-FR" sz="2000" dirty="0">
                <a:solidFill>
                  <a:schemeClr val="tx1">
                    <a:lumMod val="65000"/>
                    <a:lumOff val="35000"/>
                  </a:schemeClr>
                </a:solidFill>
                <a:latin typeface="Arial" panose="020B0604020202020204" pitchFamily="34" charset="0"/>
                <a:cs typeface="Arial" panose="020B0604020202020204" pitchFamily="34" charset="0"/>
              </a:rPr>
              <a:t>D</a:t>
            </a:r>
            <a:r>
              <a:rPr lang="en-US" sz="2000" dirty="0">
                <a:solidFill>
                  <a:schemeClr val="tx1">
                    <a:lumMod val="65000"/>
                    <a:lumOff val="35000"/>
                  </a:schemeClr>
                </a:solidFill>
                <a:latin typeface="Arial" panose="020B0604020202020204" pitchFamily="34" charset="0"/>
                <a:cs typeface="Arial" panose="020B0604020202020204" pitchFamily="34" charset="0"/>
              </a:rPr>
              <a:t>o </a:t>
            </a:r>
            <a:r>
              <a:rPr lang="en-GB" sz="2000" u="sng" dirty="0" err="1">
                <a:solidFill>
                  <a:schemeClr val="tx1">
                    <a:lumMod val="65000"/>
                    <a:lumOff val="35000"/>
                  </a:schemeClr>
                </a:solidFill>
                <a:latin typeface="Arial" panose="020B0604020202020204" pitchFamily="34" charset="0"/>
                <a:ea typeface="Calibri" panose="020F0502020204030204" pitchFamily="34" charset="0"/>
              </a:rPr>
              <a:t>antiplatelets</a:t>
            </a:r>
            <a:r>
              <a:rPr lang="en-GB" sz="2000" u="sng" dirty="0">
                <a:solidFill>
                  <a:schemeClr val="tx1">
                    <a:lumMod val="65000"/>
                    <a:lumOff val="35000"/>
                  </a:schemeClr>
                </a:solidFill>
                <a:latin typeface="Arial" panose="020B0604020202020204" pitchFamily="34" charset="0"/>
                <a:ea typeface="Calibri" panose="020F0502020204030204" pitchFamily="34" charset="0"/>
              </a:rPr>
              <a:t>/anticoagulants/thrombolysis/other agent, </a:t>
            </a:r>
            <a:r>
              <a:rPr lang="en-US" sz="2000" dirty="0">
                <a:solidFill>
                  <a:schemeClr val="tx1">
                    <a:lumMod val="65000"/>
                    <a:lumOff val="35000"/>
                  </a:schemeClr>
                </a:solidFill>
                <a:latin typeface="Arial" panose="020B0604020202020204" pitchFamily="34" charset="0"/>
                <a:cs typeface="Arial" panose="020B0604020202020204" pitchFamily="34" charset="0"/>
              </a:rPr>
              <a:t>compared to avoiding this intervention, reduce recurrent ischaemic stroke, dependency, death, cognitive impairment or dementia, haemorrhagic stroke, MACE, mobility or gait disorder, and mood disorders?</a:t>
            </a:r>
            <a:r>
              <a:rPr lang="fr-FR" sz="20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A8D1F37B-90B8-4CBA-86F4-260D0327AA71}"/>
              </a:ext>
            </a:extLst>
          </p:cNvPr>
          <p:cNvSpPr txBox="1"/>
          <p:nvPr/>
        </p:nvSpPr>
        <p:spPr>
          <a:xfrm>
            <a:off x="456446" y="6223567"/>
            <a:ext cx="4461478"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Answer to PICO4 question: No.</a:t>
            </a:r>
          </a:p>
        </p:txBody>
      </p:sp>
      <p:sp>
        <p:nvSpPr>
          <p:cNvPr id="11" name="TextBox 10">
            <a:extLst>
              <a:ext uri="{FF2B5EF4-FFF2-40B4-BE49-F238E27FC236}">
                <a16:creationId xmlns:a16="http://schemas.microsoft.com/office/drawing/2014/main" id="{AB2B5C38-B551-4002-A278-0EBA218FAAB7}"/>
              </a:ext>
            </a:extLst>
          </p:cNvPr>
          <p:cNvSpPr txBox="1"/>
          <p:nvPr/>
        </p:nvSpPr>
        <p:spPr>
          <a:xfrm>
            <a:off x="374095" y="1710494"/>
            <a:ext cx="11343828" cy="830997"/>
          </a:xfrm>
          <a:prstGeom prst="rect">
            <a:avLst/>
          </a:prstGeom>
          <a:noFill/>
        </p:spPr>
        <p:txBody>
          <a:bodyPr wrap="square" rtlCol="0">
            <a:spAutoFit/>
          </a:bodyPr>
          <a:lstStyle/>
          <a:p>
            <a:r>
              <a:rPr lang="en-GB" sz="1600" dirty="0">
                <a:latin typeface="Arial" panose="020B0604020202020204" pitchFamily="34" charset="0"/>
                <a:ea typeface="SimSun" panose="02010600030101010101" pitchFamily="2" charset="-122"/>
              </a:rPr>
              <a:t>e.g.</a:t>
            </a:r>
            <a:r>
              <a:rPr lang="en-GB" sz="1600" dirty="0">
                <a:effectLst/>
                <a:latin typeface="Arial" panose="020B0604020202020204" pitchFamily="34" charset="0"/>
                <a:ea typeface="SimSun" panose="02010600030101010101" pitchFamily="2" charset="-122"/>
              </a:rPr>
              <a:t> Phosphodiesterase inhibitors-3 inhibitors [e.g. cilostazol, pentoxifylline], anti-inflammatory agents [e.g. minocycline], anticoagulants, Nitric Oxide donors [e.g. transdermal glyceryl trinitrate], Phosphodiesterase inhibitors-5 [sildenafil, tadalafil, dipyridamole], or other relevant agents [e.g. heparin] not in other PICOs</a:t>
            </a:r>
            <a:endParaRPr lang="en-GB" sz="1600" dirty="0"/>
          </a:p>
        </p:txBody>
      </p:sp>
    </p:spTree>
    <p:extLst>
      <p:ext uri="{BB962C8B-B14F-4D97-AF65-F5344CB8AC3E}">
        <p14:creationId xmlns:p14="http://schemas.microsoft.com/office/powerpoint/2010/main" val="1642092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365125"/>
            <a:ext cx="11552237" cy="746126"/>
          </a:xfrm>
        </p:spPr>
        <p:txBody>
          <a:bodyPr>
            <a:noAutofit/>
          </a:bodyPr>
          <a:lstStyle/>
          <a:p>
            <a:r>
              <a:rPr lang="en-GB" sz="2800" dirty="0"/>
              <a:t>Conclusion: patients with suspected/presumed lacunar ischaemic stroke</a:t>
            </a:r>
          </a:p>
        </p:txBody>
      </p:sp>
      <p:sp>
        <p:nvSpPr>
          <p:cNvPr id="5"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Inhaltsplatzhalter 8">
            <a:extLst>
              <a:ext uri="{FF2B5EF4-FFF2-40B4-BE49-F238E27FC236}">
                <a16:creationId xmlns:a16="http://schemas.microsoft.com/office/drawing/2014/main" id="{5E41AC1E-B772-6D44-A49E-E7DDCB8C1AB9}"/>
              </a:ext>
            </a:extLst>
          </p:cNvPr>
          <p:cNvSpPr>
            <a:spLocks noGrp="1"/>
          </p:cNvSpPr>
          <p:nvPr>
            <p:ph idx="1"/>
          </p:nvPr>
        </p:nvSpPr>
        <p:spPr>
          <a:xfrm>
            <a:off x="436562" y="1111251"/>
            <a:ext cx="11349037" cy="5604669"/>
          </a:xfrm>
        </p:spPr>
        <p:txBody>
          <a:bodyPr>
            <a:normAutofit fontScale="92500" lnSpcReduction="20000"/>
          </a:bodyPr>
          <a:lstStyle/>
          <a:p>
            <a:pPr marL="0" indent="0">
              <a:lnSpc>
                <a:spcPct val="120000"/>
              </a:lnSpc>
              <a:spcBef>
                <a:spcPts val="0"/>
              </a:spcBef>
              <a:spcAft>
                <a:spcPts val="300"/>
              </a:spcAft>
              <a:buNone/>
            </a:pPr>
            <a:r>
              <a:rPr lang="en-GB" dirty="0"/>
              <a:t>Treat with alteplase according to thrombolysis guidelines</a:t>
            </a:r>
          </a:p>
          <a:p>
            <a:pPr marL="0" indent="0">
              <a:lnSpc>
                <a:spcPct val="120000"/>
              </a:lnSpc>
              <a:spcBef>
                <a:spcPts val="0"/>
              </a:spcBef>
              <a:spcAft>
                <a:spcPts val="300"/>
              </a:spcAft>
              <a:buNone/>
            </a:pPr>
            <a:r>
              <a:rPr lang="en-GB" dirty="0"/>
              <a:t>Start antiplatelet treatment ASAP</a:t>
            </a:r>
          </a:p>
          <a:p>
            <a:pPr marL="0" indent="0">
              <a:lnSpc>
                <a:spcPct val="120000"/>
              </a:lnSpc>
              <a:spcBef>
                <a:spcPts val="0"/>
              </a:spcBef>
              <a:spcAft>
                <a:spcPts val="300"/>
              </a:spcAft>
              <a:buNone/>
            </a:pPr>
            <a:r>
              <a:rPr lang="en-GB" dirty="0"/>
              <a:t>Use single antiplatelet long term </a:t>
            </a:r>
          </a:p>
          <a:p>
            <a:pPr marL="0" indent="0">
              <a:lnSpc>
                <a:spcPct val="120000"/>
              </a:lnSpc>
              <a:spcBef>
                <a:spcPts val="0"/>
              </a:spcBef>
              <a:spcAft>
                <a:spcPts val="300"/>
              </a:spcAft>
              <a:buNone/>
            </a:pPr>
            <a:r>
              <a:rPr lang="en-GB" dirty="0"/>
              <a:t>No evidence to support BP reduction acutely</a:t>
            </a:r>
          </a:p>
          <a:p>
            <a:pPr marL="0" indent="0">
              <a:lnSpc>
                <a:spcPct val="120000"/>
              </a:lnSpc>
              <a:spcBef>
                <a:spcPts val="0"/>
              </a:spcBef>
              <a:spcAft>
                <a:spcPts val="300"/>
              </a:spcAft>
              <a:buNone/>
            </a:pPr>
            <a:r>
              <a:rPr lang="en-GB" dirty="0"/>
              <a:t>Manage BP in secondary prevention but no evidence for low targets or specific drug </a:t>
            </a:r>
          </a:p>
          <a:p>
            <a:pPr marL="0" indent="0">
              <a:lnSpc>
                <a:spcPct val="120000"/>
              </a:lnSpc>
              <a:spcBef>
                <a:spcPts val="0"/>
              </a:spcBef>
              <a:spcAft>
                <a:spcPts val="300"/>
              </a:spcAft>
              <a:buNone/>
            </a:pPr>
            <a:r>
              <a:rPr lang="en-GB" dirty="0"/>
              <a:t>Lipid lowering limited data – no evidence of harm</a:t>
            </a:r>
          </a:p>
          <a:p>
            <a:pPr marL="0" indent="0">
              <a:lnSpc>
                <a:spcPct val="120000"/>
              </a:lnSpc>
              <a:spcBef>
                <a:spcPts val="0"/>
              </a:spcBef>
              <a:spcAft>
                <a:spcPts val="300"/>
              </a:spcAft>
              <a:buNone/>
            </a:pPr>
            <a:r>
              <a:rPr lang="en-GB" dirty="0"/>
              <a:t>Lifestyle modifications – should be encouraged</a:t>
            </a:r>
          </a:p>
          <a:p>
            <a:pPr marL="0" indent="0">
              <a:lnSpc>
                <a:spcPct val="120000"/>
              </a:lnSpc>
              <a:spcBef>
                <a:spcPts val="0"/>
              </a:spcBef>
              <a:spcAft>
                <a:spcPts val="300"/>
              </a:spcAft>
              <a:buNone/>
            </a:pPr>
            <a:r>
              <a:rPr lang="en-GB" dirty="0"/>
              <a:t>Other treatments – avoid GTN, heparin acutely; no evidence for others</a:t>
            </a:r>
          </a:p>
          <a:p>
            <a:pPr marL="0" indent="0">
              <a:lnSpc>
                <a:spcPct val="120000"/>
              </a:lnSpc>
              <a:spcBef>
                <a:spcPts val="0"/>
              </a:spcBef>
              <a:spcAft>
                <a:spcPts val="300"/>
              </a:spcAft>
              <a:buNone/>
            </a:pPr>
            <a:r>
              <a:rPr lang="de-DE" dirty="0"/>
              <a:t>Patients with lacunar stroke and AF should receive anticoagulation, and strict risk factor control</a:t>
            </a:r>
          </a:p>
          <a:p>
            <a:pPr marL="0" indent="0">
              <a:lnSpc>
                <a:spcPct val="120000"/>
              </a:lnSpc>
              <a:spcBef>
                <a:spcPts val="0"/>
              </a:spcBef>
              <a:spcAft>
                <a:spcPts val="300"/>
              </a:spcAft>
              <a:buNone/>
            </a:pPr>
            <a:r>
              <a:rPr lang="de-DE" dirty="0"/>
              <a:t>Progressive lacunar stroke, no evidence; trials needed</a:t>
            </a:r>
          </a:p>
          <a:p>
            <a:pPr marL="0" indent="0">
              <a:lnSpc>
                <a:spcPct val="120000"/>
              </a:lnSpc>
              <a:spcBef>
                <a:spcPts val="0"/>
              </a:spcBef>
              <a:spcAft>
                <a:spcPts val="300"/>
              </a:spcAft>
              <a:buNone/>
            </a:pPr>
            <a:endParaRPr lang="de-DE" dirty="0"/>
          </a:p>
          <a:p>
            <a:pPr marL="0" indent="0">
              <a:lnSpc>
                <a:spcPct val="120000"/>
              </a:lnSpc>
              <a:spcBef>
                <a:spcPts val="0"/>
              </a:spcBef>
              <a:spcAft>
                <a:spcPts val="300"/>
              </a:spcAft>
              <a:buNone/>
            </a:pPr>
            <a:endParaRPr lang="de-DE" dirty="0"/>
          </a:p>
        </p:txBody>
      </p:sp>
    </p:spTree>
    <p:extLst>
      <p:ext uri="{BB962C8B-B14F-4D97-AF65-F5344CB8AC3E}">
        <p14:creationId xmlns:p14="http://schemas.microsoft.com/office/powerpoint/2010/main" val="2615158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08" y="300037"/>
            <a:ext cx="9240837" cy="746126"/>
          </a:xfrm>
        </p:spPr>
        <p:txBody>
          <a:bodyPr/>
          <a:lstStyle/>
          <a:p>
            <a:r>
              <a:rPr lang="en-GB" dirty="0"/>
              <a:t>Limitations</a:t>
            </a:r>
          </a:p>
        </p:txBody>
      </p:sp>
      <p:sp>
        <p:nvSpPr>
          <p:cNvPr id="5"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Inhaltsplatzhalter 8">
            <a:extLst>
              <a:ext uri="{FF2B5EF4-FFF2-40B4-BE49-F238E27FC236}">
                <a16:creationId xmlns:a16="http://schemas.microsoft.com/office/drawing/2014/main" id="{5E41AC1E-B772-6D44-A49E-E7DDCB8C1AB9}"/>
              </a:ext>
            </a:extLst>
          </p:cNvPr>
          <p:cNvSpPr>
            <a:spLocks noGrp="1"/>
          </p:cNvSpPr>
          <p:nvPr>
            <p:ph idx="1"/>
          </p:nvPr>
        </p:nvSpPr>
        <p:spPr>
          <a:xfrm>
            <a:off x="489708" y="1111251"/>
            <a:ext cx="11209233" cy="5110871"/>
          </a:xfrm>
          <a:noFill/>
        </p:spPr>
        <p:txBody>
          <a:bodyPr>
            <a:noAutofit/>
          </a:bodyPr>
          <a:lstStyle/>
          <a:p>
            <a:pPr marL="0" indent="0">
              <a:buNone/>
            </a:pPr>
            <a:r>
              <a:rPr lang="en-GB" sz="2400" dirty="0"/>
              <a:t>Subgroup analyses; noisy subtyping; limited power; incomplete range of outcomes </a:t>
            </a:r>
            <a:r>
              <a:rPr lang="en-GB" sz="2400" dirty="0">
                <a:sym typeface="Symbol" panose="05050102010706020507" pitchFamily="18" charset="2"/>
              </a:rPr>
              <a:t></a:t>
            </a:r>
            <a:r>
              <a:rPr lang="en-GB" sz="2400" dirty="0"/>
              <a:t> lack of conventionally reliable data on acute treatment or secondary prevention</a:t>
            </a:r>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dirty="0"/>
              <a:t>All trials in ischaemic stroke should: </a:t>
            </a:r>
          </a:p>
          <a:p>
            <a:pPr lvl="1"/>
            <a:r>
              <a:rPr lang="en-GB" sz="2200" dirty="0"/>
              <a:t>subtype stroke </a:t>
            </a:r>
          </a:p>
          <a:p>
            <a:pPr lvl="1"/>
            <a:r>
              <a:rPr lang="en-GB" sz="2200" dirty="0"/>
              <a:t>report outcomes by stroke subtype, clearly defined</a:t>
            </a:r>
            <a:r>
              <a:rPr lang="en-GB" sz="2200" strike="sngStrike" dirty="0">
                <a:solidFill>
                  <a:srgbClr val="FF0000"/>
                </a:solidFill>
              </a:rPr>
              <a:t>.</a:t>
            </a:r>
          </a:p>
          <a:p>
            <a:pPr marL="0" indent="0">
              <a:buNone/>
            </a:pPr>
            <a:r>
              <a:rPr lang="en-GB" sz="2400" dirty="0"/>
              <a:t>Trials in lacunar stroke should: </a:t>
            </a:r>
          </a:p>
          <a:p>
            <a:pPr lvl="1"/>
            <a:r>
              <a:rPr lang="en-GB" sz="2200" dirty="0"/>
              <a:t>be sufficiently powered to answer the research questions </a:t>
            </a:r>
          </a:p>
          <a:p>
            <a:pPr lvl="1"/>
            <a:r>
              <a:rPr lang="en-GB" sz="2200" dirty="0"/>
              <a:t>always report basic clinical outcomes - safety, cognitive impairment, dependency, recurrent stroke, also when not being primary outcomes</a:t>
            </a:r>
          </a:p>
          <a:p>
            <a:pPr lvl="1"/>
            <a:r>
              <a:rPr lang="en-GB" sz="2200" dirty="0"/>
              <a:t>use standardised assessment tools throughout</a:t>
            </a:r>
          </a:p>
          <a:p>
            <a:pPr marL="0" indent="0">
              <a:buNone/>
            </a:pPr>
            <a:endParaRPr lang="en-GB" sz="2200" dirty="0"/>
          </a:p>
          <a:p>
            <a:pPr marL="0" indent="0">
              <a:buNone/>
            </a:pPr>
            <a:endParaRPr lang="en-GB" sz="2400" dirty="0"/>
          </a:p>
        </p:txBody>
      </p:sp>
      <p:sp>
        <p:nvSpPr>
          <p:cNvPr id="6" name="Title 1">
            <a:extLst>
              <a:ext uri="{FF2B5EF4-FFF2-40B4-BE49-F238E27FC236}">
                <a16:creationId xmlns:a16="http://schemas.microsoft.com/office/drawing/2014/main" id="{04211F01-CB0C-4FBC-A924-6F5907AB8D1B}"/>
              </a:ext>
            </a:extLst>
          </p:cNvPr>
          <p:cNvSpPr txBox="1">
            <a:spLocks/>
          </p:cNvSpPr>
          <p:nvPr/>
        </p:nvSpPr>
        <p:spPr>
          <a:xfrm>
            <a:off x="489707" y="2493591"/>
            <a:ext cx="9240837" cy="746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baseline="0">
                <a:solidFill>
                  <a:srgbClr val="082163"/>
                </a:solidFill>
                <a:latin typeface="Arial" panose="020B0604020202020204" pitchFamily="34" charset="0"/>
                <a:ea typeface="+mj-ea"/>
                <a:cs typeface="Arial" panose="020B0604020202020204" pitchFamily="34" charset="0"/>
              </a:defRPr>
            </a:lvl1pPr>
          </a:lstStyle>
          <a:p>
            <a:r>
              <a:rPr lang="en-GB" dirty="0"/>
              <a:t>Future research</a:t>
            </a:r>
          </a:p>
        </p:txBody>
      </p:sp>
    </p:spTree>
    <p:extLst>
      <p:ext uri="{BB962C8B-B14F-4D97-AF65-F5344CB8AC3E}">
        <p14:creationId xmlns:p14="http://schemas.microsoft.com/office/powerpoint/2010/main" val="25962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335" y="67293"/>
            <a:ext cx="9821408" cy="746126"/>
          </a:xfrm>
        </p:spPr>
        <p:txBody>
          <a:bodyPr>
            <a:normAutofit/>
          </a:bodyPr>
          <a:lstStyle/>
          <a:p>
            <a:r>
              <a:rPr lang="en-GB" sz="2800" dirty="0"/>
              <a:t>Module Working Group Members, Fellows, Support</a:t>
            </a:r>
          </a:p>
        </p:txBody>
      </p:sp>
      <p:sp>
        <p:nvSpPr>
          <p:cNvPr id="20" name="Content Placeholder 2"/>
          <p:cNvSpPr txBox="1">
            <a:spLocks/>
          </p:cNvSpPr>
          <p:nvPr/>
        </p:nvSpPr>
        <p:spPr>
          <a:xfrm>
            <a:off x="0" y="2351421"/>
            <a:ext cx="2014752" cy="4953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Joanna Wardlaw</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UK</a:t>
            </a: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3" name="Content Placeholder 2"/>
          <p:cNvSpPr txBox="1">
            <a:spLocks/>
          </p:cNvSpPr>
          <p:nvPr/>
        </p:nvSpPr>
        <p:spPr>
          <a:xfrm>
            <a:off x="1548235" y="4098242"/>
            <a:ext cx="2014752" cy="4953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Hugues </a:t>
            </a:r>
            <a:r>
              <a:rPr kumimoji="0" lang="en-GB" sz="1400" b="0" i="1"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Chabriat</a:t>
            </a:r>
            <a:endPar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France</a:t>
            </a: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4" name="Content Placeholder 2"/>
          <p:cNvSpPr txBox="1">
            <a:spLocks/>
          </p:cNvSpPr>
          <p:nvPr/>
        </p:nvSpPr>
        <p:spPr>
          <a:xfrm>
            <a:off x="6388417" y="2384829"/>
            <a:ext cx="2014752" cy="4953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Stephanie Debette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France</a:t>
            </a: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5" name="Content Placeholder 2"/>
          <p:cNvSpPr txBox="1">
            <a:spLocks/>
          </p:cNvSpPr>
          <p:nvPr/>
        </p:nvSpPr>
        <p:spPr>
          <a:xfrm>
            <a:off x="4872455" y="2390416"/>
            <a:ext cx="2014752" cy="4953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Hanna Jokinen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Finland</a:t>
            </a: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6" name="Content Placeholder 2"/>
          <p:cNvSpPr txBox="1">
            <a:spLocks/>
          </p:cNvSpPr>
          <p:nvPr/>
        </p:nvSpPr>
        <p:spPr>
          <a:xfrm>
            <a:off x="9728089" y="4128792"/>
            <a:ext cx="2014752" cy="4953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Frank-Erik De Leeuw</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Netherlands</a:t>
            </a: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7" name="Content Placeholder 2"/>
          <p:cNvSpPr txBox="1">
            <a:spLocks/>
          </p:cNvSpPr>
          <p:nvPr/>
        </p:nvSpPr>
        <p:spPr>
          <a:xfrm>
            <a:off x="4831293" y="4110682"/>
            <a:ext cx="2014752" cy="4953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Leonardo Pantoni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Italy</a:t>
            </a: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8" name="Content Placeholder 2"/>
          <p:cNvSpPr txBox="1">
            <a:spLocks/>
          </p:cNvSpPr>
          <p:nvPr/>
        </p:nvSpPr>
        <p:spPr>
          <a:xfrm>
            <a:off x="7922168" y="2371733"/>
            <a:ext cx="2014752" cy="4953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Julie Staals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Netherlands</a:t>
            </a: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9" name="Content Placeholder 2"/>
          <p:cNvSpPr txBox="1">
            <a:spLocks/>
          </p:cNvSpPr>
          <p:nvPr/>
        </p:nvSpPr>
        <p:spPr>
          <a:xfrm>
            <a:off x="9327303" y="2371733"/>
            <a:ext cx="2014752" cy="4953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Fergus Doubal</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UK</a:t>
            </a: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24" name="Content Placeholder 2"/>
          <p:cNvSpPr txBox="1">
            <a:spLocks/>
          </p:cNvSpPr>
          <p:nvPr/>
        </p:nvSpPr>
        <p:spPr>
          <a:xfrm>
            <a:off x="1308941" y="2348299"/>
            <a:ext cx="2014752" cy="4953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Arne Lindgren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Sweden</a:t>
            </a: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27" name="Content Placeholder 2"/>
          <p:cNvSpPr txBox="1">
            <a:spLocks/>
          </p:cNvSpPr>
          <p:nvPr/>
        </p:nvSpPr>
        <p:spPr>
          <a:xfrm>
            <a:off x="5830222" y="6277212"/>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Martin Taylor-Rowan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UK</a:t>
            </a: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33" name="Content Placeholder 2"/>
          <p:cNvSpPr txBox="1">
            <a:spLocks/>
          </p:cNvSpPr>
          <p:nvPr/>
        </p:nvSpPr>
        <p:spPr>
          <a:xfrm>
            <a:off x="4485516" y="6288516"/>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Raffaele Ornello</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Italy</a:t>
            </a: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36" name="Content Placeholder 2"/>
          <p:cNvSpPr txBox="1">
            <a:spLocks/>
          </p:cNvSpPr>
          <p:nvPr/>
        </p:nvSpPr>
        <p:spPr>
          <a:xfrm>
            <a:off x="437271" y="4648391"/>
            <a:ext cx="3694777" cy="4953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82163"/>
                </a:solidFill>
                <a:effectLst/>
                <a:uLnTx/>
                <a:uFillTx/>
                <a:latin typeface="Arial" panose="020B0604020202020204" pitchFamily="34" charset="0"/>
                <a:ea typeface="+mn-ea"/>
                <a:cs typeface="Arial" panose="020B0604020202020204" pitchFamily="34" charset="0"/>
              </a:rPr>
              <a:t>Guideline Fellows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82163"/>
              </a:solidFill>
              <a:effectLst/>
              <a:uLnTx/>
              <a:uFillTx/>
              <a:latin typeface="Arial" panose="020B0604020202020204" pitchFamily="34" charset="0"/>
              <a:ea typeface="+mn-ea"/>
              <a:cs typeface="Arial" panose="020B0604020202020204" pitchFamily="34" charset="0"/>
            </a:endParaRPr>
          </a:p>
        </p:txBody>
      </p:sp>
      <p:sp>
        <p:nvSpPr>
          <p:cNvPr id="52" name="Content Placeholder 2"/>
          <p:cNvSpPr txBox="1">
            <a:spLocks/>
          </p:cNvSpPr>
          <p:nvPr/>
        </p:nvSpPr>
        <p:spPr>
          <a:xfrm>
            <a:off x="0" y="6324137"/>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Salvatore Rudilosso</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Spain</a:t>
            </a: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53" name="Content Placeholder 2"/>
          <p:cNvSpPr txBox="1">
            <a:spLocks/>
          </p:cNvSpPr>
          <p:nvPr/>
        </p:nvSpPr>
        <p:spPr>
          <a:xfrm>
            <a:off x="1495200" y="6305992"/>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Marco Pasi</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France</a:t>
            </a: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0877" r="10236"/>
          <a:stretch/>
        </p:blipFill>
        <p:spPr>
          <a:xfrm>
            <a:off x="4986699" y="5106992"/>
            <a:ext cx="911490" cy="115544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1461" r="9149" b="4773"/>
          <a:stretch/>
        </p:blipFill>
        <p:spPr>
          <a:xfrm>
            <a:off x="561361" y="5080269"/>
            <a:ext cx="892031" cy="1185840"/>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6982" r="33633"/>
          <a:stretch/>
        </p:blipFill>
        <p:spPr>
          <a:xfrm>
            <a:off x="10173752" y="2909690"/>
            <a:ext cx="863131" cy="1165316"/>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9529" r="6927"/>
          <a:stretch/>
        </p:blipFill>
        <p:spPr>
          <a:xfrm>
            <a:off x="5427735" y="1174514"/>
            <a:ext cx="1013902" cy="1213606"/>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13252" r="17362" b="33562"/>
          <a:stretch/>
        </p:blipFill>
        <p:spPr>
          <a:xfrm>
            <a:off x="2081642" y="2856259"/>
            <a:ext cx="974777" cy="121382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1185" y="2929679"/>
            <a:ext cx="883134" cy="1178190"/>
          </a:xfrm>
          <a:prstGeom prst="rect">
            <a:avLst/>
          </a:prstGeom>
        </p:spPr>
      </p:pic>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l="25902" r="22188" b="6788"/>
          <a:stretch/>
        </p:blipFill>
        <p:spPr>
          <a:xfrm>
            <a:off x="6949669" y="1150498"/>
            <a:ext cx="950751" cy="1214758"/>
          </a:xfrm>
          <a:prstGeom prst="rect">
            <a:avLst/>
          </a:prstGeom>
        </p:spPr>
      </p:pic>
      <p:pic>
        <p:nvPicPr>
          <p:cNvPr id="16" name="Picture 15"/>
          <p:cNvPicPr>
            <a:picLocks noChangeAspect="1"/>
          </p:cNvPicPr>
          <p:nvPr/>
        </p:nvPicPr>
        <p:blipFill rotWithShape="1">
          <a:blip r:embed="rId9" cstate="print">
            <a:extLst>
              <a:ext uri="{28A0092B-C50C-407E-A947-70E740481C1C}">
                <a14:useLocalDpi xmlns:a14="http://schemas.microsoft.com/office/drawing/2010/main" val="0"/>
              </a:ext>
            </a:extLst>
          </a:blip>
          <a:srcRect l="6869" t="6105" r="3955" b="20639"/>
          <a:stretch/>
        </p:blipFill>
        <p:spPr>
          <a:xfrm>
            <a:off x="516034" y="1121072"/>
            <a:ext cx="973201" cy="1202190"/>
          </a:xfrm>
          <a:prstGeom prst="rect">
            <a:avLst/>
          </a:prstGeom>
        </p:spPr>
      </p:pic>
      <p:pic>
        <p:nvPicPr>
          <p:cNvPr id="18" name="Picture 17"/>
          <p:cNvPicPr>
            <a:picLocks noChangeAspect="1"/>
          </p:cNvPicPr>
          <p:nvPr/>
        </p:nvPicPr>
        <p:blipFill rotWithShape="1">
          <a:blip r:embed="rId10" cstate="print">
            <a:extLst>
              <a:ext uri="{28A0092B-C50C-407E-A947-70E740481C1C}">
                <a14:useLocalDpi xmlns:a14="http://schemas.microsoft.com/office/drawing/2010/main" val="0"/>
              </a:ext>
            </a:extLst>
          </a:blip>
          <a:srcRect l="7594" r="8588" b="19479"/>
          <a:stretch/>
        </p:blipFill>
        <p:spPr>
          <a:xfrm>
            <a:off x="1816332" y="1113097"/>
            <a:ext cx="862462" cy="1220980"/>
          </a:xfrm>
          <a:prstGeom prst="rect">
            <a:avLst/>
          </a:prstGeom>
        </p:spPr>
      </p:pic>
      <p:pic>
        <p:nvPicPr>
          <p:cNvPr id="22" name="Picture 21"/>
          <p:cNvPicPr>
            <a:picLocks noChangeAspect="1"/>
          </p:cNvPicPr>
          <p:nvPr/>
        </p:nvPicPr>
        <p:blipFill rotWithShape="1">
          <a:blip r:embed="rId11" cstate="print">
            <a:extLst>
              <a:ext uri="{28A0092B-C50C-407E-A947-70E740481C1C}">
                <a14:useLocalDpi xmlns:a14="http://schemas.microsoft.com/office/drawing/2010/main" val="0"/>
              </a:ext>
            </a:extLst>
          </a:blip>
          <a:srcRect l="8556" t="8260" r="11906" b="14892"/>
          <a:stretch/>
        </p:blipFill>
        <p:spPr>
          <a:xfrm>
            <a:off x="9943382" y="1147331"/>
            <a:ext cx="835213" cy="1209071"/>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13033" y="1145097"/>
            <a:ext cx="876191" cy="1213540"/>
          </a:xfrm>
          <a:prstGeom prst="rect">
            <a:avLst/>
          </a:prstGeom>
        </p:spPr>
      </p:pic>
      <p:pic>
        <p:nvPicPr>
          <p:cNvPr id="59" name="Picture 58"/>
          <p:cNvPicPr>
            <a:picLocks noChangeAspect="1"/>
          </p:cNvPicPr>
          <p:nvPr/>
        </p:nvPicPr>
        <p:blipFill rotWithShape="1">
          <a:blip r:embed="rId13" cstate="print">
            <a:extLst>
              <a:ext uri="{28A0092B-C50C-407E-A947-70E740481C1C}">
                <a14:useLocalDpi xmlns:a14="http://schemas.microsoft.com/office/drawing/2010/main" val="0"/>
              </a:ext>
            </a:extLst>
          </a:blip>
          <a:srcRect l="7523" r="8618"/>
          <a:stretch/>
        </p:blipFill>
        <p:spPr>
          <a:xfrm>
            <a:off x="6199946" y="5061806"/>
            <a:ext cx="979715" cy="1226710"/>
          </a:xfrm>
          <a:prstGeom prst="rect">
            <a:avLst/>
          </a:prstGeom>
        </p:spPr>
      </p:pic>
      <p:sp>
        <p:nvSpPr>
          <p:cNvPr id="37" name="Content Placeholder 2"/>
          <p:cNvSpPr txBox="1">
            <a:spLocks/>
          </p:cNvSpPr>
          <p:nvPr/>
        </p:nvSpPr>
        <p:spPr>
          <a:xfrm>
            <a:off x="3031853" y="6277365"/>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Aristeidis Katsanos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Canada</a:t>
            </a: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38" name="Content Placeholder 2"/>
          <p:cNvSpPr txBox="1">
            <a:spLocks/>
          </p:cNvSpPr>
          <p:nvPr/>
        </p:nvSpPr>
        <p:spPr>
          <a:xfrm>
            <a:off x="6324696" y="4116877"/>
            <a:ext cx="2014752" cy="4953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Reinhold Schmidt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Austria</a:t>
            </a: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39" name="Content Placeholder 2"/>
          <p:cNvSpPr txBox="1">
            <a:spLocks/>
          </p:cNvSpPr>
          <p:nvPr/>
        </p:nvSpPr>
        <p:spPr>
          <a:xfrm>
            <a:off x="7974284" y="4129973"/>
            <a:ext cx="2014752" cy="4953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Martin Dichgans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Germany</a:t>
            </a: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0" name="Content Placeholder 2"/>
          <p:cNvSpPr txBox="1">
            <a:spLocks/>
          </p:cNvSpPr>
          <p:nvPr/>
        </p:nvSpPr>
        <p:spPr>
          <a:xfrm>
            <a:off x="3227673" y="4097454"/>
            <a:ext cx="2014752" cy="4953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Aleksandra Pavlovic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Serbia</a:t>
            </a: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1" name="Content Placeholder 2"/>
          <p:cNvSpPr txBox="1">
            <a:spLocks/>
          </p:cNvSpPr>
          <p:nvPr/>
        </p:nvSpPr>
        <p:spPr>
          <a:xfrm>
            <a:off x="8059952" y="4665526"/>
            <a:ext cx="3694777" cy="4953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82163"/>
                </a:solidFill>
                <a:effectLst/>
                <a:uLnTx/>
                <a:uFillTx/>
                <a:latin typeface="Arial" panose="020B0604020202020204" pitchFamily="34" charset="0"/>
                <a:ea typeface="+mn-ea"/>
                <a:cs typeface="Arial" panose="020B0604020202020204" pitchFamily="34" charset="0"/>
              </a:rPr>
              <a:t>Guideline support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82163"/>
              </a:solidFill>
              <a:effectLst/>
              <a:uLnTx/>
              <a:uFillTx/>
              <a:latin typeface="Arial" panose="020B0604020202020204" pitchFamily="34" charset="0"/>
              <a:ea typeface="+mn-ea"/>
              <a:cs typeface="Arial" panose="020B0604020202020204" pitchFamily="34" charset="0"/>
            </a:endParaRPr>
          </a:p>
        </p:txBody>
      </p:sp>
      <p:sp>
        <p:nvSpPr>
          <p:cNvPr id="55" name="Content Placeholder 2"/>
          <p:cNvSpPr txBox="1">
            <a:spLocks/>
          </p:cNvSpPr>
          <p:nvPr/>
        </p:nvSpPr>
        <p:spPr>
          <a:xfrm>
            <a:off x="8951128" y="6305595"/>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Salman Hussain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Czech Republic</a:t>
            </a: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56" name="Content Placeholder 2"/>
          <p:cNvSpPr txBox="1">
            <a:spLocks/>
          </p:cNvSpPr>
          <p:nvPr/>
        </p:nvSpPr>
        <p:spPr>
          <a:xfrm>
            <a:off x="7560433" y="6315662"/>
            <a:ext cx="2014752" cy="4953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Terry Quinn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UK</a:t>
            </a:r>
          </a:p>
        </p:txBody>
      </p:sp>
      <p:pic>
        <p:nvPicPr>
          <p:cNvPr id="5" name="Picture 4" descr="A person in a suit smiling&#10;&#10;Description automatically generated with low confidence">
            <a:extLst>
              <a:ext uri="{FF2B5EF4-FFF2-40B4-BE49-F238E27FC236}">
                <a16:creationId xmlns:a16="http://schemas.microsoft.com/office/drawing/2014/main" id="{CBFFC457-7F16-041F-40EE-3CAEA59210E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28613" y="5109483"/>
            <a:ext cx="939812" cy="1185840"/>
          </a:xfrm>
          <a:prstGeom prst="rect">
            <a:avLst/>
          </a:prstGeom>
        </p:spPr>
      </p:pic>
      <p:pic>
        <p:nvPicPr>
          <p:cNvPr id="8" name="Picture 7" descr="A person in a suit&#10;&#10;Description automatically generated with low confidence">
            <a:extLst>
              <a:ext uri="{FF2B5EF4-FFF2-40B4-BE49-F238E27FC236}">
                <a16:creationId xmlns:a16="http://schemas.microsoft.com/office/drawing/2014/main" id="{42E26284-075E-E02F-301D-FC18D68BCF7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423818" y="2916809"/>
            <a:ext cx="1071604" cy="1175675"/>
          </a:xfrm>
          <a:prstGeom prst="rect">
            <a:avLst/>
          </a:prstGeom>
        </p:spPr>
      </p:pic>
      <p:pic>
        <p:nvPicPr>
          <p:cNvPr id="11" name="Picture 10" descr="A person with a beard&#10;&#10;Description automatically generated with medium confidence">
            <a:extLst>
              <a:ext uri="{FF2B5EF4-FFF2-40B4-BE49-F238E27FC236}">
                <a16:creationId xmlns:a16="http://schemas.microsoft.com/office/drawing/2014/main" id="{F68DEC33-83C4-42EE-5638-D598439F10F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38027" y="5130298"/>
            <a:ext cx="947489" cy="1132135"/>
          </a:xfrm>
          <a:prstGeom prst="rect">
            <a:avLst/>
          </a:prstGeom>
        </p:spPr>
      </p:pic>
      <p:pic>
        <p:nvPicPr>
          <p:cNvPr id="19" name="Picture 18" descr="A person in a blue and white striped shirt&#10;&#10;Description automatically generated">
            <a:extLst>
              <a:ext uri="{FF2B5EF4-FFF2-40B4-BE49-F238E27FC236}">
                <a16:creationId xmlns:a16="http://schemas.microsoft.com/office/drawing/2014/main" id="{F003B7E2-7CB3-1156-D5D1-1BD1A10AD05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453068" y="5107557"/>
            <a:ext cx="964897" cy="1021789"/>
          </a:xfrm>
          <a:prstGeom prst="rect">
            <a:avLst/>
          </a:prstGeom>
        </p:spPr>
      </p:pic>
      <p:pic>
        <p:nvPicPr>
          <p:cNvPr id="25" name="Picture 24" descr="A picture containing human face, person, clothing, smile&#10;&#10;Description automatically generated">
            <a:extLst>
              <a:ext uri="{FF2B5EF4-FFF2-40B4-BE49-F238E27FC236}">
                <a16:creationId xmlns:a16="http://schemas.microsoft.com/office/drawing/2014/main" id="{43E4A0E0-1D09-D232-29F8-8CE6392F482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778595" y="5107557"/>
            <a:ext cx="756726" cy="1135736"/>
          </a:xfrm>
          <a:prstGeom prst="rect">
            <a:avLst/>
          </a:prstGeom>
        </p:spPr>
      </p:pic>
      <p:pic>
        <p:nvPicPr>
          <p:cNvPr id="28" name="Picture 27" descr="A person wearing glasses and a black jacket&#10;&#10;Description automatically generated with low confidence">
            <a:extLst>
              <a:ext uri="{FF2B5EF4-FFF2-40B4-BE49-F238E27FC236}">
                <a16:creationId xmlns:a16="http://schemas.microsoft.com/office/drawing/2014/main" id="{891533E9-1B72-6770-A43C-9A200395B2A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791105" y="2874224"/>
            <a:ext cx="883134" cy="1196577"/>
          </a:xfrm>
          <a:prstGeom prst="rect">
            <a:avLst/>
          </a:prstGeom>
        </p:spPr>
      </p:pic>
      <p:pic>
        <p:nvPicPr>
          <p:cNvPr id="30" name="Picture 29" descr="A person in a suit and tie&#10;&#10;Description automatically generated with medium confidence">
            <a:extLst>
              <a:ext uri="{FF2B5EF4-FFF2-40B4-BE49-F238E27FC236}">
                <a16:creationId xmlns:a16="http://schemas.microsoft.com/office/drawing/2014/main" id="{561A66BC-4D2C-129D-9576-ED2703B4A28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885213" y="2929679"/>
            <a:ext cx="835213" cy="1157840"/>
          </a:xfrm>
          <a:prstGeom prst="rect">
            <a:avLst/>
          </a:prstGeom>
        </p:spPr>
      </p:pic>
      <p:pic>
        <p:nvPicPr>
          <p:cNvPr id="32" name="Picture 31" descr="A person in a white coat&#10;&#10;Description automatically generated with medium confidence">
            <a:extLst>
              <a:ext uri="{FF2B5EF4-FFF2-40B4-BE49-F238E27FC236}">
                <a16:creationId xmlns:a16="http://schemas.microsoft.com/office/drawing/2014/main" id="{58FF344E-3D44-75AC-64D7-8D1B19DA12D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961006" y="5084929"/>
            <a:ext cx="1162964" cy="1204813"/>
          </a:xfrm>
          <a:prstGeom prst="rect">
            <a:avLst/>
          </a:prstGeom>
        </p:spPr>
      </p:pic>
      <p:sp>
        <p:nvSpPr>
          <p:cNvPr id="9" name="TextBox 8">
            <a:extLst>
              <a:ext uri="{FF2B5EF4-FFF2-40B4-BE49-F238E27FC236}">
                <a16:creationId xmlns:a16="http://schemas.microsoft.com/office/drawing/2014/main" id="{4DB35D6B-3CDE-4664-993C-5648181969B5}"/>
              </a:ext>
            </a:extLst>
          </p:cNvPr>
          <p:cNvSpPr txBox="1"/>
          <p:nvPr/>
        </p:nvSpPr>
        <p:spPr>
          <a:xfrm>
            <a:off x="5489124" y="771593"/>
            <a:ext cx="16382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PICO leads</a:t>
            </a:r>
          </a:p>
        </p:txBody>
      </p:sp>
      <p:sp>
        <p:nvSpPr>
          <p:cNvPr id="51" name="TextBox 50">
            <a:extLst>
              <a:ext uri="{FF2B5EF4-FFF2-40B4-BE49-F238E27FC236}">
                <a16:creationId xmlns:a16="http://schemas.microsoft.com/office/drawing/2014/main" id="{5BDF7762-B1E0-45AB-BA00-45E08D84D1F2}"/>
              </a:ext>
            </a:extLst>
          </p:cNvPr>
          <p:cNvSpPr txBox="1"/>
          <p:nvPr/>
        </p:nvSpPr>
        <p:spPr>
          <a:xfrm>
            <a:off x="1002634" y="756354"/>
            <a:ext cx="13633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Co-Chairs</a:t>
            </a:r>
          </a:p>
        </p:txBody>
      </p:sp>
      <p:sp>
        <p:nvSpPr>
          <p:cNvPr id="50" name="TextBox 49">
            <a:extLst>
              <a:ext uri="{FF2B5EF4-FFF2-40B4-BE49-F238E27FC236}">
                <a16:creationId xmlns:a16="http://schemas.microsoft.com/office/drawing/2014/main" id="{58D50EDE-9200-4702-AF70-37D95E34FE02}"/>
              </a:ext>
            </a:extLst>
          </p:cNvPr>
          <p:cNvSpPr txBox="1"/>
          <p:nvPr/>
        </p:nvSpPr>
        <p:spPr>
          <a:xfrm>
            <a:off x="2648584" y="1280704"/>
            <a:ext cx="2821606" cy="769441"/>
          </a:xfrm>
          <a:prstGeom prst="rect">
            <a:avLst/>
          </a:prstGeom>
          <a:noFill/>
        </p:spPr>
        <p:txBody>
          <a:bodyPr wrap="none" rtlCol="0">
            <a:spAutoFit/>
          </a:bodyPr>
          <a:lstStyle/>
          <a:p>
            <a:r>
              <a:rPr lang="en-GB" sz="4400" dirty="0">
                <a:solidFill>
                  <a:srgbClr val="C00000"/>
                </a:solidFill>
                <a:latin typeface="Arial" panose="020B0604020202020204" pitchFamily="34" charset="0"/>
                <a:cs typeface="Arial" panose="020B0604020202020204" pitchFamily="34" charset="0"/>
              </a:rPr>
              <a:t>Thank you</a:t>
            </a:r>
            <a:endParaRPr lang="en-US" sz="4400" dirty="0">
              <a:solidFill>
                <a:srgbClr val="C00000"/>
              </a:solidFill>
              <a:latin typeface="Arial" panose="020B0604020202020204" pitchFamily="34" charset="0"/>
              <a:cs typeface="Arial" panose="020B0604020202020204" pitchFamily="34" charset="0"/>
            </a:endParaRPr>
          </a:p>
        </p:txBody>
      </p:sp>
      <p:sp>
        <p:nvSpPr>
          <p:cNvPr id="54" name="Content Placeholder 2">
            <a:extLst>
              <a:ext uri="{FF2B5EF4-FFF2-40B4-BE49-F238E27FC236}">
                <a16:creationId xmlns:a16="http://schemas.microsoft.com/office/drawing/2014/main" id="{02426063-9D21-4553-B4CA-8CC7A1A98F7C}"/>
              </a:ext>
            </a:extLst>
          </p:cNvPr>
          <p:cNvSpPr txBox="1">
            <a:spLocks/>
          </p:cNvSpPr>
          <p:nvPr/>
        </p:nvSpPr>
        <p:spPr>
          <a:xfrm>
            <a:off x="10238743" y="6315662"/>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Yvonne </a:t>
            </a:r>
            <a:r>
              <a:rPr kumimoji="0" lang="en-GB" sz="1200" b="0" i="1"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Brüchert</a:t>
            </a: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Switzerland</a:t>
            </a: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57" name="Content Placeholder 2">
            <a:extLst>
              <a:ext uri="{FF2B5EF4-FFF2-40B4-BE49-F238E27FC236}">
                <a16:creationId xmlns:a16="http://schemas.microsoft.com/office/drawing/2014/main" id="{C18ABF9C-50EF-4BA9-9B84-6B4BC94C1B15}"/>
              </a:ext>
            </a:extLst>
          </p:cNvPr>
          <p:cNvSpPr txBox="1">
            <a:spLocks/>
          </p:cNvSpPr>
          <p:nvPr/>
        </p:nvSpPr>
        <p:spPr>
          <a:xfrm>
            <a:off x="449132" y="3204152"/>
            <a:ext cx="1439177" cy="4953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82163"/>
                </a:solidFill>
                <a:effectLst/>
                <a:uLnTx/>
                <a:uFillTx/>
                <a:latin typeface="Arial" panose="020B0604020202020204" pitchFamily="34" charset="0"/>
                <a:ea typeface="+mn-ea"/>
                <a:cs typeface="Arial" panose="020B0604020202020204" pitchFamily="34" charset="0"/>
              </a:rPr>
              <a:t>Guideline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82163"/>
                </a:solidFill>
                <a:effectLst/>
                <a:uLnTx/>
                <a:uFillTx/>
                <a:latin typeface="Arial" panose="020B0604020202020204" pitchFamily="34" charset="0"/>
                <a:ea typeface="+mn-ea"/>
                <a:cs typeface="Arial" panose="020B0604020202020204" pitchFamily="34" charset="0"/>
              </a:rPr>
              <a:t>Members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8216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8371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335" y="67293"/>
            <a:ext cx="9821408" cy="746126"/>
          </a:xfrm>
        </p:spPr>
        <p:txBody>
          <a:bodyPr>
            <a:normAutofit/>
          </a:bodyPr>
          <a:lstStyle/>
          <a:p>
            <a:r>
              <a:rPr lang="en-GB" sz="2800" dirty="0"/>
              <a:t>Module Working Group Members, Fellows, Support</a:t>
            </a:r>
          </a:p>
        </p:txBody>
      </p:sp>
      <p:sp>
        <p:nvSpPr>
          <p:cNvPr id="20" name="Content Placeholder 2"/>
          <p:cNvSpPr txBox="1">
            <a:spLocks/>
          </p:cNvSpPr>
          <p:nvPr/>
        </p:nvSpPr>
        <p:spPr>
          <a:xfrm>
            <a:off x="0" y="2351421"/>
            <a:ext cx="2014752" cy="4953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Joanna Wardlaw</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UK</a:t>
            </a: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3" name="Content Placeholder 2"/>
          <p:cNvSpPr txBox="1">
            <a:spLocks/>
          </p:cNvSpPr>
          <p:nvPr/>
        </p:nvSpPr>
        <p:spPr>
          <a:xfrm>
            <a:off x="1617510" y="4098242"/>
            <a:ext cx="2014752" cy="4953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Hugues </a:t>
            </a:r>
            <a:r>
              <a:rPr kumimoji="0" lang="en-GB" sz="1400" b="0" i="1"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Chabriat</a:t>
            </a:r>
            <a:endPar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France</a:t>
            </a: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4" name="Content Placeholder 2"/>
          <p:cNvSpPr txBox="1">
            <a:spLocks/>
          </p:cNvSpPr>
          <p:nvPr/>
        </p:nvSpPr>
        <p:spPr>
          <a:xfrm>
            <a:off x="6388417" y="2384829"/>
            <a:ext cx="2014752" cy="4953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Stephanie Debette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France</a:t>
            </a: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5" name="Content Placeholder 2"/>
          <p:cNvSpPr txBox="1">
            <a:spLocks/>
          </p:cNvSpPr>
          <p:nvPr/>
        </p:nvSpPr>
        <p:spPr>
          <a:xfrm>
            <a:off x="4872455" y="2390416"/>
            <a:ext cx="2014752" cy="4953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Hanna Jokinen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Finland</a:t>
            </a: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6" name="Content Placeholder 2"/>
          <p:cNvSpPr txBox="1">
            <a:spLocks/>
          </p:cNvSpPr>
          <p:nvPr/>
        </p:nvSpPr>
        <p:spPr>
          <a:xfrm>
            <a:off x="9797364" y="4128792"/>
            <a:ext cx="2014752" cy="4953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Frank-Erik De Leeuw</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Netherlands</a:t>
            </a: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7" name="Content Placeholder 2"/>
          <p:cNvSpPr txBox="1">
            <a:spLocks/>
          </p:cNvSpPr>
          <p:nvPr/>
        </p:nvSpPr>
        <p:spPr>
          <a:xfrm>
            <a:off x="4900568" y="4110682"/>
            <a:ext cx="2014752" cy="4953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Leonardo Pantoni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Italy</a:t>
            </a: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8" name="Content Placeholder 2"/>
          <p:cNvSpPr txBox="1">
            <a:spLocks/>
          </p:cNvSpPr>
          <p:nvPr/>
        </p:nvSpPr>
        <p:spPr>
          <a:xfrm>
            <a:off x="7922168" y="2371733"/>
            <a:ext cx="2014752" cy="4953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Julie Staals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Netherlands</a:t>
            </a: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9" name="Content Placeholder 2"/>
          <p:cNvSpPr txBox="1">
            <a:spLocks/>
          </p:cNvSpPr>
          <p:nvPr/>
        </p:nvSpPr>
        <p:spPr>
          <a:xfrm>
            <a:off x="9327303" y="2371733"/>
            <a:ext cx="2014752" cy="4953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Fergus Doubal</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UK</a:t>
            </a: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24" name="Content Placeholder 2"/>
          <p:cNvSpPr txBox="1">
            <a:spLocks/>
          </p:cNvSpPr>
          <p:nvPr/>
        </p:nvSpPr>
        <p:spPr>
          <a:xfrm>
            <a:off x="1308941" y="2348299"/>
            <a:ext cx="2014752" cy="4953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Arne Lindgren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Sweden</a:t>
            </a: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27" name="Content Placeholder 2"/>
          <p:cNvSpPr txBox="1">
            <a:spLocks/>
          </p:cNvSpPr>
          <p:nvPr/>
        </p:nvSpPr>
        <p:spPr>
          <a:xfrm>
            <a:off x="5830222" y="6277212"/>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Martin Taylor-Rowan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UK</a:t>
            </a: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33" name="Content Placeholder 2"/>
          <p:cNvSpPr txBox="1">
            <a:spLocks/>
          </p:cNvSpPr>
          <p:nvPr/>
        </p:nvSpPr>
        <p:spPr>
          <a:xfrm>
            <a:off x="4485516" y="6288516"/>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Raffaele Ornello</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Italy</a:t>
            </a: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36" name="Content Placeholder 2"/>
          <p:cNvSpPr txBox="1">
            <a:spLocks/>
          </p:cNvSpPr>
          <p:nvPr/>
        </p:nvSpPr>
        <p:spPr>
          <a:xfrm>
            <a:off x="437271" y="4648391"/>
            <a:ext cx="3694777" cy="4953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82163"/>
                </a:solidFill>
                <a:effectLst/>
                <a:uLnTx/>
                <a:uFillTx/>
                <a:latin typeface="Arial" panose="020B0604020202020204" pitchFamily="34" charset="0"/>
                <a:ea typeface="+mn-ea"/>
                <a:cs typeface="Arial" panose="020B0604020202020204" pitchFamily="34" charset="0"/>
              </a:rPr>
              <a:t>Guideline Fellows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82163"/>
              </a:solidFill>
              <a:effectLst/>
              <a:uLnTx/>
              <a:uFillTx/>
              <a:latin typeface="Arial" panose="020B0604020202020204" pitchFamily="34" charset="0"/>
              <a:ea typeface="+mn-ea"/>
              <a:cs typeface="Arial" panose="020B0604020202020204" pitchFamily="34" charset="0"/>
            </a:endParaRPr>
          </a:p>
        </p:txBody>
      </p:sp>
      <p:sp>
        <p:nvSpPr>
          <p:cNvPr id="52" name="Content Placeholder 2"/>
          <p:cNvSpPr txBox="1">
            <a:spLocks/>
          </p:cNvSpPr>
          <p:nvPr/>
        </p:nvSpPr>
        <p:spPr>
          <a:xfrm>
            <a:off x="0" y="6324137"/>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Salvatore Rudilosso</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Spain</a:t>
            </a: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53" name="Content Placeholder 2"/>
          <p:cNvSpPr txBox="1">
            <a:spLocks/>
          </p:cNvSpPr>
          <p:nvPr/>
        </p:nvSpPr>
        <p:spPr>
          <a:xfrm>
            <a:off x="1495200" y="6305992"/>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Marco Pasi</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France</a:t>
            </a: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0877" r="10236"/>
          <a:stretch/>
        </p:blipFill>
        <p:spPr>
          <a:xfrm>
            <a:off x="4986699" y="5106992"/>
            <a:ext cx="911490" cy="115544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1461" r="9149" b="4773"/>
          <a:stretch/>
        </p:blipFill>
        <p:spPr>
          <a:xfrm>
            <a:off x="561361" y="5080269"/>
            <a:ext cx="892031" cy="1185840"/>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6982" r="33633"/>
          <a:stretch/>
        </p:blipFill>
        <p:spPr>
          <a:xfrm>
            <a:off x="10243027" y="2909690"/>
            <a:ext cx="863131" cy="1165316"/>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9529" r="6927"/>
          <a:stretch/>
        </p:blipFill>
        <p:spPr>
          <a:xfrm>
            <a:off x="5427735" y="1174514"/>
            <a:ext cx="1013902" cy="1213606"/>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13252" r="17362" b="33562"/>
          <a:stretch/>
        </p:blipFill>
        <p:spPr>
          <a:xfrm>
            <a:off x="2150917" y="2856259"/>
            <a:ext cx="974777" cy="121382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0460" y="2929679"/>
            <a:ext cx="883134" cy="1178190"/>
          </a:xfrm>
          <a:prstGeom prst="rect">
            <a:avLst/>
          </a:prstGeom>
        </p:spPr>
      </p:pic>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l="25902" r="22188" b="6788"/>
          <a:stretch/>
        </p:blipFill>
        <p:spPr>
          <a:xfrm>
            <a:off x="6949669" y="1150498"/>
            <a:ext cx="950751" cy="1214758"/>
          </a:xfrm>
          <a:prstGeom prst="rect">
            <a:avLst/>
          </a:prstGeom>
        </p:spPr>
      </p:pic>
      <p:pic>
        <p:nvPicPr>
          <p:cNvPr id="16" name="Picture 15"/>
          <p:cNvPicPr>
            <a:picLocks noChangeAspect="1"/>
          </p:cNvPicPr>
          <p:nvPr/>
        </p:nvPicPr>
        <p:blipFill rotWithShape="1">
          <a:blip r:embed="rId9" cstate="print">
            <a:extLst>
              <a:ext uri="{28A0092B-C50C-407E-A947-70E740481C1C}">
                <a14:useLocalDpi xmlns:a14="http://schemas.microsoft.com/office/drawing/2010/main" val="0"/>
              </a:ext>
            </a:extLst>
          </a:blip>
          <a:srcRect l="6869" t="6105" r="3955" b="20639"/>
          <a:stretch/>
        </p:blipFill>
        <p:spPr>
          <a:xfrm>
            <a:off x="516034" y="1121072"/>
            <a:ext cx="973201" cy="1202190"/>
          </a:xfrm>
          <a:prstGeom prst="rect">
            <a:avLst/>
          </a:prstGeom>
        </p:spPr>
      </p:pic>
      <p:pic>
        <p:nvPicPr>
          <p:cNvPr id="18" name="Picture 17"/>
          <p:cNvPicPr>
            <a:picLocks noChangeAspect="1"/>
          </p:cNvPicPr>
          <p:nvPr/>
        </p:nvPicPr>
        <p:blipFill rotWithShape="1">
          <a:blip r:embed="rId10" cstate="print">
            <a:extLst>
              <a:ext uri="{28A0092B-C50C-407E-A947-70E740481C1C}">
                <a14:useLocalDpi xmlns:a14="http://schemas.microsoft.com/office/drawing/2010/main" val="0"/>
              </a:ext>
            </a:extLst>
          </a:blip>
          <a:srcRect l="7594" r="8588" b="19479"/>
          <a:stretch/>
        </p:blipFill>
        <p:spPr>
          <a:xfrm>
            <a:off x="1857897" y="1113097"/>
            <a:ext cx="862462" cy="1220980"/>
          </a:xfrm>
          <a:prstGeom prst="rect">
            <a:avLst/>
          </a:prstGeom>
        </p:spPr>
      </p:pic>
      <p:pic>
        <p:nvPicPr>
          <p:cNvPr id="22" name="Picture 21"/>
          <p:cNvPicPr>
            <a:picLocks noChangeAspect="1"/>
          </p:cNvPicPr>
          <p:nvPr/>
        </p:nvPicPr>
        <p:blipFill rotWithShape="1">
          <a:blip r:embed="rId11" cstate="print">
            <a:extLst>
              <a:ext uri="{28A0092B-C50C-407E-A947-70E740481C1C}">
                <a14:useLocalDpi xmlns:a14="http://schemas.microsoft.com/office/drawing/2010/main" val="0"/>
              </a:ext>
            </a:extLst>
          </a:blip>
          <a:srcRect l="8556" t="8260" r="11906" b="14892"/>
          <a:stretch/>
        </p:blipFill>
        <p:spPr>
          <a:xfrm>
            <a:off x="9943382" y="1147331"/>
            <a:ext cx="835213" cy="1209071"/>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13033" y="1145097"/>
            <a:ext cx="876191" cy="1213540"/>
          </a:xfrm>
          <a:prstGeom prst="rect">
            <a:avLst/>
          </a:prstGeom>
        </p:spPr>
      </p:pic>
      <p:pic>
        <p:nvPicPr>
          <p:cNvPr id="59" name="Picture 58"/>
          <p:cNvPicPr>
            <a:picLocks noChangeAspect="1"/>
          </p:cNvPicPr>
          <p:nvPr/>
        </p:nvPicPr>
        <p:blipFill rotWithShape="1">
          <a:blip r:embed="rId13" cstate="print">
            <a:extLst>
              <a:ext uri="{28A0092B-C50C-407E-A947-70E740481C1C}">
                <a14:useLocalDpi xmlns:a14="http://schemas.microsoft.com/office/drawing/2010/main" val="0"/>
              </a:ext>
            </a:extLst>
          </a:blip>
          <a:srcRect l="7523" r="8618"/>
          <a:stretch/>
        </p:blipFill>
        <p:spPr>
          <a:xfrm>
            <a:off x="6199946" y="5061806"/>
            <a:ext cx="979715" cy="1226710"/>
          </a:xfrm>
          <a:prstGeom prst="rect">
            <a:avLst/>
          </a:prstGeom>
        </p:spPr>
      </p:pic>
      <p:sp>
        <p:nvSpPr>
          <p:cNvPr id="37" name="Content Placeholder 2"/>
          <p:cNvSpPr txBox="1">
            <a:spLocks/>
          </p:cNvSpPr>
          <p:nvPr/>
        </p:nvSpPr>
        <p:spPr>
          <a:xfrm>
            <a:off x="3031853" y="6277365"/>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Aristeidis Katsanos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Canada</a:t>
            </a: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38" name="Content Placeholder 2"/>
          <p:cNvSpPr txBox="1">
            <a:spLocks/>
          </p:cNvSpPr>
          <p:nvPr/>
        </p:nvSpPr>
        <p:spPr>
          <a:xfrm>
            <a:off x="6393971" y="4116877"/>
            <a:ext cx="2014752" cy="4953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Reinhold Schmidt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Austria</a:t>
            </a: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39" name="Content Placeholder 2"/>
          <p:cNvSpPr txBox="1">
            <a:spLocks/>
          </p:cNvSpPr>
          <p:nvPr/>
        </p:nvSpPr>
        <p:spPr>
          <a:xfrm>
            <a:off x="8043559" y="4129973"/>
            <a:ext cx="2014752" cy="4953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Martin Dichgans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Germany</a:t>
            </a: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0" name="Content Placeholder 2"/>
          <p:cNvSpPr txBox="1">
            <a:spLocks/>
          </p:cNvSpPr>
          <p:nvPr/>
        </p:nvSpPr>
        <p:spPr>
          <a:xfrm>
            <a:off x="3296948" y="4097454"/>
            <a:ext cx="2014752" cy="4953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Aleksandra Pavlovic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Serbia</a:t>
            </a: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1" name="Content Placeholder 2"/>
          <p:cNvSpPr txBox="1">
            <a:spLocks/>
          </p:cNvSpPr>
          <p:nvPr/>
        </p:nvSpPr>
        <p:spPr>
          <a:xfrm>
            <a:off x="8059952" y="4665526"/>
            <a:ext cx="3694777" cy="4953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82163"/>
                </a:solidFill>
                <a:effectLst/>
                <a:uLnTx/>
                <a:uFillTx/>
                <a:latin typeface="Arial" panose="020B0604020202020204" pitchFamily="34" charset="0"/>
                <a:ea typeface="+mn-ea"/>
                <a:cs typeface="Arial" panose="020B0604020202020204" pitchFamily="34" charset="0"/>
              </a:rPr>
              <a:t>Guideline support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82163"/>
              </a:solidFill>
              <a:effectLst/>
              <a:uLnTx/>
              <a:uFillTx/>
              <a:latin typeface="Arial" panose="020B0604020202020204" pitchFamily="34" charset="0"/>
              <a:ea typeface="+mn-ea"/>
              <a:cs typeface="Arial" panose="020B0604020202020204" pitchFamily="34" charset="0"/>
            </a:endParaRPr>
          </a:p>
        </p:txBody>
      </p:sp>
      <p:sp>
        <p:nvSpPr>
          <p:cNvPr id="42" name="Content Placeholder 2"/>
          <p:cNvSpPr txBox="1">
            <a:spLocks/>
          </p:cNvSpPr>
          <p:nvPr/>
        </p:nvSpPr>
        <p:spPr>
          <a:xfrm>
            <a:off x="10238743" y="6315662"/>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Yvonne </a:t>
            </a:r>
            <a:r>
              <a:rPr kumimoji="0" lang="en-GB" sz="1200" b="0" i="1"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Brüchert</a:t>
            </a: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Switzerland</a:t>
            </a: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55" name="Content Placeholder 2"/>
          <p:cNvSpPr txBox="1">
            <a:spLocks/>
          </p:cNvSpPr>
          <p:nvPr/>
        </p:nvSpPr>
        <p:spPr>
          <a:xfrm>
            <a:off x="8951128" y="6305595"/>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Salman Hussain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Czech Republic</a:t>
            </a: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56" name="Content Placeholder 2"/>
          <p:cNvSpPr txBox="1">
            <a:spLocks/>
          </p:cNvSpPr>
          <p:nvPr/>
        </p:nvSpPr>
        <p:spPr>
          <a:xfrm>
            <a:off x="7560433" y="6315662"/>
            <a:ext cx="2014752" cy="4953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Terry Quinn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UK</a:t>
            </a:r>
          </a:p>
        </p:txBody>
      </p:sp>
      <p:pic>
        <p:nvPicPr>
          <p:cNvPr id="5" name="Picture 4" descr="A person in a suit smiling&#10;&#10;Description automatically generated with low confidence">
            <a:extLst>
              <a:ext uri="{FF2B5EF4-FFF2-40B4-BE49-F238E27FC236}">
                <a16:creationId xmlns:a16="http://schemas.microsoft.com/office/drawing/2014/main" id="{CBFFC457-7F16-041F-40EE-3CAEA59210E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28613" y="5109483"/>
            <a:ext cx="939812" cy="1185840"/>
          </a:xfrm>
          <a:prstGeom prst="rect">
            <a:avLst/>
          </a:prstGeom>
        </p:spPr>
      </p:pic>
      <p:pic>
        <p:nvPicPr>
          <p:cNvPr id="8" name="Picture 7" descr="A person in a suit&#10;&#10;Description automatically generated with low confidence">
            <a:extLst>
              <a:ext uri="{FF2B5EF4-FFF2-40B4-BE49-F238E27FC236}">
                <a16:creationId xmlns:a16="http://schemas.microsoft.com/office/drawing/2014/main" id="{42E26284-075E-E02F-301D-FC18D68BCF7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493093" y="2916809"/>
            <a:ext cx="1071604" cy="1175675"/>
          </a:xfrm>
          <a:prstGeom prst="rect">
            <a:avLst/>
          </a:prstGeom>
        </p:spPr>
      </p:pic>
      <p:pic>
        <p:nvPicPr>
          <p:cNvPr id="11" name="Picture 10" descr="A person with a beard&#10;&#10;Description automatically generated with medium confidence">
            <a:extLst>
              <a:ext uri="{FF2B5EF4-FFF2-40B4-BE49-F238E27FC236}">
                <a16:creationId xmlns:a16="http://schemas.microsoft.com/office/drawing/2014/main" id="{F68DEC33-83C4-42EE-5638-D598439F10F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38027" y="5130298"/>
            <a:ext cx="947489" cy="1132135"/>
          </a:xfrm>
          <a:prstGeom prst="rect">
            <a:avLst/>
          </a:prstGeom>
        </p:spPr>
      </p:pic>
      <p:pic>
        <p:nvPicPr>
          <p:cNvPr id="19" name="Picture 18" descr="A person in a blue and white striped shirt&#10;&#10;Description automatically generated">
            <a:extLst>
              <a:ext uri="{FF2B5EF4-FFF2-40B4-BE49-F238E27FC236}">
                <a16:creationId xmlns:a16="http://schemas.microsoft.com/office/drawing/2014/main" id="{F003B7E2-7CB3-1156-D5D1-1BD1A10AD05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453068" y="5107557"/>
            <a:ext cx="964897" cy="1021789"/>
          </a:xfrm>
          <a:prstGeom prst="rect">
            <a:avLst/>
          </a:prstGeom>
        </p:spPr>
      </p:pic>
      <p:pic>
        <p:nvPicPr>
          <p:cNvPr id="25" name="Picture 24" descr="A picture containing human face, person, clothing, smile&#10;&#10;Description automatically generated">
            <a:extLst>
              <a:ext uri="{FF2B5EF4-FFF2-40B4-BE49-F238E27FC236}">
                <a16:creationId xmlns:a16="http://schemas.microsoft.com/office/drawing/2014/main" id="{43E4A0E0-1D09-D232-29F8-8CE6392F482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778595" y="5107557"/>
            <a:ext cx="756726" cy="1135736"/>
          </a:xfrm>
          <a:prstGeom prst="rect">
            <a:avLst/>
          </a:prstGeom>
        </p:spPr>
      </p:pic>
      <p:pic>
        <p:nvPicPr>
          <p:cNvPr id="28" name="Picture 27" descr="A person wearing glasses and a black jacket&#10;&#10;Description automatically generated with low confidence">
            <a:extLst>
              <a:ext uri="{FF2B5EF4-FFF2-40B4-BE49-F238E27FC236}">
                <a16:creationId xmlns:a16="http://schemas.microsoft.com/office/drawing/2014/main" id="{891533E9-1B72-6770-A43C-9A200395B2A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60380" y="2874224"/>
            <a:ext cx="883134" cy="1196577"/>
          </a:xfrm>
          <a:prstGeom prst="rect">
            <a:avLst/>
          </a:prstGeom>
        </p:spPr>
      </p:pic>
      <p:pic>
        <p:nvPicPr>
          <p:cNvPr id="30" name="Picture 29" descr="A person in a suit and tie&#10;&#10;Description automatically generated with medium confidence">
            <a:extLst>
              <a:ext uri="{FF2B5EF4-FFF2-40B4-BE49-F238E27FC236}">
                <a16:creationId xmlns:a16="http://schemas.microsoft.com/office/drawing/2014/main" id="{561A66BC-4D2C-129D-9576-ED2703B4A28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54488" y="2929679"/>
            <a:ext cx="835213" cy="1157840"/>
          </a:xfrm>
          <a:prstGeom prst="rect">
            <a:avLst/>
          </a:prstGeom>
        </p:spPr>
      </p:pic>
      <p:pic>
        <p:nvPicPr>
          <p:cNvPr id="32" name="Picture 31" descr="A person in a white coat&#10;&#10;Description automatically generated with medium confidence">
            <a:extLst>
              <a:ext uri="{FF2B5EF4-FFF2-40B4-BE49-F238E27FC236}">
                <a16:creationId xmlns:a16="http://schemas.microsoft.com/office/drawing/2014/main" id="{58FF344E-3D44-75AC-64D7-8D1B19DA12D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961006" y="5084929"/>
            <a:ext cx="1162964" cy="1204813"/>
          </a:xfrm>
          <a:prstGeom prst="rect">
            <a:avLst/>
          </a:prstGeom>
        </p:spPr>
      </p:pic>
      <p:sp>
        <p:nvSpPr>
          <p:cNvPr id="9" name="TextBox 8">
            <a:extLst>
              <a:ext uri="{FF2B5EF4-FFF2-40B4-BE49-F238E27FC236}">
                <a16:creationId xmlns:a16="http://schemas.microsoft.com/office/drawing/2014/main" id="{4DB35D6B-3CDE-4664-993C-5648181969B5}"/>
              </a:ext>
            </a:extLst>
          </p:cNvPr>
          <p:cNvSpPr txBox="1"/>
          <p:nvPr/>
        </p:nvSpPr>
        <p:spPr>
          <a:xfrm>
            <a:off x="5489124" y="771593"/>
            <a:ext cx="1638209" cy="400110"/>
          </a:xfrm>
          <a:prstGeom prst="rect">
            <a:avLst/>
          </a:prstGeom>
          <a:noFill/>
        </p:spPr>
        <p:txBody>
          <a:bodyPr wrap="square" rtlCol="0">
            <a:spAutoFit/>
          </a:bodyPr>
          <a:lstStyle/>
          <a:p>
            <a:r>
              <a:rPr lang="en-GB" sz="2000" dirty="0">
                <a:solidFill>
                  <a:srgbClr val="002060"/>
                </a:solidFill>
                <a:latin typeface="Arial" panose="020B0604020202020204" pitchFamily="34" charset="0"/>
                <a:cs typeface="Arial" panose="020B0604020202020204" pitchFamily="34" charset="0"/>
              </a:rPr>
              <a:t>PICO leads</a:t>
            </a:r>
          </a:p>
        </p:txBody>
      </p:sp>
      <p:sp>
        <p:nvSpPr>
          <p:cNvPr id="51" name="TextBox 50">
            <a:extLst>
              <a:ext uri="{FF2B5EF4-FFF2-40B4-BE49-F238E27FC236}">
                <a16:creationId xmlns:a16="http://schemas.microsoft.com/office/drawing/2014/main" id="{5BDF7762-B1E0-45AB-BA00-45E08D84D1F2}"/>
              </a:ext>
            </a:extLst>
          </p:cNvPr>
          <p:cNvSpPr txBox="1"/>
          <p:nvPr/>
        </p:nvSpPr>
        <p:spPr>
          <a:xfrm>
            <a:off x="1002634" y="756354"/>
            <a:ext cx="1363353" cy="400110"/>
          </a:xfrm>
          <a:prstGeom prst="rect">
            <a:avLst/>
          </a:prstGeom>
          <a:noFill/>
        </p:spPr>
        <p:txBody>
          <a:bodyPr wrap="square" rtlCol="0">
            <a:spAutoFit/>
          </a:bodyPr>
          <a:lstStyle/>
          <a:p>
            <a:r>
              <a:rPr lang="en-GB" sz="2000" dirty="0">
                <a:solidFill>
                  <a:srgbClr val="002060"/>
                </a:solidFill>
                <a:latin typeface="Arial" panose="020B0604020202020204" pitchFamily="34" charset="0"/>
                <a:cs typeface="Arial" panose="020B0604020202020204" pitchFamily="34" charset="0"/>
              </a:rPr>
              <a:t>Co-Chairs</a:t>
            </a:r>
          </a:p>
        </p:txBody>
      </p:sp>
      <p:sp>
        <p:nvSpPr>
          <p:cNvPr id="50" name="Content Placeholder 2">
            <a:extLst>
              <a:ext uri="{FF2B5EF4-FFF2-40B4-BE49-F238E27FC236}">
                <a16:creationId xmlns:a16="http://schemas.microsoft.com/office/drawing/2014/main" id="{3D9B6FB7-A979-4416-A8BA-2E34AF2D9357}"/>
              </a:ext>
            </a:extLst>
          </p:cNvPr>
          <p:cNvSpPr txBox="1">
            <a:spLocks/>
          </p:cNvSpPr>
          <p:nvPr/>
        </p:nvSpPr>
        <p:spPr>
          <a:xfrm>
            <a:off x="449132" y="3204152"/>
            <a:ext cx="1439177" cy="8017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82163"/>
                </a:solidFill>
                <a:effectLst/>
                <a:uLnTx/>
                <a:uFillTx/>
                <a:latin typeface="Arial" panose="020B0604020202020204" pitchFamily="34" charset="0"/>
                <a:ea typeface="+mn-ea"/>
                <a:cs typeface="Arial" panose="020B0604020202020204" pitchFamily="34" charset="0"/>
              </a:rPr>
              <a:t>Guideline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82163"/>
                </a:solidFill>
                <a:effectLst/>
                <a:uLnTx/>
                <a:uFillTx/>
                <a:latin typeface="Arial" panose="020B0604020202020204" pitchFamily="34" charset="0"/>
                <a:ea typeface="+mn-ea"/>
                <a:cs typeface="Arial" panose="020B0604020202020204" pitchFamily="34" charset="0"/>
              </a:rPr>
              <a:t>Members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8216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44952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9A7FEE7-E364-7A31-62A9-56444BA16D60}"/>
              </a:ext>
            </a:extLst>
          </p:cNvPr>
          <p:cNvSpPr>
            <a:spLocks noGrp="1"/>
          </p:cNvSpPr>
          <p:nvPr>
            <p:ph type="title"/>
          </p:nvPr>
        </p:nvSpPr>
        <p:spPr>
          <a:xfrm>
            <a:off x="244699" y="365125"/>
            <a:ext cx="9911672" cy="746126"/>
          </a:xfrm>
        </p:spPr>
        <p:txBody>
          <a:bodyPr/>
          <a:lstStyle/>
          <a:p>
            <a:endParaRPr lang="en-CH" dirty="0"/>
          </a:p>
        </p:txBody>
      </p:sp>
      <p:sp>
        <p:nvSpPr>
          <p:cNvPr id="10" name="Title 1">
            <a:extLst>
              <a:ext uri="{FF2B5EF4-FFF2-40B4-BE49-F238E27FC236}">
                <a16:creationId xmlns:a16="http://schemas.microsoft.com/office/drawing/2014/main" id="{56792955-5ABC-2E19-3507-B40154206ED7}"/>
              </a:ext>
            </a:extLst>
          </p:cNvPr>
          <p:cNvSpPr txBox="1">
            <a:spLocks/>
          </p:cNvSpPr>
          <p:nvPr/>
        </p:nvSpPr>
        <p:spPr>
          <a:xfrm>
            <a:off x="417335" y="67293"/>
            <a:ext cx="9821408" cy="746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baseline="0">
                <a:solidFill>
                  <a:srgbClr val="082163"/>
                </a:solidFill>
                <a:latin typeface="Arial" panose="020B0604020202020204" pitchFamily="34" charset="0"/>
                <a:ea typeface="+mj-ea"/>
                <a:cs typeface="Arial" panose="020B0604020202020204" pitchFamily="34" charset="0"/>
              </a:defRPr>
            </a:lvl1pPr>
          </a:lstStyle>
          <a:p>
            <a:endParaRPr lang="en-GB" sz="2800" dirty="0"/>
          </a:p>
        </p:txBody>
      </p:sp>
      <p:sp>
        <p:nvSpPr>
          <p:cNvPr id="11" name="Content Placeholder 2">
            <a:extLst>
              <a:ext uri="{FF2B5EF4-FFF2-40B4-BE49-F238E27FC236}">
                <a16:creationId xmlns:a16="http://schemas.microsoft.com/office/drawing/2014/main" id="{9F259C59-F5D8-9570-A6A9-46DD003CDD21}"/>
              </a:ext>
            </a:extLst>
          </p:cNvPr>
          <p:cNvSpPr txBox="1">
            <a:spLocks/>
          </p:cNvSpPr>
          <p:nvPr/>
        </p:nvSpPr>
        <p:spPr>
          <a:xfrm>
            <a:off x="0" y="2351421"/>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15" name="Content Placeholder 2">
            <a:extLst>
              <a:ext uri="{FF2B5EF4-FFF2-40B4-BE49-F238E27FC236}">
                <a16:creationId xmlns:a16="http://schemas.microsoft.com/office/drawing/2014/main" id="{6E04E66A-7DDC-CCC8-2FEA-BDC86FCB9F15}"/>
              </a:ext>
            </a:extLst>
          </p:cNvPr>
          <p:cNvSpPr txBox="1">
            <a:spLocks/>
          </p:cNvSpPr>
          <p:nvPr/>
        </p:nvSpPr>
        <p:spPr>
          <a:xfrm>
            <a:off x="9797364" y="4128792"/>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20" name="Content Placeholder 2">
            <a:extLst>
              <a:ext uri="{FF2B5EF4-FFF2-40B4-BE49-F238E27FC236}">
                <a16:creationId xmlns:a16="http://schemas.microsoft.com/office/drawing/2014/main" id="{B33B12E8-6832-169B-E2DD-4E62397A430C}"/>
              </a:ext>
            </a:extLst>
          </p:cNvPr>
          <p:cNvSpPr txBox="1">
            <a:spLocks/>
          </p:cNvSpPr>
          <p:nvPr/>
        </p:nvSpPr>
        <p:spPr>
          <a:xfrm>
            <a:off x="5830222" y="6277212"/>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21" name="Content Placeholder 2">
            <a:extLst>
              <a:ext uri="{FF2B5EF4-FFF2-40B4-BE49-F238E27FC236}">
                <a16:creationId xmlns:a16="http://schemas.microsoft.com/office/drawing/2014/main" id="{30561D3B-A16B-C2B2-792E-0FF18444075E}"/>
              </a:ext>
            </a:extLst>
          </p:cNvPr>
          <p:cNvSpPr txBox="1">
            <a:spLocks/>
          </p:cNvSpPr>
          <p:nvPr/>
        </p:nvSpPr>
        <p:spPr>
          <a:xfrm>
            <a:off x="4485516" y="6288516"/>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23" name="Content Placeholder 2">
            <a:extLst>
              <a:ext uri="{FF2B5EF4-FFF2-40B4-BE49-F238E27FC236}">
                <a16:creationId xmlns:a16="http://schemas.microsoft.com/office/drawing/2014/main" id="{B51C849F-79A6-1537-D394-6118BEAE26A8}"/>
              </a:ext>
            </a:extLst>
          </p:cNvPr>
          <p:cNvSpPr txBox="1">
            <a:spLocks/>
          </p:cNvSpPr>
          <p:nvPr/>
        </p:nvSpPr>
        <p:spPr>
          <a:xfrm>
            <a:off x="0" y="6324137"/>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24" name="Content Placeholder 2">
            <a:extLst>
              <a:ext uri="{FF2B5EF4-FFF2-40B4-BE49-F238E27FC236}">
                <a16:creationId xmlns:a16="http://schemas.microsoft.com/office/drawing/2014/main" id="{D700568B-8BB1-2C03-8451-C6DA91C76B35}"/>
              </a:ext>
            </a:extLst>
          </p:cNvPr>
          <p:cNvSpPr txBox="1">
            <a:spLocks/>
          </p:cNvSpPr>
          <p:nvPr/>
        </p:nvSpPr>
        <p:spPr>
          <a:xfrm>
            <a:off x="1495200" y="6305992"/>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37" name="Content Placeholder 2">
            <a:extLst>
              <a:ext uri="{FF2B5EF4-FFF2-40B4-BE49-F238E27FC236}">
                <a16:creationId xmlns:a16="http://schemas.microsoft.com/office/drawing/2014/main" id="{340356AD-672B-8B04-F395-A9B8225F968A}"/>
              </a:ext>
            </a:extLst>
          </p:cNvPr>
          <p:cNvSpPr txBox="1">
            <a:spLocks/>
          </p:cNvSpPr>
          <p:nvPr/>
        </p:nvSpPr>
        <p:spPr>
          <a:xfrm>
            <a:off x="3031853" y="6277365"/>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2" name="Content Placeholder 2">
            <a:extLst>
              <a:ext uri="{FF2B5EF4-FFF2-40B4-BE49-F238E27FC236}">
                <a16:creationId xmlns:a16="http://schemas.microsoft.com/office/drawing/2014/main" id="{6B50AC73-6E51-2B7F-B7DD-C8BFC30B6986}"/>
              </a:ext>
            </a:extLst>
          </p:cNvPr>
          <p:cNvSpPr txBox="1">
            <a:spLocks/>
          </p:cNvSpPr>
          <p:nvPr/>
        </p:nvSpPr>
        <p:spPr>
          <a:xfrm>
            <a:off x="10238743" y="6315662"/>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3" name="Content Placeholder 2">
            <a:extLst>
              <a:ext uri="{FF2B5EF4-FFF2-40B4-BE49-F238E27FC236}">
                <a16:creationId xmlns:a16="http://schemas.microsoft.com/office/drawing/2014/main" id="{605ECA22-EB37-8497-E725-076652EB08B4}"/>
              </a:ext>
            </a:extLst>
          </p:cNvPr>
          <p:cNvSpPr txBox="1">
            <a:spLocks/>
          </p:cNvSpPr>
          <p:nvPr/>
        </p:nvSpPr>
        <p:spPr>
          <a:xfrm>
            <a:off x="8951128" y="6305595"/>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4" name="Content Placeholder 2">
            <a:extLst>
              <a:ext uri="{FF2B5EF4-FFF2-40B4-BE49-F238E27FC236}">
                <a16:creationId xmlns:a16="http://schemas.microsoft.com/office/drawing/2014/main" id="{18FF079A-5F1D-C612-BFFD-A16A205D3160}"/>
              </a:ext>
            </a:extLst>
          </p:cNvPr>
          <p:cNvSpPr txBox="1">
            <a:spLocks/>
          </p:cNvSpPr>
          <p:nvPr/>
        </p:nvSpPr>
        <p:spPr>
          <a:xfrm>
            <a:off x="7560433" y="6315662"/>
            <a:ext cx="2014752" cy="4953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56" name="TextBox 55">
            <a:extLst>
              <a:ext uri="{FF2B5EF4-FFF2-40B4-BE49-F238E27FC236}">
                <a16:creationId xmlns:a16="http://schemas.microsoft.com/office/drawing/2014/main" id="{A0D9BB27-3AD7-69E5-94B0-D2639442CC6C}"/>
              </a:ext>
            </a:extLst>
          </p:cNvPr>
          <p:cNvSpPr txBox="1"/>
          <p:nvPr/>
        </p:nvSpPr>
        <p:spPr>
          <a:xfrm>
            <a:off x="345259" y="1472054"/>
            <a:ext cx="11106324" cy="5098832"/>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GB" sz="2400" b="0" i="0" u="none" strike="noStrike" kern="1200" cap="none" spc="0" normalizeH="0" baseline="0" noProof="0" dirty="0">
                <a:ln>
                  <a:noFill/>
                </a:ln>
                <a:solidFill>
                  <a:srgbClr val="082163"/>
                </a:solidFill>
                <a:effectLst/>
                <a:uLnTx/>
                <a:uFillTx/>
                <a:latin typeface="Arial" panose="020B0604020202020204" pitchFamily="34" charset="0"/>
                <a:ea typeface="+mn-ea"/>
                <a:cs typeface="Arial" panose="020B0604020202020204" pitchFamily="34" charset="0"/>
              </a:rPr>
              <a:t>An important </a:t>
            </a:r>
            <a:r>
              <a:rPr kumimoji="0" lang="en-GB"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type of small vessel disease</a:t>
            </a:r>
            <a:r>
              <a:rPr kumimoji="0" lang="en-GB" sz="2400" b="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endParaRPr kumimoji="0" lang="en-GB"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endParaRPr lang="en-GB" sz="24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quarter of ischaemic strokes, often ‘mild’</a:t>
            </a:r>
          </a:p>
          <a:p>
            <a:pPr marL="0" marR="0" lvl="0" indent="0" algn="l" defTabSz="914400" rtl="0" eaLnBrk="1" fontAlgn="auto" latinLnBrk="0" hangingPunct="1">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kumimoji="0" lang="en-GB" sz="2400" b="0" i="0" u="none" kern="1200" cap="none" spc="0" normalizeH="0" noProof="0" dirty="0">
                <a:ln>
                  <a:noFill/>
                </a:ln>
                <a:solidFill>
                  <a:srgbClr val="082163"/>
                </a:solidFill>
                <a:effectLst/>
                <a:uLnTx/>
                <a:uFillTx/>
                <a:latin typeface="Arial" panose="020B0604020202020204" pitchFamily="34" charset="0"/>
                <a:ea typeface="+mn-ea"/>
                <a:cs typeface="Arial" panose="020B0604020202020204" pitchFamily="34" charset="0"/>
              </a:rPr>
              <a:t>Usually</a:t>
            </a:r>
            <a:r>
              <a:rPr kumimoji="0" lang="en-GB" sz="2400" b="0" i="0" u="none" strike="noStrike" kern="1200" cap="none" spc="0" normalizeH="0" baseline="0" noProof="0" dirty="0">
                <a:ln>
                  <a:noFill/>
                </a:ln>
                <a:solidFill>
                  <a:srgbClr val="082163"/>
                </a:solidFill>
                <a:effectLst/>
                <a:uLnTx/>
                <a:uFillTx/>
                <a:latin typeface="Arial" panose="020B0604020202020204" pitchFamily="34" charset="0"/>
                <a:ea typeface="+mn-ea"/>
                <a:cs typeface="Arial" panose="020B0604020202020204" pitchFamily="34" charset="0"/>
              </a:rPr>
              <a:t> </a:t>
            </a:r>
            <a:r>
              <a:rPr kumimoji="0" lang="en-GB"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due to intrinsic cerebral small vessel disease, </a:t>
            </a:r>
          </a:p>
          <a:p>
            <a:pPr marL="0" marR="0" lvl="0" indent="0" algn="l" defTabSz="914400" rtl="0" eaLnBrk="1" fontAlgn="auto" latinLnBrk="0" hangingPunct="1">
              <a:spcBef>
                <a:spcPts val="0"/>
              </a:spcBef>
              <a:spcAft>
                <a:spcPts val="0"/>
              </a:spcAft>
              <a:buClrTx/>
              <a:buSzTx/>
              <a:buFontTx/>
              <a:buNone/>
              <a:tabLst/>
              <a:defRPr/>
            </a:pPr>
            <a:r>
              <a:rPr lang="en-GB" sz="2400" dirty="0">
                <a:solidFill>
                  <a:srgbClr val="002060"/>
                </a:solidFill>
                <a:latin typeface="Arial" panose="020B0604020202020204" pitchFamily="34" charset="0"/>
                <a:cs typeface="Arial" panose="020B0604020202020204" pitchFamily="34" charset="0"/>
              </a:rPr>
              <a:t>Sometimes due to atherothrombosis or embolism – difficult to tell in the clinic</a:t>
            </a:r>
          </a:p>
          <a:p>
            <a:pPr marL="0" marR="0" lvl="0" indent="0" algn="l" defTabSz="914400" rtl="0" eaLnBrk="1" fontAlgn="auto" latinLnBrk="0" hangingPunct="1">
              <a:spcBef>
                <a:spcPts val="0"/>
              </a:spcBef>
              <a:spcAft>
                <a:spcPts val="0"/>
              </a:spcAft>
              <a:buClrTx/>
              <a:buSzTx/>
              <a:buFontTx/>
              <a:buNone/>
              <a:tabLst/>
              <a:defRPr/>
            </a:pPr>
            <a:endParaRPr lang="en-GB" sz="2400" dirty="0">
              <a:solidFill>
                <a:srgbClr val="002060"/>
              </a:solidFill>
              <a:latin typeface="Arial" panose="020B0604020202020204" pitchFamily="34" charset="0"/>
              <a:cs typeface="Arial" panose="020B0604020202020204" pitchFamily="34" charset="0"/>
            </a:endParaRPr>
          </a:p>
          <a:p>
            <a:pPr lvl="0">
              <a:spcAft>
                <a:spcPts val="400"/>
              </a:spcAft>
              <a:defRPr/>
            </a:pPr>
            <a:r>
              <a:rPr lang="en-GB" sz="2400" dirty="0">
                <a:solidFill>
                  <a:srgbClr val="002060"/>
                </a:solidFill>
                <a:latin typeface="Arial" panose="020B0604020202020204" pitchFamily="34" charset="0"/>
                <a:cs typeface="Arial" panose="020B0604020202020204" pitchFamily="34" charset="0"/>
              </a:rPr>
              <a:t>Difficult to differentiate from other stroke subtypes clinically in the first few hours</a:t>
            </a:r>
          </a:p>
          <a:p>
            <a:pPr lvl="0">
              <a:spcAft>
                <a:spcPts val="400"/>
              </a:spcAft>
              <a:defRPr/>
            </a:pPr>
            <a:endParaRPr lang="en-GB" sz="2400" dirty="0">
              <a:solidFill>
                <a:srgbClr val="002060"/>
              </a:solidFill>
              <a:latin typeface="Arial" panose="020B0604020202020204" pitchFamily="34" charset="0"/>
              <a:cs typeface="Arial" panose="020B0604020202020204" pitchFamily="34" charset="0"/>
            </a:endParaRPr>
          </a:p>
          <a:p>
            <a:pPr lvl="0">
              <a:spcAft>
                <a:spcPts val="400"/>
              </a:spcAft>
              <a:defRPr/>
            </a:pPr>
            <a:r>
              <a:rPr lang="en-GB" sz="2400" dirty="0">
                <a:solidFill>
                  <a:srgbClr val="002060"/>
                </a:solidFill>
                <a:latin typeface="Arial" panose="020B0604020202020204" pitchFamily="34" charset="0"/>
                <a:cs typeface="Arial" panose="020B0604020202020204" pitchFamily="34" charset="0"/>
              </a:rPr>
              <a:t>Dependency and early recurrent stroke are less frequent than in other stroke subtypes;</a:t>
            </a:r>
          </a:p>
          <a:p>
            <a:pPr lvl="0">
              <a:spcAft>
                <a:spcPts val="400"/>
              </a:spcAft>
              <a:defRPr/>
            </a:pPr>
            <a:r>
              <a:rPr lang="en-GB" sz="2400" dirty="0">
                <a:solidFill>
                  <a:srgbClr val="002060"/>
                </a:solidFill>
                <a:latin typeface="Arial" panose="020B0604020202020204" pitchFamily="34" charset="0"/>
                <a:cs typeface="Arial" panose="020B0604020202020204" pitchFamily="34" charset="0"/>
              </a:rPr>
              <a:t>Cognitive impairment in &gt;50% but often not collected</a:t>
            </a:r>
            <a:r>
              <a:rPr lang="en-GB" sz="2400" dirty="0">
                <a:solidFill>
                  <a:srgbClr val="082163"/>
                </a:solidFill>
                <a:latin typeface="Arial" panose="020B0604020202020204" pitchFamily="34" charset="0"/>
                <a:cs typeface="Arial" panose="020B0604020202020204" pitchFamily="34" charset="0"/>
              </a:rPr>
              <a:t>/r</a:t>
            </a:r>
            <a:r>
              <a:rPr lang="en-GB" sz="2400" dirty="0">
                <a:solidFill>
                  <a:srgbClr val="002060"/>
                </a:solidFill>
                <a:latin typeface="Arial" panose="020B0604020202020204" pitchFamily="34" charset="0"/>
                <a:cs typeface="Arial" panose="020B0604020202020204" pitchFamily="34" charset="0"/>
              </a:rPr>
              <a:t>eported in trials</a:t>
            </a:r>
          </a:p>
          <a:p>
            <a:pPr marL="0" marR="0" lvl="0" indent="0" algn="l" defTabSz="914400" rtl="0" eaLnBrk="1" fontAlgn="auto" latinLnBrk="0" hangingPunct="1">
              <a:spcBef>
                <a:spcPts val="0"/>
              </a:spcBef>
              <a:spcAft>
                <a:spcPts val="0"/>
              </a:spcAft>
              <a:buClrTx/>
              <a:buSzTx/>
              <a:buFontTx/>
              <a:buNone/>
              <a:tabLst/>
              <a:defRPr/>
            </a:pPr>
            <a:endParaRPr lang="en-GB" sz="2400" dirty="0">
              <a:solidFill>
                <a:srgbClr val="002060"/>
              </a:solidFill>
              <a:latin typeface="Arial" panose="020B0604020202020204" pitchFamily="34" charset="0"/>
              <a:cs typeface="Arial" panose="020B0604020202020204" pitchFamily="34" charset="0"/>
            </a:endParaRPr>
          </a:p>
        </p:txBody>
      </p:sp>
      <p:sp>
        <p:nvSpPr>
          <p:cNvPr id="57" name="Text Box 16">
            <a:extLst>
              <a:ext uri="{FF2B5EF4-FFF2-40B4-BE49-F238E27FC236}">
                <a16:creationId xmlns:a16="http://schemas.microsoft.com/office/drawing/2014/main" id="{0F802710-9CF5-9595-4767-357FD4090110}"/>
              </a:ext>
            </a:extLst>
          </p:cNvPr>
          <p:cNvSpPr txBox="1">
            <a:spLocks noChangeArrowheads="1"/>
          </p:cNvSpPr>
          <p:nvPr/>
        </p:nvSpPr>
        <p:spPr bwMode="auto">
          <a:xfrm>
            <a:off x="452835" y="251124"/>
            <a:ext cx="510024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0" dirty="0">
                <a:solidFill>
                  <a:srgbClr val="082163"/>
                </a:solidFill>
                <a:latin typeface="Arial" panose="020B0604020202020204" pitchFamily="34" charset="0"/>
                <a:cs typeface="Arial" panose="020B0604020202020204" pitchFamily="34" charset="0"/>
              </a:rPr>
              <a:t>L</a:t>
            </a:r>
            <a:r>
              <a:rPr kumimoji="0" lang="en-GB" sz="3200" u="none" strike="noStrike" kern="1200" cap="none" spc="0" normalizeH="0" baseline="0" noProof="0" dirty="0" err="1">
                <a:ln>
                  <a:noFill/>
                </a:ln>
                <a:solidFill>
                  <a:srgbClr val="082163"/>
                </a:solidFill>
                <a:effectLst/>
                <a:uLnTx/>
                <a:uFillTx/>
                <a:latin typeface="Arial" panose="020B0604020202020204" pitchFamily="34" charset="0"/>
                <a:ea typeface="+mn-ea"/>
                <a:cs typeface="Arial" panose="020B0604020202020204" pitchFamily="34" charset="0"/>
              </a:rPr>
              <a:t>acunar</a:t>
            </a:r>
            <a:r>
              <a:rPr kumimoji="0" lang="en-GB" sz="3200" u="none" strike="noStrike" kern="1200" cap="none" spc="0" normalizeH="0" baseline="0" noProof="0" dirty="0">
                <a:ln>
                  <a:noFill/>
                </a:ln>
                <a:solidFill>
                  <a:srgbClr val="082163"/>
                </a:solidFill>
                <a:effectLst/>
                <a:uLnTx/>
                <a:uFillTx/>
                <a:latin typeface="Arial" panose="020B0604020202020204" pitchFamily="34" charset="0"/>
                <a:ea typeface="+mn-ea"/>
                <a:cs typeface="Arial" panose="020B0604020202020204" pitchFamily="34" charset="0"/>
              </a:rPr>
              <a:t> ischaemic</a:t>
            </a:r>
            <a:r>
              <a:rPr kumimoji="0" lang="en-GB" sz="3200" u="none" strike="noStrike" kern="1200" cap="none" spc="0" normalizeH="0" noProof="0" dirty="0">
                <a:ln>
                  <a:noFill/>
                </a:ln>
                <a:solidFill>
                  <a:srgbClr val="082163"/>
                </a:solidFill>
                <a:effectLst/>
                <a:uLnTx/>
                <a:uFillTx/>
                <a:latin typeface="Arial" panose="020B0604020202020204" pitchFamily="34" charset="0"/>
                <a:ea typeface="+mn-ea"/>
                <a:cs typeface="Arial" panose="020B0604020202020204" pitchFamily="34" charset="0"/>
              </a:rPr>
              <a:t> stroke</a:t>
            </a:r>
            <a:r>
              <a:rPr kumimoji="0" lang="en-GB" sz="3200" b="0" u="none" strike="noStrike" kern="1200" cap="none" spc="0" normalizeH="0" baseline="0" noProof="0" dirty="0">
                <a:ln>
                  <a:noFill/>
                </a:ln>
                <a:solidFill>
                  <a:srgbClr val="082163"/>
                </a:solidFill>
                <a:effectLst/>
                <a:uLnTx/>
                <a:uFillTx/>
                <a:latin typeface="Arial" panose="020B0604020202020204" pitchFamily="34" charset="0"/>
                <a:ea typeface="+mn-ea"/>
                <a:cs typeface="Arial" panose="020B0604020202020204" pitchFamily="34" charset="0"/>
              </a:rPr>
              <a:t> </a:t>
            </a: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solidFill>
                <a:prstClr val="black"/>
              </a:solidFill>
              <a:latin typeface="Arial" panose="020B0604020202020204" pitchFamily="34" charset="0"/>
              <a:cs typeface="Arial" panose="020B0604020202020204" pitchFamily="34" charset="0"/>
            </a:endParaRPr>
          </a:p>
        </p:txBody>
      </p:sp>
      <p:sp>
        <p:nvSpPr>
          <p:cNvPr id="58" name="Text Box 13">
            <a:extLst>
              <a:ext uri="{FF2B5EF4-FFF2-40B4-BE49-F238E27FC236}">
                <a16:creationId xmlns:a16="http://schemas.microsoft.com/office/drawing/2014/main" id="{C0D4E0D5-4104-E609-4374-47F0184767C0}"/>
              </a:ext>
            </a:extLst>
          </p:cNvPr>
          <p:cNvSpPr txBox="1">
            <a:spLocks noChangeArrowheads="1"/>
          </p:cNvSpPr>
          <p:nvPr/>
        </p:nvSpPr>
        <p:spPr bwMode="auto">
          <a:xfrm>
            <a:off x="6663277" y="2608579"/>
            <a:ext cx="21362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Acute</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9" name="Picture 2" descr="D:\Sonstiges\Dias und jpgs\Jpgs\Scheer T1axial.jpg">
            <a:extLst>
              <a:ext uri="{FF2B5EF4-FFF2-40B4-BE49-F238E27FC236}">
                <a16:creationId xmlns:a16="http://schemas.microsoft.com/office/drawing/2014/main" id="{858A03A5-5334-6AD7-B407-DD744A826E61}"/>
              </a:ext>
            </a:extLst>
          </p:cNvPr>
          <p:cNvPicPr>
            <a:picLocks noChangeAspect="1" noChangeArrowheads="1"/>
          </p:cNvPicPr>
          <p:nvPr/>
        </p:nvPicPr>
        <p:blipFill>
          <a:blip r:embed="rId3"/>
          <a:srcRect/>
          <a:stretch>
            <a:fillRect/>
          </a:stretch>
        </p:blipFill>
        <p:spPr bwMode="auto">
          <a:xfrm>
            <a:off x="8871339" y="1092236"/>
            <a:ext cx="1219933" cy="1507997"/>
          </a:xfrm>
          <a:prstGeom prst="rect">
            <a:avLst/>
          </a:prstGeom>
          <a:ln>
            <a:noFill/>
          </a:ln>
          <a:effectLst/>
        </p:spPr>
      </p:pic>
      <p:sp>
        <p:nvSpPr>
          <p:cNvPr id="60" name="TextBox 59">
            <a:extLst>
              <a:ext uri="{FF2B5EF4-FFF2-40B4-BE49-F238E27FC236}">
                <a16:creationId xmlns:a16="http://schemas.microsoft.com/office/drawing/2014/main" id="{09823727-B999-968C-91DA-0EC4F7247233}"/>
              </a:ext>
            </a:extLst>
          </p:cNvPr>
          <p:cNvSpPr txBox="1"/>
          <p:nvPr/>
        </p:nvSpPr>
        <p:spPr>
          <a:xfrm>
            <a:off x="8978915" y="2580286"/>
            <a:ext cx="12199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Chronic</a:t>
            </a:r>
          </a:p>
        </p:txBody>
      </p:sp>
      <p:pic>
        <p:nvPicPr>
          <p:cNvPr id="61" name="Picture 18">
            <a:extLst>
              <a:ext uri="{FF2B5EF4-FFF2-40B4-BE49-F238E27FC236}">
                <a16:creationId xmlns:a16="http://schemas.microsoft.com/office/drawing/2014/main" id="{26E431D4-9D01-962C-1FE8-F2849E6234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2379" y="1069647"/>
            <a:ext cx="1230651" cy="151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Box 61">
            <a:extLst>
              <a:ext uri="{FF2B5EF4-FFF2-40B4-BE49-F238E27FC236}">
                <a16:creationId xmlns:a16="http://schemas.microsoft.com/office/drawing/2014/main" id="{EBDBB81C-8DE7-3074-FF4B-167DECDCBA6E}"/>
              </a:ext>
            </a:extLst>
          </p:cNvPr>
          <p:cNvSpPr txBox="1"/>
          <p:nvPr/>
        </p:nvSpPr>
        <p:spPr>
          <a:xfrm>
            <a:off x="5121395" y="6381317"/>
            <a:ext cx="6699270" cy="400110"/>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ESO Guideline on Covert </a:t>
            </a:r>
            <a:r>
              <a:rPr lang="en-GB" sz="2000" dirty="0" err="1">
                <a:latin typeface="Arial" panose="020B0604020202020204" pitchFamily="34" charset="0"/>
                <a:cs typeface="Arial" panose="020B0604020202020204" pitchFamily="34" charset="0"/>
              </a:rPr>
              <a:t>cSVD</a:t>
            </a:r>
            <a:r>
              <a:rPr lang="en-GB" sz="2000" dirty="0">
                <a:latin typeface="Arial" panose="020B0604020202020204" pitchFamily="34" charset="0"/>
                <a:cs typeface="Arial" panose="020B0604020202020204" pitchFamily="34" charset="0"/>
              </a:rPr>
              <a:t> published ESJ May 2021</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9708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9A7FEE7-E364-7A31-62A9-56444BA16D60}"/>
              </a:ext>
            </a:extLst>
          </p:cNvPr>
          <p:cNvSpPr>
            <a:spLocks noGrp="1"/>
          </p:cNvSpPr>
          <p:nvPr>
            <p:ph type="title"/>
          </p:nvPr>
        </p:nvSpPr>
        <p:spPr>
          <a:xfrm>
            <a:off x="244699" y="365125"/>
            <a:ext cx="9911672" cy="746126"/>
          </a:xfrm>
        </p:spPr>
        <p:txBody>
          <a:bodyPr/>
          <a:lstStyle/>
          <a:p>
            <a:endParaRPr lang="en-CH" dirty="0"/>
          </a:p>
        </p:txBody>
      </p:sp>
      <p:sp>
        <p:nvSpPr>
          <p:cNvPr id="10" name="Title 1">
            <a:extLst>
              <a:ext uri="{FF2B5EF4-FFF2-40B4-BE49-F238E27FC236}">
                <a16:creationId xmlns:a16="http://schemas.microsoft.com/office/drawing/2014/main" id="{56792955-5ABC-2E19-3507-B40154206ED7}"/>
              </a:ext>
            </a:extLst>
          </p:cNvPr>
          <p:cNvSpPr txBox="1">
            <a:spLocks/>
          </p:cNvSpPr>
          <p:nvPr/>
        </p:nvSpPr>
        <p:spPr>
          <a:xfrm>
            <a:off x="417335" y="67293"/>
            <a:ext cx="9821408" cy="746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baseline="0">
                <a:solidFill>
                  <a:srgbClr val="082163"/>
                </a:solidFill>
                <a:latin typeface="Arial" panose="020B0604020202020204" pitchFamily="34" charset="0"/>
                <a:ea typeface="+mj-ea"/>
                <a:cs typeface="Arial" panose="020B0604020202020204" pitchFamily="34" charset="0"/>
              </a:defRPr>
            </a:lvl1pPr>
          </a:lstStyle>
          <a:p>
            <a:endParaRPr lang="en-GB" sz="2800" dirty="0"/>
          </a:p>
        </p:txBody>
      </p:sp>
      <p:sp>
        <p:nvSpPr>
          <p:cNvPr id="11" name="Content Placeholder 2">
            <a:extLst>
              <a:ext uri="{FF2B5EF4-FFF2-40B4-BE49-F238E27FC236}">
                <a16:creationId xmlns:a16="http://schemas.microsoft.com/office/drawing/2014/main" id="{9F259C59-F5D8-9570-A6A9-46DD003CDD21}"/>
              </a:ext>
            </a:extLst>
          </p:cNvPr>
          <p:cNvSpPr txBox="1">
            <a:spLocks/>
          </p:cNvSpPr>
          <p:nvPr/>
        </p:nvSpPr>
        <p:spPr>
          <a:xfrm>
            <a:off x="0" y="2351421"/>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15" name="Content Placeholder 2">
            <a:extLst>
              <a:ext uri="{FF2B5EF4-FFF2-40B4-BE49-F238E27FC236}">
                <a16:creationId xmlns:a16="http://schemas.microsoft.com/office/drawing/2014/main" id="{6E04E66A-7DDC-CCC8-2FEA-BDC86FCB9F15}"/>
              </a:ext>
            </a:extLst>
          </p:cNvPr>
          <p:cNvSpPr txBox="1">
            <a:spLocks/>
          </p:cNvSpPr>
          <p:nvPr/>
        </p:nvSpPr>
        <p:spPr>
          <a:xfrm>
            <a:off x="9797364" y="4128792"/>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20" name="Content Placeholder 2">
            <a:extLst>
              <a:ext uri="{FF2B5EF4-FFF2-40B4-BE49-F238E27FC236}">
                <a16:creationId xmlns:a16="http://schemas.microsoft.com/office/drawing/2014/main" id="{B33B12E8-6832-169B-E2DD-4E62397A430C}"/>
              </a:ext>
            </a:extLst>
          </p:cNvPr>
          <p:cNvSpPr txBox="1">
            <a:spLocks/>
          </p:cNvSpPr>
          <p:nvPr/>
        </p:nvSpPr>
        <p:spPr>
          <a:xfrm>
            <a:off x="5830222" y="6277212"/>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21" name="Content Placeholder 2">
            <a:extLst>
              <a:ext uri="{FF2B5EF4-FFF2-40B4-BE49-F238E27FC236}">
                <a16:creationId xmlns:a16="http://schemas.microsoft.com/office/drawing/2014/main" id="{30561D3B-A16B-C2B2-792E-0FF18444075E}"/>
              </a:ext>
            </a:extLst>
          </p:cNvPr>
          <p:cNvSpPr txBox="1">
            <a:spLocks/>
          </p:cNvSpPr>
          <p:nvPr/>
        </p:nvSpPr>
        <p:spPr>
          <a:xfrm>
            <a:off x="4485516" y="6288516"/>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23" name="Content Placeholder 2">
            <a:extLst>
              <a:ext uri="{FF2B5EF4-FFF2-40B4-BE49-F238E27FC236}">
                <a16:creationId xmlns:a16="http://schemas.microsoft.com/office/drawing/2014/main" id="{B51C849F-79A6-1537-D394-6118BEAE26A8}"/>
              </a:ext>
            </a:extLst>
          </p:cNvPr>
          <p:cNvSpPr txBox="1">
            <a:spLocks/>
          </p:cNvSpPr>
          <p:nvPr/>
        </p:nvSpPr>
        <p:spPr>
          <a:xfrm>
            <a:off x="0" y="6324137"/>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24" name="Content Placeholder 2">
            <a:extLst>
              <a:ext uri="{FF2B5EF4-FFF2-40B4-BE49-F238E27FC236}">
                <a16:creationId xmlns:a16="http://schemas.microsoft.com/office/drawing/2014/main" id="{D700568B-8BB1-2C03-8451-C6DA91C76B35}"/>
              </a:ext>
            </a:extLst>
          </p:cNvPr>
          <p:cNvSpPr txBox="1">
            <a:spLocks/>
          </p:cNvSpPr>
          <p:nvPr/>
        </p:nvSpPr>
        <p:spPr>
          <a:xfrm>
            <a:off x="1495200" y="6305992"/>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37" name="Content Placeholder 2">
            <a:extLst>
              <a:ext uri="{FF2B5EF4-FFF2-40B4-BE49-F238E27FC236}">
                <a16:creationId xmlns:a16="http://schemas.microsoft.com/office/drawing/2014/main" id="{340356AD-672B-8B04-F395-A9B8225F968A}"/>
              </a:ext>
            </a:extLst>
          </p:cNvPr>
          <p:cNvSpPr txBox="1">
            <a:spLocks/>
          </p:cNvSpPr>
          <p:nvPr/>
        </p:nvSpPr>
        <p:spPr>
          <a:xfrm>
            <a:off x="3031853" y="6277365"/>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2" name="Content Placeholder 2">
            <a:extLst>
              <a:ext uri="{FF2B5EF4-FFF2-40B4-BE49-F238E27FC236}">
                <a16:creationId xmlns:a16="http://schemas.microsoft.com/office/drawing/2014/main" id="{6B50AC73-6E51-2B7F-B7DD-C8BFC30B6986}"/>
              </a:ext>
            </a:extLst>
          </p:cNvPr>
          <p:cNvSpPr txBox="1">
            <a:spLocks/>
          </p:cNvSpPr>
          <p:nvPr/>
        </p:nvSpPr>
        <p:spPr>
          <a:xfrm>
            <a:off x="10238743" y="6315662"/>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3" name="Content Placeholder 2">
            <a:extLst>
              <a:ext uri="{FF2B5EF4-FFF2-40B4-BE49-F238E27FC236}">
                <a16:creationId xmlns:a16="http://schemas.microsoft.com/office/drawing/2014/main" id="{605ECA22-EB37-8497-E725-076652EB08B4}"/>
              </a:ext>
            </a:extLst>
          </p:cNvPr>
          <p:cNvSpPr txBox="1">
            <a:spLocks/>
          </p:cNvSpPr>
          <p:nvPr/>
        </p:nvSpPr>
        <p:spPr>
          <a:xfrm>
            <a:off x="8951128" y="6305595"/>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4" name="Content Placeholder 2">
            <a:extLst>
              <a:ext uri="{FF2B5EF4-FFF2-40B4-BE49-F238E27FC236}">
                <a16:creationId xmlns:a16="http://schemas.microsoft.com/office/drawing/2014/main" id="{18FF079A-5F1D-C612-BFFD-A16A205D3160}"/>
              </a:ext>
            </a:extLst>
          </p:cNvPr>
          <p:cNvSpPr txBox="1">
            <a:spLocks/>
          </p:cNvSpPr>
          <p:nvPr/>
        </p:nvSpPr>
        <p:spPr>
          <a:xfrm>
            <a:off x="7560433" y="6315662"/>
            <a:ext cx="2014752" cy="4953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DDB528C9-5BC8-6190-41C1-0F4FEA8E4923}"/>
              </a:ext>
            </a:extLst>
          </p:cNvPr>
          <p:cNvSpPr txBox="1">
            <a:spLocks/>
          </p:cNvSpPr>
          <p:nvPr/>
        </p:nvSpPr>
        <p:spPr>
          <a:xfrm>
            <a:off x="661012" y="244006"/>
            <a:ext cx="10615259" cy="746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baseline="0">
                <a:solidFill>
                  <a:srgbClr val="082163"/>
                </a:solidFill>
                <a:latin typeface="Arial" panose="020B0604020202020204" pitchFamily="34" charset="0"/>
                <a:ea typeface="+mj-ea"/>
                <a:cs typeface="Arial" panose="020B0604020202020204" pitchFamily="34" charset="0"/>
              </a:defRPr>
            </a:lvl1pPr>
          </a:lstStyle>
          <a:p>
            <a:r>
              <a:rPr lang="en-US"/>
              <a:t>Guideline </a:t>
            </a:r>
            <a:r>
              <a:rPr lang="en-GB"/>
              <a:t>overview</a:t>
            </a:r>
            <a:r>
              <a:rPr lang="en-US"/>
              <a:t> – lacunar ischaemic stroke</a:t>
            </a:r>
            <a:endParaRPr lang="en-GB" dirty="0"/>
          </a:p>
        </p:txBody>
      </p:sp>
      <p:sp>
        <p:nvSpPr>
          <p:cNvPr id="3" name="Titre 2">
            <a:extLst>
              <a:ext uri="{FF2B5EF4-FFF2-40B4-BE49-F238E27FC236}">
                <a16:creationId xmlns:a16="http://schemas.microsoft.com/office/drawing/2014/main" id="{D6817424-927A-5990-76A1-B22E514DFBB4}"/>
              </a:ext>
            </a:extLst>
          </p:cNvPr>
          <p:cNvSpPr txBox="1">
            <a:spLocks/>
          </p:cNvSpPr>
          <p:nvPr/>
        </p:nvSpPr>
        <p:spPr>
          <a:xfrm>
            <a:off x="661012" y="1061316"/>
            <a:ext cx="10893679" cy="843021"/>
          </a:xfrm>
          <a:prstGeom prst="rect">
            <a:avLst/>
          </a:prstGeom>
          <a:ln w="12700">
            <a:solidFill>
              <a:schemeClr val="accent1">
                <a:lumMod val="60000"/>
                <a:lumOff val="40000"/>
              </a:schemeClr>
            </a:solidFill>
          </a:ln>
        </p:spPr>
        <p:txBody>
          <a:bodyPr vert="horz" lIns="91440" tIns="45720" rIns="91440" bIns="45720" rtlCol="0" anchor="t">
            <a:noAutofit/>
          </a:bodyPr>
          <a:lstStyle>
            <a:lvl1pPr algn="l" defTabSz="914400" rtl="0" eaLnBrk="1" latinLnBrk="0" hangingPunct="1">
              <a:lnSpc>
                <a:spcPct val="90000"/>
              </a:lnSpc>
              <a:spcBef>
                <a:spcPct val="0"/>
              </a:spcBef>
              <a:buNone/>
              <a:defRPr sz="3200" kern="1200" baseline="0">
                <a:solidFill>
                  <a:srgbClr val="082163"/>
                </a:solidFill>
                <a:latin typeface="Arial" panose="020B0604020202020204" pitchFamily="34" charset="0"/>
                <a:ea typeface="+mj-ea"/>
                <a:cs typeface="Arial" panose="020B0604020202020204" pitchFamily="34" charset="0"/>
              </a:defRPr>
            </a:lvl1pPr>
          </a:lstStyle>
          <a:p>
            <a:pPr lvl="0">
              <a:lnSpc>
                <a:spcPct val="110000"/>
              </a:lnSpc>
              <a:spcAft>
                <a:spcPts val="400"/>
              </a:spcAft>
              <a:defRPr/>
            </a:pPr>
            <a:r>
              <a:rPr kumimoji="0" lang="en-US" sz="2400" b="1" i="0" u="sng" strike="noStrike" kern="1200" cap="none" spc="0" normalizeH="0" baseline="0" noProof="0" dirty="0">
                <a:ln>
                  <a:noFill/>
                </a:ln>
                <a:solidFill>
                  <a:srgbClr val="082163"/>
                </a:solidFill>
                <a:effectLst/>
                <a:uLnTx/>
                <a:uFillTx/>
              </a:rPr>
              <a:t>Patients:</a:t>
            </a:r>
            <a:r>
              <a:rPr kumimoji="0" lang="en-US" sz="2400" b="1" i="0" u="none" strike="noStrike" kern="1200" cap="none" spc="0" normalizeH="0" baseline="0" noProof="0" dirty="0">
                <a:ln>
                  <a:noFill/>
                </a:ln>
                <a:solidFill>
                  <a:srgbClr val="082163"/>
                </a:solidFill>
                <a:effectLst/>
                <a:uLnTx/>
                <a:uFillTx/>
              </a:rPr>
              <a:t> </a:t>
            </a:r>
            <a:r>
              <a:rPr lang="en-US" sz="2400" b="1" dirty="0">
                <a:solidFill>
                  <a:srgbClr val="002060"/>
                </a:solidFill>
              </a:rPr>
              <a:t>with suspected lacunar ischaemic stroke</a:t>
            </a:r>
            <a:endParaRPr kumimoji="0" lang="en-US" sz="2400" b="1" i="0" u="none" strike="sngStrike" kern="1200" cap="none" spc="0" normalizeH="0" noProof="0" dirty="0">
              <a:ln>
                <a:noFill/>
              </a:ln>
              <a:solidFill>
                <a:srgbClr val="FF0000"/>
              </a:solidFill>
              <a:effectLst/>
              <a:uLnTx/>
              <a:uFillTx/>
            </a:endParaRPr>
          </a:p>
          <a:p>
            <a:pPr lvl="0">
              <a:lnSpc>
                <a:spcPct val="110000"/>
              </a:lnSpc>
              <a:spcAft>
                <a:spcPts val="400"/>
              </a:spcAft>
              <a:defRPr/>
            </a:pPr>
            <a:r>
              <a:rPr lang="en-GB" sz="2000" dirty="0"/>
              <a:t>not included: covert </a:t>
            </a:r>
            <a:r>
              <a:rPr lang="en-GB" sz="2000" dirty="0" err="1"/>
              <a:t>cSVD</a:t>
            </a:r>
            <a:r>
              <a:rPr lang="en-GB" sz="2000" dirty="0"/>
              <a:t>, haemorrhage, cognitive, other </a:t>
            </a:r>
            <a:r>
              <a:rPr lang="en-GB" sz="2000" dirty="0" err="1"/>
              <a:t>stroke+cSVD</a:t>
            </a:r>
            <a:r>
              <a:rPr lang="en-GB" sz="2000" dirty="0"/>
              <a:t> presentations</a:t>
            </a:r>
            <a:endParaRPr kumimoji="0" lang="fr-FR" sz="2000" b="0" i="0" u="sng" strike="noStrike" kern="1200" cap="none" spc="0" normalizeH="0" baseline="0" noProof="0" dirty="0">
              <a:ln>
                <a:noFill/>
              </a:ln>
              <a:solidFill>
                <a:srgbClr val="082163"/>
              </a:solidFill>
              <a:effectLst/>
              <a:uLnTx/>
              <a:uFillTx/>
            </a:endParaRPr>
          </a:p>
        </p:txBody>
      </p:sp>
      <p:sp>
        <p:nvSpPr>
          <p:cNvPr id="4" name="Titre 2">
            <a:extLst>
              <a:ext uri="{FF2B5EF4-FFF2-40B4-BE49-F238E27FC236}">
                <a16:creationId xmlns:a16="http://schemas.microsoft.com/office/drawing/2014/main" id="{7F4168F1-1B46-A7E5-7F2E-78AA2396E40D}"/>
              </a:ext>
            </a:extLst>
          </p:cNvPr>
          <p:cNvSpPr txBox="1">
            <a:spLocks/>
          </p:cNvSpPr>
          <p:nvPr/>
        </p:nvSpPr>
        <p:spPr>
          <a:xfrm>
            <a:off x="6926692" y="2091482"/>
            <a:ext cx="4619123" cy="757466"/>
          </a:xfrm>
          <a:prstGeom prst="rect">
            <a:avLst/>
          </a:prstGeom>
          <a:ln w="12700">
            <a:solidFill>
              <a:schemeClr val="accent1">
                <a:lumMod val="60000"/>
                <a:lumOff val="40000"/>
              </a:schemeClr>
            </a:solidFill>
          </a:ln>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kern="1200" baseline="0">
                <a:solidFill>
                  <a:srgbClr val="08216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10000"/>
              </a:lnSpc>
              <a:spcBef>
                <a:spcPct val="0"/>
              </a:spcBef>
              <a:spcAft>
                <a:spcPts val="400"/>
              </a:spcAft>
              <a:buClrTx/>
              <a:buSzTx/>
              <a:buFontTx/>
              <a:buNone/>
              <a:tabLst/>
              <a:defRPr/>
            </a:pPr>
            <a:r>
              <a:rPr kumimoji="0" lang="fr-FR" sz="2400" b="0" i="0" u="sng" strike="noStrike" kern="1200" cap="none" spc="0" normalizeH="0" baseline="0" noProof="0" dirty="0" err="1">
                <a:ln>
                  <a:noFill/>
                </a:ln>
                <a:solidFill>
                  <a:srgbClr val="082163"/>
                </a:solidFill>
                <a:effectLst/>
                <a:uLnTx/>
                <a:uFillTx/>
                <a:latin typeface="Arial" panose="020B0604020202020204" pitchFamily="34" charset="0"/>
                <a:ea typeface="+mj-ea"/>
                <a:cs typeface="Arial" panose="020B0604020202020204" pitchFamily="34" charset="0"/>
              </a:rPr>
              <a:t>Comparator</a:t>
            </a:r>
            <a:r>
              <a:rPr kumimoji="0" lang="fr-FR" sz="24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p>
          <a:p>
            <a:pPr marL="0" marR="0" lvl="0" indent="0" algn="l" defTabSz="914400" rtl="0" eaLnBrk="1" fontAlgn="auto" latinLnBrk="0" hangingPunct="1">
              <a:lnSpc>
                <a:spcPct val="110000"/>
              </a:lnSpc>
              <a:spcBef>
                <a:spcPct val="0"/>
              </a:spcBef>
              <a:spcAft>
                <a:spcPts val="400"/>
              </a:spcAft>
              <a:buClrTx/>
              <a:buSzTx/>
              <a:buFontTx/>
              <a:buNone/>
              <a:tabLst/>
              <a:defRPr/>
            </a:pPr>
            <a:r>
              <a:rPr kumimoji="0" lang="fr-FR" sz="1900" b="0" i="0" u="none" strike="noStrike" kern="1200" cap="none" spc="0" normalizeH="0" baseline="0" noProof="0" dirty="0" err="1">
                <a:ln>
                  <a:noFill/>
                </a:ln>
                <a:solidFill>
                  <a:srgbClr val="082163"/>
                </a:solidFill>
                <a:effectLst/>
                <a:uLnTx/>
                <a:uFillTx/>
                <a:latin typeface="Arial" panose="020B0604020202020204" pitchFamily="34" charset="0"/>
                <a:ea typeface="+mj-ea"/>
                <a:cs typeface="Arial" panose="020B0604020202020204" pitchFamily="34" charset="0"/>
              </a:rPr>
              <a:t>Avoidance</a:t>
            </a:r>
            <a:r>
              <a:rPr kumimoji="0" lang="fr-FR" sz="19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of, or </a:t>
            </a:r>
            <a:r>
              <a:rPr kumimoji="0" lang="fr-FR" sz="1900" b="0" i="0" u="none" strike="noStrike" kern="1200" cap="none" spc="0" normalizeH="0" baseline="0" noProof="0" dirty="0" err="1">
                <a:ln>
                  <a:noFill/>
                </a:ln>
                <a:solidFill>
                  <a:srgbClr val="082163"/>
                </a:solidFill>
                <a:effectLst/>
                <a:uLnTx/>
                <a:uFillTx/>
                <a:latin typeface="Arial" panose="020B0604020202020204" pitchFamily="34" charset="0"/>
                <a:ea typeface="+mj-ea"/>
                <a:cs typeface="Arial" panose="020B0604020202020204" pitchFamily="34" charset="0"/>
              </a:rPr>
              <a:t>less</a:t>
            </a:r>
            <a:r>
              <a:rPr kumimoji="0" lang="fr-FR" sz="19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intensive intervention</a:t>
            </a:r>
            <a:endParaRPr kumimoji="0" lang="fr-FR" sz="12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endParaRPr>
          </a:p>
        </p:txBody>
      </p:sp>
      <p:sp>
        <p:nvSpPr>
          <p:cNvPr id="5" name="Titre 2">
            <a:extLst>
              <a:ext uri="{FF2B5EF4-FFF2-40B4-BE49-F238E27FC236}">
                <a16:creationId xmlns:a16="http://schemas.microsoft.com/office/drawing/2014/main" id="{05044E53-9AD6-F00E-1CF5-EC9FD46AEC63}"/>
              </a:ext>
            </a:extLst>
          </p:cNvPr>
          <p:cNvSpPr txBox="1">
            <a:spLocks/>
          </p:cNvSpPr>
          <p:nvPr/>
        </p:nvSpPr>
        <p:spPr>
          <a:xfrm>
            <a:off x="661012" y="2091482"/>
            <a:ext cx="4260945" cy="4463553"/>
          </a:xfrm>
          <a:prstGeom prst="rect">
            <a:avLst/>
          </a:prstGeom>
          <a:ln w="12700">
            <a:solidFill>
              <a:schemeClr val="accent1">
                <a:lumMod val="60000"/>
                <a:lumOff val="40000"/>
              </a:schemeClr>
            </a:solidFill>
          </a:ln>
        </p:spPr>
        <p:txBody>
          <a:bodyPr vert="horz" lIns="91440" tIns="45720" rIns="91440" bIns="45720" rtlCol="0" anchor="t">
            <a:normAutofit fontScale="77500" lnSpcReduction="20000"/>
          </a:bodyPr>
          <a:lstStyle>
            <a:lvl1pPr algn="l" defTabSz="914400" rtl="0" eaLnBrk="1" latinLnBrk="0" hangingPunct="1">
              <a:lnSpc>
                <a:spcPct val="90000"/>
              </a:lnSpc>
              <a:spcBef>
                <a:spcPct val="0"/>
              </a:spcBef>
              <a:buNone/>
              <a:defRPr sz="3200" kern="1200" baseline="0">
                <a:solidFill>
                  <a:srgbClr val="08216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10000"/>
              </a:lnSpc>
              <a:spcBef>
                <a:spcPct val="0"/>
              </a:spcBef>
              <a:spcAft>
                <a:spcPts val="400"/>
              </a:spcAft>
              <a:buClrTx/>
              <a:buSzTx/>
              <a:buFontTx/>
              <a:buNone/>
              <a:tabLst/>
              <a:defRPr/>
            </a:pPr>
            <a:r>
              <a:rPr kumimoji="0" lang="fr-FR" sz="3100" b="0" i="0" u="sng"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Interventions</a:t>
            </a:r>
            <a:r>
              <a:rPr kumimoji="0" lang="fr-FR" sz="31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r>
              <a:rPr kumimoji="0" lang="fr-FR" sz="26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p>
          <a:p>
            <a:pPr marL="0" marR="0" lvl="0" indent="0" algn="l" defTabSz="914400" rtl="0" eaLnBrk="1" fontAlgn="auto" latinLnBrk="0" hangingPunct="1">
              <a:lnSpc>
                <a:spcPct val="110000"/>
              </a:lnSpc>
              <a:spcBef>
                <a:spcPct val="0"/>
              </a:spcBef>
              <a:spcAft>
                <a:spcPts val="400"/>
              </a:spcAft>
              <a:buClrTx/>
              <a:buSzTx/>
              <a:buFontTx/>
              <a:buNone/>
              <a:tabLst/>
              <a:defRPr/>
            </a:pPr>
            <a:r>
              <a:rPr kumimoji="0" lang="fr-FR" sz="26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Acute   		</a:t>
            </a:r>
          </a:p>
          <a:p>
            <a:pPr marL="0" marR="0" lvl="0" indent="0" algn="l" defTabSz="540000" rtl="0" eaLnBrk="1" fontAlgn="auto" latinLnBrk="0" hangingPunct="1">
              <a:lnSpc>
                <a:spcPct val="110000"/>
              </a:lnSpc>
              <a:spcBef>
                <a:spcPct val="0"/>
              </a:spcBef>
              <a:spcAft>
                <a:spcPts val="400"/>
              </a:spcAft>
              <a:buClrTx/>
              <a:buSzTx/>
              <a:buFontTx/>
              <a:buNone/>
              <a:tabLst/>
              <a:defRPr/>
            </a:pPr>
            <a:r>
              <a:rPr lang="fr-FR" sz="2600" dirty="0">
                <a:solidFill>
                  <a:srgbClr val="00B0F0"/>
                </a:solidFill>
              </a:rPr>
              <a:t>	</a:t>
            </a:r>
            <a:r>
              <a:rPr kumimoji="0" lang="fr-FR" sz="26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1.</a:t>
            </a:r>
            <a:r>
              <a:rPr kumimoji="0" lang="fr-FR" sz="26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r>
              <a:rPr kumimoji="0" lang="fr-FR" sz="2600" b="0" i="0" u="none" strike="noStrike" kern="1200" cap="none" spc="0" normalizeH="0" baseline="0" noProof="0" dirty="0" err="1">
                <a:ln>
                  <a:noFill/>
                </a:ln>
                <a:solidFill>
                  <a:srgbClr val="082163"/>
                </a:solidFill>
                <a:effectLst/>
                <a:uLnTx/>
                <a:uFillTx/>
                <a:latin typeface="Arial" panose="020B0604020202020204" pitchFamily="34" charset="0"/>
                <a:ea typeface="+mj-ea"/>
                <a:cs typeface="Arial" panose="020B0604020202020204" pitchFamily="34" charset="0"/>
              </a:rPr>
              <a:t>Thrombolysis</a:t>
            </a:r>
            <a:endParaRPr kumimoji="0" lang="fr-FR" sz="26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endParaRPr>
          </a:p>
          <a:p>
            <a:pPr marL="0" marR="0" lvl="0" indent="0" algn="l" defTabSz="540000" rtl="0" eaLnBrk="1" fontAlgn="auto" latinLnBrk="0" hangingPunct="1">
              <a:lnSpc>
                <a:spcPct val="110000"/>
              </a:lnSpc>
              <a:spcBef>
                <a:spcPct val="0"/>
              </a:spcBef>
              <a:spcAft>
                <a:spcPts val="400"/>
              </a:spcAft>
              <a:buClrTx/>
              <a:buSzTx/>
              <a:buFontTx/>
              <a:buNone/>
              <a:tabLst/>
              <a:defRPr/>
            </a:pPr>
            <a:r>
              <a:rPr kumimoji="0" lang="fr-FR" sz="26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	2.</a:t>
            </a:r>
            <a:r>
              <a:rPr kumimoji="0" lang="fr-FR" sz="26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r>
              <a:rPr kumimoji="0" lang="fr-FR" sz="2600" b="0" i="0" u="none" strike="noStrike" kern="1200" cap="none" spc="0" normalizeH="0" baseline="0" noProof="0" dirty="0" err="1">
                <a:ln>
                  <a:noFill/>
                </a:ln>
                <a:solidFill>
                  <a:srgbClr val="082163"/>
                </a:solidFill>
                <a:effectLst/>
                <a:uLnTx/>
                <a:uFillTx/>
                <a:latin typeface="Arial" panose="020B0604020202020204" pitchFamily="34" charset="0"/>
                <a:ea typeface="+mj-ea"/>
                <a:cs typeface="Arial" panose="020B0604020202020204" pitchFamily="34" charset="0"/>
              </a:rPr>
              <a:t>Antiplatelets</a:t>
            </a:r>
            <a:endParaRPr kumimoji="0" lang="fr-FR" sz="26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endParaRPr>
          </a:p>
          <a:p>
            <a:pPr defTabSz="540000">
              <a:lnSpc>
                <a:spcPct val="110000"/>
              </a:lnSpc>
              <a:spcAft>
                <a:spcPts val="400"/>
              </a:spcAft>
              <a:defRPr/>
            </a:pPr>
            <a:r>
              <a:rPr kumimoji="0" lang="fr-FR" sz="26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  	3.</a:t>
            </a:r>
            <a:r>
              <a:rPr kumimoji="0" lang="fr-FR" sz="26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r>
              <a:rPr lang="fr-FR" sz="2600" dirty="0" err="1"/>
              <a:t>Antihypertensive</a:t>
            </a:r>
            <a:endParaRPr lang="fr-FR" sz="2600" dirty="0"/>
          </a:p>
          <a:p>
            <a:pPr marL="0" marR="0" lvl="0" indent="0" algn="l" defTabSz="540000" rtl="0" eaLnBrk="1" fontAlgn="auto" latinLnBrk="0" hangingPunct="1">
              <a:lnSpc>
                <a:spcPct val="110000"/>
              </a:lnSpc>
              <a:spcBef>
                <a:spcPct val="0"/>
              </a:spcBef>
              <a:spcAft>
                <a:spcPts val="400"/>
              </a:spcAft>
              <a:buClrTx/>
              <a:buSzTx/>
              <a:buFontTx/>
              <a:buNone/>
              <a:tabLst/>
              <a:defRPr/>
            </a:pPr>
            <a:r>
              <a:rPr kumimoji="0" lang="fr-FR" sz="26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r>
              <a:rPr kumimoji="0" lang="fr-FR" sz="26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4.</a:t>
            </a:r>
            <a:r>
              <a:rPr kumimoji="0" lang="fr-FR" sz="26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r>
              <a:rPr kumimoji="0" lang="fr-FR" sz="2600" b="0" i="0" u="none" strike="noStrike" kern="1200" cap="none" spc="0" normalizeH="0" baseline="0" noProof="0" dirty="0" err="1">
                <a:ln>
                  <a:noFill/>
                </a:ln>
                <a:solidFill>
                  <a:srgbClr val="082163"/>
                </a:solidFill>
                <a:effectLst/>
                <a:uLnTx/>
                <a:uFillTx/>
                <a:latin typeface="Arial" panose="020B0604020202020204" pitchFamily="34" charset="0"/>
                <a:ea typeface="+mj-ea"/>
                <a:cs typeface="Arial" panose="020B0604020202020204" pitchFamily="34" charset="0"/>
              </a:rPr>
              <a:t>Progressing</a:t>
            </a:r>
            <a:r>
              <a:rPr kumimoji="0" lang="fr-FR" sz="26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p>
          <a:p>
            <a:pPr lvl="0" defTabSz="540000">
              <a:lnSpc>
                <a:spcPct val="110000"/>
              </a:lnSpc>
              <a:spcAft>
                <a:spcPts val="400"/>
              </a:spcAft>
              <a:defRPr/>
            </a:pPr>
            <a:r>
              <a:rPr lang="fr-FR" sz="2600" dirty="0"/>
              <a:t>	</a:t>
            </a:r>
            <a:r>
              <a:rPr lang="fr-FR" sz="2600" dirty="0">
                <a:solidFill>
                  <a:srgbClr val="00B0F0"/>
                </a:solidFill>
              </a:rPr>
              <a:t>5.</a:t>
            </a:r>
            <a:r>
              <a:rPr lang="fr-FR" sz="2600" dirty="0"/>
              <a:t> </a:t>
            </a:r>
            <a:r>
              <a:rPr lang="fr-FR" sz="2600" dirty="0" err="1"/>
              <a:t>Other</a:t>
            </a:r>
            <a:r>
              <a:rPr lang="fr-FR" sz="2600" dirty="0"/>
              <a:t> interventions</a:t>
            </a:r>
          </a:p>
          <a:p>
            <a:pPr marL="0" marR="0" lvl="0" indent="0" algn="l" defTabSz="914400" rtl="0" eaLnBrk="1" fontAlgn="auto" latinLnBrk="0" hangingPunct="1">
              <a:lnSpc>
                <a:spcPct val="110000"/>
              </a:lnSpc>
              <a:spcBef>
                <a:spcPct val="0"/>
              </a:spcBef>
              <a:spcAft>
                <a:spcPts val="400"/>
              </a:spcAft>
              <a:buClrTx/>
              <a:buSzTx/>
              <a:buFontTx/>
              <a:buNone/>
              <a:tabLst/>
              <a:defRPr/>
            </a:pPr>
            <a:r>
              <a:rPr kumimoji="0" lang="fr-FR" sz="2600" b="0" i="0" u="none" strike="noStrike" kern="1200" cap="none" spc="0" normalizeH="0" baseline="0" noProof="0" dirty="0" err="1">
                <a:ln>
                  <a:noFill/>
                </a:ln>
                <a:solidFill>
                  <a:srgbClr val="00B0F0"/>
                </a:solidFill>
                <a:effectLst/>
                <a:uLnTx/>
                <a:uFillTx/>
                <a:latin typeface="Arial" panose="020B0604020202020204" pitchFamily="34" charset="0"/>
                <a:ea typeface="+mj-ea"/>
                <a:cs typeface="Arial" panose="020B0604020202020204" pitchFamily="34" charset="0"/>
              </a:rPr>
              <a:t>Secondary</a:t>
            </a:r>
            <a:r>
              <a:rPr kumimoji="0" lang="fr-FR" sz="2600" b="0" i="0" u="none" strike="noStrike" kern="1200" cap="none" spc="0" normalizeH="0" noProof="0" dirty="0">
                <a:ln>
                  <a:noFill/>
                </a:ln>
                <a:solidFill>
                  <a:srgbClr val="00B0F0"/>
                </a:solidFill>
                <a:effectLst/>
                <a:uLnTx/>
                <a:uFillTx/>
                <a:latin typeface="Arial" panose="020B0604020202020204" pitchFamily="34" charset="0"/>
                <a:ea typeface="+mj-ea"/>
                <a:cs typeface="Arial" panose="020B0604020202020204" pitchFamily="34" charset="0"/>
              </a:rPr>
              <a:t> </a:t>
            </a:r>
            <a:r>
              <a:rPr kumimoji="0" lang="fr-FR" sz="26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Prevention</a:t>
            </a:r>
            <a:r>
              <a:rPr kumimoji="0" lang="fr-FR" sz="26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p>
          <a:p>
            <a:pPr marL="0" marR="0" lvl="0" indent="0" algn="l" defTabSz="540000" rtl="0" eaLnBrk="1" fontAlgn="auto" latinLnBrk="0" hangingPunct="1">
              <a:lnSpc>
                <a:spcPct val="110000"/>
              </a:lnSpc>
              <a:spcBef>
                <a:spcPct val="0"/>
              </a:spcBef>
              <a:spcAft>
                <a:spcPts val="400"/>
              </a:spcAft>
              <a:buClrTx/>
              <a:buSzTx/>
              <a:buFontTx/>
              <a:buNone/>
              <a:tabLst/>
              <a:defRPr/>
            </a:pPr>
            <a:r>
              <a:rPr lang="fr-FR" sz="2600" dirty="0"/>
              <a:t>	</a:t>
            </a:r>
            <a:r>
              <a:rPr kumimoji="0" lang="fr-FR" sz="26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6.</a:t>
            </a:r>
            <a:r>
              <a:rPr kumimoji="0" lang="fr-FR" sz="26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r>
              <a:rPr kumimoji="0" lang="fr-FR" sz="2600" b="0" i="0" u="none" strike="noStrike" kern="1200" cap="none" spc="0" normalizeH="0" baseline="0" noProof="0" dirty="0" err="1">
                <a:ln>
                  <a:noFill/>
                </a:ln>
                <a:solidFill>
                  <a:srgbClr val="082163"/>
                </a:solidFill>
                <a:effectLst/>
                <a:uLnTx/>
                <a:uFillTx/>
                <a:latin typeface="Arial" panose="020B0604020202020204" pitchFamily="34" charset="0"/>
                <a:ea typeface="+mj-ea"/>
                <a:cs typeface="Arial" panose="020B0604020202020204" pitchFamily="34" charset="0"/>
              </a:rPr>
              <a:t>Antiplatelets</a:t>
            </a:r>
            <a:endParaRPr kumimoji="0" lang="fr-FR" sz="26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endParaRPr>
          </a:p>
          <a:p>
            <a:pPr marL="0" marR="0" lvl="0" indent="0" algn="l" defTabSz="540000" rtl="0" eaLnBrk="1" fontAlgn="auto" latinLnBrk="0" hangingPunct="1">
              <a:lnSpc>
                <a:spcPct val="110000"/>
              </a:lnSpc>
              <a:spcBef>
                <a:spcPct val="0"/>
              </a:spcBef>
              <a:spcAft>
                <a:spcPts val="400"/>
              </a:spcAft>
              <a:buClrTx/>
              <a:buSzTx/>
              <a:buFontTx/>
              <a:buNone/>
              <a:tabLst/>
              <a:defRPr/>
            </a:pPr>
            <a:r>
              <a:rPr lang="fr-FR" sz="2600" dirty="0"/>
              <a:t>	</a:t>
            </a:r>
            <a:r>
              <a:rPr lang="fr-FR" sz="2600" dirty="0">
                <a:solidFill>
                  <a:srgbClr val="00B0F0"/>
                </a:solidFill>
              </a:rPr>
              <a:t>7.</a:t>
            </a:r>
            <a:r>
              <a:rPr lang="fr-FR" sz="2600" dirty="0"/>
              <a:t> </a:t>
            </a:r>
            <a:r>
              <a:rPr lang="fr-FR" sz="2600" dirty="0" err="1"/>
              <a:t>Antihypertensive</a:t>
            </a:r>
            <a:endParaRPr lang="fr-FR" sz="2600" dirty="0"/>
          </a:p>
          <a:p>
            <a:pPr marL="0" marR="0" lvl="0" indent="0" algn="l" defTabSz="540000" rtl="0" eaLnBrk="1" fontAlgn="auto" latinLnBrk="0" hangingPunct="1">
              <a:lnSpc>
                <a:spcPct val="110000"/>
              </a:lnSpc>
              <a:spcBef>
                <a:spcPct val="0"/>
              </a:spcBef>
              <a:spcAft>
                <a:spcPts val="400"/>
              </a:spcAft>
              <a:buClrTx/>
              <a:buSzTx/>
              <a:buFontTx/>
              <a:buNone/>
              <a:tabLst/>
              <a:defRPr/>
            </a:pPr>
            <a:r>
              <a:rPr kumimoji="0" lang="fr-FR" sz="26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r>
              <a:rPr kumimoji="0" lang="fr-FR" sz="26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8.</a:t>
            </a:r>
            <a:r>
              <a:rPr kumimoji="0" lang="fr-FR" sz="26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r>
              <a:rPr kumimoji="0" lang="fr-FR" sz="2600" b="0" i="0" u="none" strike="noStrike" kern="1200" cap="none" spc="0" normalizeH="0" baseline="0" noProof="0" dirty="0" err="1">
                <a:ln>
                  <a:noFill/>
                </a:ln>
                <a:solidFill>
                  <a:srgbClr val="082163"/>
                </a:solidFill>
                <a:effectLst/>
                <a:uLnTx/>
                <a:uFillTx/>
                <a:latin typeface="Arial" panose="020B0604020202020204" pitchFamily="34" charset="0"/>
                <a:ea typeface="+mj-ea"/>
                <a:cs typeface="Arial" panose="020B0604020202020204" pitchFamily="34" charset="0"/>
              </a:rPr>
              <a:t>Lipid</a:t>
            </a:r>
            <a:r>
              <a:rPr kumimoji="0" lang="fr-FR" sz="26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r>
              <a:rPr kumimoji="0" lang="fr-FR" sz="2600" b="0" i="0" u="none" strike="noStrike" kern="1200" cap="none" spc="0" normalizeH="0" baseline="0" noProof="0" dirty="0" err="1">
                <a:ln>
                  <a:noFill/>
                </a:ln>
                <a:solidFill>
                  <a:srgbClr val="082163"/>
                </a:solidFill>
                <a:effectLst/>
                <a:uLnTx/>
                <a:uFillTx/>
                <a:latin typeface="Arial" panose="020B0604020202020204" pitchFamily="34" charset="0"/>
                <a:ea typeface="+mj-ea"/>
                <a:cs typeface="Arial" panose="020B0604020202020204" pitchFamily="34" charset="0"/>
              </a:rPr>
              <a:t>lowering</a:t>
            </a:r>
            <a:r>
              <a:rPr kumimoji="0" lang="fr-FR" sz="26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r>
              <a:rPr kumimoji="0" lang="fr-FR" sz="26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	</a:t>
            </a:r>
          </a:p>
          <a:p>
            <a:pPr marL="0" marR="0" lvl="0" indent="0" algn="l" defTabSz="540000" rtl="0" eaLnBrk="1" fontAlgn="auto" latinLnBrk="0" hangingPunct="1">
              <a:lnSpc>
                <a:spcPct val="110000"/>
              </a:lnSpc>
              <a:spcBef>
                <a:spcPct val="0"/>
              </a:spcBef>
              <a:spcAft>
                <a:spcPts val="400"/>
              </a:spcAft>
              <a:buClrTx/>
              <a:buSzTx/>
              <a:buFontTx/>
              <a:buNone/>
              <a:tabLst/>
              <a:defRPr/>
            </a:pPr>
            <a:r>
              <a:rPr lang="fr-FR" sz="2600" dirty="0">
                <a:solidFill>
                  <a:srgbClr val="00B0F0"/>
                </a:solidFill>
              </a:rPr>
              <a:t>	</a:t>
            </a:r>
            <a:r>
              <a:rPr kumimoji="0" lang="fr-FR" sz="26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9.</a:t>
            </a:r>
            <a:r>
              <a:rPr kumimoji="0" lang="fr-FR" sz="26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Lifestyle interventions     </a:t>
            </a:r>
          </a:p>
          <a:p>
            <a:pPr marL="0" marR="0" lvl="0" indent="0" algn="l" defTabSz="540000" rtl="0" eaLnBrk="1" fontAlgn="auto" latinLnBrk="0" hangingPunct="1">
              <a:lnSpc>
                <a:spcPct val="110000"/>
              </a:lnSpc>
              <a:spcBef>
                <a:spcPct val="0"/>
              </a:spcBef>
              <a:spcAft>
                <a:spcPts val="400"/>
              </a:spcAft>
              <a:buClrTx/>
              <a:buSzTx/>
              <a:buFontTx/>
              <a:buNone/>
              <a:tabLst/>
              <a:defRPr/>
            </a:pPr>
            <a:r>
              <a:rPr kumimoji="0" lang="fr-FR" sz="21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r>
              <a:rPr kumimoji="0" lang="fr-FR" sz="26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10.</a:t>
            </a:r>
            <a:r>
              <a:rPr kumimoji="0" lang="fr-FR" sz="26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r>
              <a:rPr kumimoji="0" lang="fr-FR" sz="2600" b="0" i="0" u="none" strike="noStrike" kern="1200" cap="none" spc="0" normalizeH="0" baseline="0" noProof="0" dirty="0" err="1">
                <a:ln>
                  <a:noFill/>
                </a:ln>
                <a:solidFill>
                  <a:srgbClr val="082163"/>
                </a:solidFill>
                <a:effectLst/>
                <a:uLnTx/>
                <a:uFillTx/>
                <a:latin typeface="Arial" panose="020B0604020202020204" pitchFamily="34" charset="0"/>
                <a:ea typeface="+mj-ea"/>
                <a:cs typeface="Arial" panose="020B0604020202020204" pitchFamily="34" charset="0"/>
              </a:rPr>
              <a:t>Other</a:t>
            </a:r>
            <a:r>
              <a:rPr kumimoji="0" lang="fr-FR" sz="26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interventions</a:t>
            </a:r>
          </a:p>
        </p:txBody>
      </p:sp>
      <p:sp>
        <p:nvSpPr>
          <p:cNvPr id="6" name="Titre 2">
            <a:extLst>
              <a:ext uri="{FF2B5EF4-FFF2-40B4-BE49-F238E27FC236}">
                <a16:creationId xmlns:a16="http://schemas.microsoft.com/office/drawing/2014/main" id="{5495B284-7874-6595-F3F3-4AD3BB5CDAD8}"/>
              </a:ext>
            </a:extLst>
          </p:cNvPr>
          <p:cNvSpPr txBox="1">
            <a:spLocks/>
          </p:cNvSpPr>
          <p:nvPr/>
        </p:nvSpPr>
        <p:spPr>
          <a:xfrm>
            <a:off x="6926692" y="2991317"/>
            <a:ext cx="4627999" cy="3563718"/>
          </a:xfrm>
          <a:prstGeom prst="rect">
            <a:avLst/>
          </a:prstGeom>
          <a:ln w="12700">
            <a:solidFill>
              <a:schemeClr val="accent1">
                <a:lumMod val="60000"/>
                <a:lumOff val="40000"/>
              </a:schemeClr>
            </a:solidFill>
          </a:ln>
        </p:spPr>
        <p:txBody>
          <a:bodyPr vert="horz" lIns="91440" tIns="45720" rIns="91440" bIns="45720" rtlCol="0" anchor="t">
            <a:noAutofit/>
          </a:bodyPr>
          <a:lstStyle>
            <a:lvl1pPr algn="l" defTabSz="914400" rtl="0" eaLnBrk="1" latinLnBrk="0" hangingPunct="1">
              <a:lnSpc>
                <a:spcPct val="90000"/>
              </a:lnSpc>
              <a:spcBef>
                <a:spcPct val="0"/>
              </a:spcBef>
              <a:buNone/>
              <a:defRPr sz="3200" kern="1200" baseline="0">
                <a:solidFill>
                  <a:srgbClr val="08216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10000"/>
              </a:lnSpc>
              <a:spcBef>
                <a:spcPct val="0"/>
              </a:spcBef>
              <a:spcAft>
                <a:spcPts val="400"/>
              </a:spcAft>
              <a:buClrTx/>
              <a:buSzTx/>
              <a:buFontTx/>
              <a:buNone/>
              <a:tabLst/>
              <a:defRPr/>
            </a:pPr>
            <a:r>
              <a:rPr kumimoji="0" lang="fr-FR" sz="2000" b="0" i="0" u="sng" strike="noStrike" kern="1200" cap="none" spc="0" normalizeH="0" baseline="0" noProof="0" dirty="0" err="1">
                <a:ln>
                  <a:noFill/>
                </a:ln>
                <a:solidFill>
                  <a:srgbClr val="082163"/>
                </a:solidFill>
                <a:effectLst/>
                <a:uLnTx/>
                <a:uFillTx/>
                <a:latin typeface="Arial" panose="020B0604020202020204" pitchFamily="34" charset="0"/>
                <a:ea typeface="+mj-ea"/>
                <a:cs typeface="Arial" panose="020B0604020202020204" pitchFamily="34" charset="0"/>
              </a:rPr>
              <a:t>Outcomes</a:t>
            </a:r>
            <a:r>
              <a:rPr kumimoji="0" lang="fr-FR" sz="20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p>
          <a:p>
            <a:pPr marL="0" marR="0" lvl="0" indent="0" algn="l" defTabSz="914400" rtl="0" eaLnBrk="1" fontAlgn="auto" latinLnBrk="0" hangingPunct="1">
              <a:lnSpc>
                <a:spcPct val="110000"/>
              </a:lnSpc>
              <a:spcBef>
                <a:spcPct val="0"/>
              </a:spcBef>
              <a:spcAft>
                <a:spcPts val="400"/>
              </a:spcAft>
              <a:buClrTx/>
              <a:buSzTx/>
              <a:buFontTx/>
              <a:buNone/>
              <a:tabLst/>
              <a:defRPr/>
            </a:pPr>
            <a:r>
              <a:rPr kumimoji="0" lang="fr-FR" sz="2000" b="0" i="0" u="none" strike="noStrike" kern="1200" cap="none" spc="0" normalizeH="0" baseline="0" noProof="0" dirty="0">
                <a:ln>
                  <a:noFill/>
                </a:ln>
                <a:solidFill>
                  <a:srgbClr val="00B050"/>
                </a:solidFill>
                <a:effectLst/>
                <a:uLnTx/>
                <a:uFillTx/>
                <a:latin typeface="Arial" panose="020B0604020202020204" pitchFamily="34" charset="0"/>
                <a:ea typeface="+mj-ea"/>
                <a:cs typeface="Arial" panose="020B0604020202020204" pitchFamily="34" charset="0"/>
              </a:rPr>
              <a:t>1.</a:t>
            </a:r>
            <a:r>
              <a:rPr kumimoji="0" lang="fr-FR" sz="20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Stroke (ischaemic or haemorrhagic)</a:t>
            </a:r>
          </a:p>
          <a:p>
            <a:pPr marL="0" marR="0" lvl="0" indent="0" algn="l" defTabSz="914400" rtl="0" eaLnBrk="1" fontAlgn="auto" latinLnBrk="0" hangingPunct="1">
              <a:lnSpc>
                <a:spcPct val="110000"/>
              </a:lnSpc>
              <a:spcBef>
                <a:spcPct val="0"/>
              </a:spcBef>
              <a:spcAft>
                <a:spcPts val="400"/>
              </a:spcAft>
              <a:buClrTx/>
              <a:buSzTx/>
              <a:buFontTx/>
              <a:buNone/>
              <a:tabLst/>
              <a:defRPr/>
            </a:pPr>
            <a:r>
              <a:rPr kumimoji="0" lang="fr-FR" sz="2000" b="0" i="0" u="none" strike="noStrike" kern="1200" cap="none" spc="0" normalizeH="0" baseline="0" noProof="0" dirty="0">
                <a:ln>
                  <a:noFill/>
                </a:ln>
                <a:solidFill>
                  <a:srgbClr val="00B050"/>
                </a:solidFill>
                <a:effectLst/>
                <a:uLnTx/>
                <a:uFillTx/>
                <a:latin typeface="Arial" panose="020B0604020202020204" pitchFamily="34" charset="0"/>
                <a:ea typeface="+mj-ea"/>
                <a:cs typeface="Arial" panose="020B0604020202020204" pitchFamily="34" charset="0"/>
              </a:rPr>
              <a:t>2.</a:t>
            </a:r>
            <a:r>
              <a:rPr kumimoji="0" lang="fr-FR" sz="20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r>
              <a:rPr kumimoji="0" lang="fr-FR" sz="2000" b="0" i="0" u="none" strike="noStrike" kern="1200" cap="none" spc="0" normalizeH="0" baseline="0" noProof="0" dirty="0" err="1">
                <a:ln>
                  <a:noFill/>
                </a:ln>
                <a:solidFill>
                  <a:srgbClr val="082163"/>
                </a:solidFill>
                <a:effectLst/>
                <a:uLnTx/>
                <a:uFillTx/>
                <a:latin typeface="Arial" panose="020B0604020202020204" pitchFamily="34" charset="0"/>
                <a:ea typeface="+mj-ea"/>
                <a:cs typeface="Arial" panose="020B0604020202020204" pitchFamily="34" charset="0"/>
              </a:rPr>
              <a:t>Dependency</a:t>
            </a:r>
            <a:r>
              <a:rPr kumimoji="0" lang="fr-FR" sz="20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p>
          <a:p>
            <a:pPr marL="0" marR="0" lvl="0" indent="0" algn="l" defTabSz="914400" rtl="0" eaLnBrk="1" fontAlgn="auto" latinLnBrk="0" hangingPunct="1">
              <a:lnSpc>
                <a:spcPct val="110000"/>
              </a:lnSpc>
              <a:spcBef>
                <a:spcPct val="0"/>
              </a:spcBef>
              <a:spcAft>
                <a:spcPts val="400"/>
              </a:spcAft>
              <a:buClrTx/>
              <a:buSzTx/>
              <a:buFontTx/>
              <a:buNone/>
              <a:tabLst/>
              <a:defRPr/>
            </a:pPr>
            <a:r>
              <a:rPr kumimoji="0" lang="fr-FR" sz="2000" b="0" i="0" u="none" strike="noStrike" kern="1200" cap="none" spc="0" normalizeH="0" baseline="0" noProof="0" dirty="0">
                <a:ln>
                  <a:noFill/>
                </a:ln>
                <a:solidFill>
                  <a:srgbClr val="00B050"/>
                </a:solidFill>
                <a:effectLst/>
                <a:uLnTx/>
                <a:uFillTx/>
                <a:latin typeface="Arial" panose="020B0604020202020204" pitchFamily="34" charset="0"/>
                <a:ea typeface="+mj-ea"/>
                <a:cs typeface="Arial" panose="020B0604020202020204" pitchFamily="34" charset="0"/>
              </a:rPr>
              <a:t>3. </a:t>
            </a:r>
            <a:r>
              <a:rPr kumimoji="0" lang="fr-FR" sz="2000" b="0" i="0" u="none" strike="noStrike" kern="1200" cap="none" spc="0" normalizeH="0" baseline="0" noProof="0" dirty="0" err="1">
                <a:ln>
                  <a:noFill/>
                </a:ln>
                <a:solidFill>
                  <a:srgbClr val="082163"/>
                </a:solidFill>
                <a:effectLst/>
                <a:uLnTx/>
                <a:uFillTx/>
                <a:latin typeface="Arial" panose="020B0604020202020204" pitchFamily="34" charset="0"/>
                <a:ea typeface="+mj-ea"/>
                <a:cs typeface="Arial" panose="020B0604020202020204" pitchFamily="34" charset="0"/>
              </a:rPr>
              <a:t>Death</a:t>
            </a:r>
            <a:r>
              <a:rPr kumimoji="0" lang="fr-FR" sz="20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p>
          <a:p>
            <a:pPr lvl="0">
              <a:lnSpc>
                <a:spcPct val="110000"/>
              </a:lnSpc>
              <a:spcAft>
                <a:spcPts val="400"/>
              </a:spcAft>
              <a:defRPr/>
            </a:pPr>
            <a:r>
              <a:rPr lang="fr-FR" sz="2000" dirty="0">
                <a:solidFill>
                  <a:srgbClr val="00B050"/>
                </a:solidFill>
              </a:rPr>
              <a:t>4. </a:t>
            </a:r>
            <a:r>
              <a:rPr lang="fr-FR" sz="2000" dirty="0"/>
              <a:t>Cognitive </a:t>
            </a:r>
            <a:r>
              <a:rPr lang="fr-FR" sz="2000" dirty="0" err="1"/>
              <a:t>decline</a:t>
            </a:r>
            <a:r>
              <a:rPr lang="fr-FR" sz="2000" dirty="0"/>
              <a:t> or dementia </a:t>
            </a:r>
            <a:endParaRPr kumimoji="0" lang="fr-FR" sz="20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10000"/>
              </a:lnSpc>
              <a:spcBef>
                <a:spcPct val="0"/>
              </a:spcBef>
              <a:spcAft>
                <a:spcPts val="400"/>
              </a:spcAft>
              <a:buClrTx/>
              <a:buSzTx/>
              <a:buFontTx/>
              <a:buNone/>
              <a:tabLst/>
              <a:defRPr/>
            </a:pPr>
            <a:r>
              <a:rPr kumimoji="0" lang="fr-FR" sz="2000" b="0" i="0" u="none" strike="noStrike" kern="1200" cap="none" spc="0" normalizeH="0" baseline="0" noProof="0" dirty="0">
                <a:ln>
                  <a:noFill/>
                </a:ln>
                <a:solidFill>
                  <a:srgbClr val="00B050"/>
                </a:solidFill>
                <a:effectLst/>
                <a:uLnTx/>
                <a:uFillTx/>
                <a:latin typeface="Arial" panose="020B0604020202020204" pitchFamily="34" charset="0"/>
                <a:ea typeface="+mj-ea"/>
                <a:cs typeface="Arial" panose="020B0604020202020204" pitchFamily="34" charset="0"/>
              </a:rPr>
              <a:t>5. </a:t>
            </a:r>
            <a:r>
              <a:rPr kumimoji="0" lang="fr-FR" sz="20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Major adverse </a:t>
            </a:r>
            <a:r>
              <a:rPr kumimoji="0" lang="fr-FR" sz="2000" b="0" i="0" u="none" strike="noStrike" kern="1200" cap="none" spc="0" normalizeH="0" baseline="0" noProof="0" dirty="0" err="1">
                <a:ln>
                  <a:noFill/>
                </a:ln>
                <a:solidFill>
                  <a:srgbClr val="082163"/>
                </a:solidFill>
                <a:effectLst/>
                <a:uLnTx/>
                <a:uFillTx/>
                <a:latin typeface="Arial" panose="020B0604020202020204" pitchFamily="34" charset="0"/>
                <a:ea typeface="+mj-ea"/>
                <a:cs typeface="Arial" panose="020B0604020202020204" pitchFamily="34" charset="0"/>
              </a:rPr>
              <a:t>cardiovascular</a:t>
            </a:r>
            <a:r>
              <a:rPr kumimoji="0" lang="fr-FR" sz="20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r>
              <a:rPr kumimoji="0" lang="fr-FR" sz="2000" b="0" i="0" u="none" strike="noStrike" kern="1200" cap="none" spc="0" normalizeH="0" baseline="0" noProof="0" dirty="0" err="1">
                <a:ln>
                  <a:noFill/>
                </a:ln>
                <a:solidFill>
                  <a:srgbClr val="082163"/>
                </a:solidFill>
                <a:effectLst/>
                <a:uLnTx/>
                <a:uFillTx/>
                <a:latin typeface="Arial" panose="020B0604020202020204" pitchFamily="34" charset="0"/>
                <a:ea typeface="+mj-ea"/>
                <a:cs typeface="Arial" panose="020B0604020202020204" pitchFamily="34" charset="0"/>
              </a:rPr>
              <a:t>events</a:t>
            </a:r>
            <a:r>
              <a:rPr kumimoji="0" lang="fr-FR" sz="20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p>
          <a:p>
            <a:pPr marL="0" marR="0" lvl="0" indent="0" algn="l" defTabSz="914400" rtl="0" eaLnBrk="1" fontAlgn="auto" latinLnBrk="0" hangingPunct="1">
              <a:lnSpc>
                <a:spcPct val="110000"/>
              </a:lnSpc>
              <a:spcBef>
                <a:spcPct val="0"/>
              </a:spcBef>
              <a:spcAft>
                <a:spcPts val="400"/>
              </a:spcAft>
              <a:buClrTx/>
              <a:buSzTx/>
              <a:buFontTx/>
              <a:buNone/>
              <a:tabLst/>
              <a:defRPr/>
            </a:pPr>
            <a:r>
              <a:rPr kumimoji="0" lang="fr-FR" sz="2000" b="0" i="0" u="none" strike="noStrike" kern="1200" cap="none" spc="0" normalizeH="0" baseline="0" noProof="0" dirty="0">
                <a:ln>
                  <a:noFill/>
                </a:ln>
                <a:solidFill>
                  <a:srgbClr val="00B050"/>
                </a:solidFill>
                <a:effectLst/>
                <a:uLnTx/>
                <a:uFillTx/>
                <a:latin typeface="Arial" panose="020B0604020202020204" pitchFamily="34" charset="0"/>
                <a:ea typeface="+mj-ea"/>
                <a:cs typeface="Arial" panose="020B0604020202020204" pitchFamily="34" charset="0"/>
              </a:rPr>
              <a:t>6. </a:t>
            </a:r>
            <a:r>
              <a:rPr kumimoji="0" lang="fr-FR" sz="2000" b="0" i="0" u="none" strike="noStrike" kern="1200" cap="none" spc="0" normalizeH="0" baseline="0" noProof="0" dirty="0" err="1">
                <a:ln>
                  <a:noFill/>
                </a:ln>
                <a:solidFill>
                  <a:srgbClr val="082163"/>
                </a:solidFill>
                <a:effectLst/>
                <a:uLnTx/>
                <a:uFillTx/>
                <a:latin typeface="Arial" panose="020B0604020202020204" pitchFamily="34" charset="0"/>
                <a:ea typeface="+mj-ea"/>
                <a:cs typeface="Arial" panose="020B0604020202020204" pitchFamily="34" charset="0"/>
              </a:rPr>
              <a:t>Mobility</a:t>
            </a:r>
            <a:r>
              <a:rPr kumimoji="0" lang="fr-FR" sz="20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or </a:t>
            </a:r>
            <a:r>
              <a:rPr kumimoji="0" lang="fr-FR" sz="2000" b="0" i="0" u="none" strike="noStrike" kern="1200" cap="none" spc="0" normalizeH="0" baseline="0" noProof="0" dirty="0" err="1">
                <a:ln>
                  <a:noFill/>
                </a:ln>
                <a:solidFill>
                  <a:srgbClr val="082163"/>
                </a:solidFill>
                <a:effectLst/>
                <a:uLnTx/>
                <a:uFillTx/>
                <a:latin typeface="Arial" panose="020B0604020202020204" pitchFamily="34" charset="0"/>
                <a:ea typeface="+mj-ea"/>
                <a:cs typeface="Arial" panose="020B0604020202020204" pitchFamily="34" charset="0"/>
              </a:rPr>
              <a:t>gait</a:t>
            </a:r>
            <a:r>
              <a:rPr kumimoji="0" lang="fr-FR" sz="20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r>
              <a:rPr kumimoji="0" lang="fr-FR" sz="2000" b="0" i="0" u="none" strike="noStrike" kern="1200" cap="none" spc="0" normalizeH="0" baseline="0" noProof="0" dirty="0" err="1">
                <a:ln>
                  <a:noFill/>
                </a:ln>
                <a:solidFill>
                  <a:srgbClr val="082163"/>
                </a:solidFill>
                <a:effectLst/>
                <a:uLnTx/>
                <a:uFillTx/>
                <a:latin typeface="Arial" panose="020B0604020202020204" pitchFamily="34" charset="0"/>
                <a:ea typeface="+mj-ea"/>
                <a:cs typeface="Arial" panose="020B0604020202020204" pitchFamily="34" charset="0"/>
              </a:rPr>
              <a:t>disorder</a:t>
            </a:r>
            <a:endParaRPr kumimoji="0" lang="fr-FR" sz="20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10000"/>
              </a:lnSpc>
              <a:spcBef>
                <a:spcPct val="0"/>
              </a:spcBef>
              <a:spcAft>
                <a:spcPts val="400"/>
              </a:spcAft>
              <a:buClrTx/>
              <a:buSzTx/>
              <a:buFontTx/>
              <a:buNone/>
              <a:tabLst/>
              <a:defRPr/>
            </a:pPr>
            <a:r>
              <a:rPr kumimoji="0" lang="fr-FR" sz="2000" b="0" i="0" u="none" strike="noStrike" kern="1200" cap="none" spc="0" normalizeH="0" baseline="0" noProof="0" dirty="0">
                <a:ln>
                  <a:noFill/>
                </a:ln>
                <a:solidFill>
                  <a:srgbClr val="00B050"/>
                </a:solidFill>
                <a:effectLst/>
                <a:uLnTx/>
                <a:uFillTx/>
                <a:latin typeface="Arial" panose="020B0604020202020204" pitchFamily="34" charset="0"/>
                <a:ea typeface="+mj-ea"/>
                <a:cs typeface="Arial" panose="020B0604020202020204" pitchFamily="34" charset="0"/>
              </a:rPr>
              <a:t>7. </a:t>
            </a:r>
            <a:r>
              <a:rPr kumimoji="0" lang="fr-FR" sz="2000" b="0" i="0" u="none" strike="noStrike" kern="1200" cap="none" spc="0" normalizeH="0" baseline="0" noProof="0" dirty="0" err="1">
                <a:ln>
                  <a:noFill/>
                </a:ln>
                <a:solidFill>
                  <a:srgbClr val="082163"/>
                </a:solidFill>
                <a:effectLst/>
                <a:uLnTx/>
                <a:uFillTx/>
                <a:latin typeface="Arial" panose="020B0604020202020204" pitchFamily="34" charset="0"/>
                <a:ea typeface="+mj-ea"/>
                <a:cs typeface="Arial" panose="020B0604020202020204" pitchFamily="34" charset="0"/>
              </a:rPr>
              <a:t>Mood</a:t>
            </a:r>
            <a:r>
              <a:rPr kumimoji="0" lang="fr-FR" sz="20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r>
              <a:rPr kumimoji="0" lang="fr-FR" sz="2000" b="0" i="0" u="none" strike="noStrike" kern="1200" cap="none" spc="0" normalizeH="0" baseline="0" noProof="0" dirty="0" err="1">
                <a:ln>
                  <a:noFill/>
                </a:ln>
                <a:solidFill>
                  <a:srgbClr val="082163"/>
                </a:solidFill>
                <a:effectLst/>
                <a:uLnTx/>
                <a:uFillTx/>
                <a:latin typeface="Arial" panose="020B0604020202020204" pitchFamily="34" charset="0"/>
                <a:ea typeface="+mj-ea"/>
                <a:cs typeface="Arial" panose="020B0604020202020204" pitchFamily="34" charset="0"/>
              </a:rPr>
              <a:t>disorders</a:t>
            </a:r>
            <a:r>
              <a:rPr kumimoji="0" lang="fr-FR" sz="20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r>
              <a:rPr kumimoji="0" lang="fr-FR" sz="2000" b="0" i="0" u="none" strike="noStrike" kern="1200" cap="none" spc="0" normalizeH="0" baseline="0" noProof="0" dirty="0" err="1">
                <a:ln>
                  <a:noFill/>
                </a:ln>
                <a:solidFill>
                  <a:srgbClr val="082163"/>
                </a:solidFill>
                <a:effectLst/>
                <a:uLnTx/>
                <a:uFillTx/>
                <a:latin typeface="Arial" panose="020B0604020202020204" pitchFamily="34" charset="0"/>
                <a:ea typeface="+mj-ea"/>
                <a:cs typeface="Arial" panose="020B0604020202020204" pitchFamily="34" charset="0"/>
              </a:rPr>
              <a:t>including</a:t>
            </a:r>
            <a:r>
              <a:rPr kumimoji="0" lang="fr-FR" sz="20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rPr>
              <a:t> </a:t>
            </a:r>
            <a:r>
              <a:rPr kumimoji="0" lang="fr-FR" sz="2000" b="0" i="0" u="none" strike="noStrike" kern="1200" cap="none" spc="0" normalizeH="0" baseline="0" noProof="0" dirty="0" err="1">
                <a:ln>
                  <a:noFill/>
                </a:ln>
                <a:solidFill>
                  <a:srgbClr val="082163"/>
                </a:solidFill>
                <a:effectLst/>
                <a:uLnTx/>
                <a:uFillTx/>
                <a:latin typeface="Arial" panose="020B0604020202020204" pitchFamily="34" charset="0"/>
                <a:ea typeface="+mj-ea"/>
                <a:cs typeface="Arial" panose="020B0604020202020204" pitchFamily="34" charset="0"/>
              </a:rPr>
              <a:t>depression</a:t>
            </a:r>
            <a:endParaRPr kumimoji="0" lang="fr-FR" sz="2000" b="0" i="0" u="none" strike="noStrike" kern="1200" cap="none" spc="0" normalizeH="0" baseline="0" noProof="0" dirty="0">
              <a:ln>
                <a:noFill/>
              </a:ln>
              <a:solidFill>
                <a:srgbClr val="082163"/>
              </a:solidFill>
              <a:effectLst/>
              <a:uLnTx/>
              <a:uFillTx/>
              <a:latin typeface="Arial" panose="020B0604020202020204" pitchFamily="34" charset="0"/>
              <a:ea typeface="+mj-ea"/>
              <a:cs typeface="Arial" panose="020B0604020202020204" pitchFamily="34" charset="0"/>
            </a:endParaRPr>
          </a:p>
        </p:txBody>
      </p:sp>
      <p:pic>
        <p:nvPicPr>
          <p:cNvPr id="7" name="Picture 2" descr="D:\Sonstiges\Dias und jpgs\Jpgs\Scheer T1axial.jpg">
            <a:extLst>
              <a:ext uri="{FF2B5EF4-FFF2-40B4-BE49-F238E27FC236}">
                <a16:creationId xmlns:a16="http://schemas.microsoft.com/office/drawing/2014/main" id="{67D8749F-CB16-D17E-3699-B6CE7B8272CD}"/>
              </a:ext>
            </a:extLst>
          </p:cNvPr>
          <p:cNvPicPr>
            <a:picLocks noChangeAspect="1" noChangeArrowheads="1"/>
          </p:cNvPicPr>
          <p:nvPr/>
        </p:nvPicPr>
        <p:blipFill>
          <a:blip r:embed="rId3"/>
          <a:srcRect/>
          <a:stretch>
            <a:fillRect/>
          </a:stretch>
        </p:blipFill>
        <p:spPr bwMode="auto">
          <a:xfrm>
            <a:off x="5158144" y="4477977"/>
            <a:ext cx="1532360" cy="1894198"/>
          </a:xfrm>
          <a:prstGeom prst="rect">
            <a:avLst/>
          </a:prstGeom>
          <a:ln>
            <a:noFill/>
          </a:ln>
          <a:effectLst>
            <a:outerShdw blurRad="190500" algn="tl" rotWithShape="0">
              <a:srgbClr val="000000">
                <a:alpha val="70000"/>
              </a:srgbClr>
            </a:outerShdw>
          </a:effectLst>
        </p:spPr>
      </p:pic>
      <p:pic>
        <p:nvPicPr>
          <p:cNvPr id="9" name="Picture 18">
            <a:extLst>
              <a:ext uri="{FF2B5EF4-FFF2-40B4-BE49-F238E27FC236}">
                <a16:creationId xmlns:a16="http://schemas.microsoft.com/office/drawing/2014/main" id="{6473D046-E640-F092-B06D-2A4C689487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8144" y="2407915"/>
            <a:ext cx="1532360" cy="188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275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9A7FEE7-E364-7A31-62A9-56444BA16D60}"/>
              </a:ext>
            </a:extLst>
          </p:cNvPr>
          <p:cNvSpPr>
            <a:spLocks noGrp="1"/>
          </p:cNvSpPr>
          <p:nvPr>
            <p:ph type="title"/>
          </p:nvPr>
        </p:nvSpPr>
        <p:spPr>
          <a:xfrm>
            <a:off x="244699" y="365125"/>
            <a:ext cx="9911672" cy="746126"/>
          </a:xfrm>
        </p:spPr>
        <p:txBody>
          <a:bodyPr/>
          <a:lstStyle/>
          <a:p>
            <a:endParaRPr lang="en-CH" dirty="0"/>
          </a:p>
        </p:txBody>
      </p:sp>
      <p:sp>
        <p:nvSpPr>
          <p:cNvPr id="10" name="Title 1">
            <a:extLst>
              <a:ext uri="{FF2B5EF4-FFF2-40B4-BE49-F238E27FC236}">
                <a16:creationId xmlns:a16="http://schemas.microsoft.com/office/drawing/2014/main" id="{56792955-5ABC-2E19-3507-B40154206ED7}"/>
              </a:ext>
            </a:extLst>
          </p:cNvPr>
          <p:cNvSpPr txBox="1">
            <a:spLocks/>
          </p:cNvSpPr>
          <p:nvPr/>
        </p:nvSpPr>
        <p:spPr>
          <a:xfrm>
            <a:off x="417335" y="67293"/>
            <a:ext cx="9821408" cy="746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baseline="0">
                <a:solidFill>
                  <a:srgbClr val="082163"/>
                </a:solidFill>
                <a:latin typeface="Arial" panose="020B0604020202020204" pitchFamily="34" charset="0"/>
                <a:ea typeface="+mj-ea"/>
                <a:cs typeface="Arial" panose="020B0604020202020204" pitchFamily="34" charset="0"/>
              </a:defRPr>
            </a:lvl1pPr>
          </a:lstStyle>
          <a:p>
            <a:endParaRPr lang="en-GB" sz="2800" dirty="0"/>
          </a:p>
        </p:txBody>
      </p:sp>
      <p:sp>
        <p:nvSpPr>
          <p:cNvPr id="11" name="Content Placeholder 2">
            <a:extLst>
              <a:ext uri="{FF2B5EF4-FFF2-40B4-BE49-F238E27FC236}">
                <a16:creationId xmlns:a16="http://schemas.microsoft.com/office/drawing/2014/main" id="{9F259C59-F5D8-9570-A6A9-46DD003CDD21}"/>
              </a:ext>
            </a:extLst>
          </p:cNvPr>
          <p:cNvSpPr txBox="1">
            <a:spLocks/>
          </p:cNvSpPr>
          <p:nvPr/>
        </p:nvSpPr>
        <p:spPr>
          <a:xfrm>
            <a:off x="0" y="2351421"/>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15" name="Content Placeholder 2">
            <a:extLst>
              <a:ext uri="{FF2B5EF4-FFF2-40B4-BE49-F238E27FC236}">
                <a16:creationId xmlns:a16="http://schemas.microsoft.com/office/drawing/2014/main" id="{6E04E66A-7DDC-CCC8-2FEA-BDC86FCB9F15}"/>
              </a:ext>
            </a:extLst>
          </p:cNvPr>
          <p:cNvSpPr txBox="1">
            <a:spLocks/>
          </p:cNvSpPr>
          <p:nvPr/>
        </p:nvSpPr>
        <p:spPr>
          <a:xfrm>
            <a:off x="9797364" y="4128792"/>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20" name="Content Placeholder 2">
            <a:extLst>
              <a:ext uri="{FF2B5EF4-FFF2-40B4-BE49-F238E27FC236}">
                <a16:creationId xmlns:a16="http://schemas.microsoft.com/office/drawing/2014/main" id="{B33B12E8-6832-169B-E2DD-4E62397A430C}"/>
              </a:ext>
            </a:extLst>
          </p:cNvPr>
          <p:cNvSpPr txBox="1">
            <a:spLocks/>
          </p:cNvSpPr>
          <p:nvPr/>
        </p:nvSpPr>
        <p:spPr>
          <a:xfrm>
            <a:off x="5830222" y="6277212"/>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21" name="Content Placeholder 2">
            <a:extLst>
              <a:ext uri="{FF2B5EF4-FFF2-40B4-BE49-F238E27FC236}">
                <a16:creationId xmlns:a16="http://schemas.microsoft.com/office/drawing/2014/main" id="{30561D3B-A16B-C2B2-792E-0FF18444075E}"/>
              </a:ext>
            </a:extLst>
          </p:cNvPr>
          <p:cNvSpPr txBox="1">
            <a:spLocks/>
          </p:cNvSpPr>
          <p:nvPr/>
        </p:nvSpPr>
        <p:spPr>
          <a:xfrm>
            <a:off x="4485516" y="6288516"/>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23" name="Content Placeholder 2">
            <a:extLst>
              <a:ext uri="{FF2B5EF4-FFF2-40B4-BE49-F238E27FC236}">
                <a16:creationId xmlns:a16="http://schemas.microsoft.com/office/drawing/2014/main" id="{B51C849F-79A6-1537-D394-6118BEAE26A8}"/>
              </a:ext>
            </a:extLst>
          </p:cNvPr>
          <p:cNvSpPr txBox="1">
            <a:spLocks/>
          </p:cNvSpPr>
          <p:nvPr/>
        </p:nvSpPr>
        <p:spPr>
          <a:xfrm>
            <a:off x="0" y="6324137"/>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24" name="Content Placeholder 2">
            <a:extLst>
              <a:ext uri="{FF2B5EF4-FFF2-40B4-BE49-F238E27FC236}">
                <a16:creationId xmlns:a16="http://schemas.microsoft.com/office/drawing/2014/main" id="{D700568B-8BB1-2C03-8451-C6DA91C76B35}"/>
              </a:ext>
            </a:extLst>
          </p:cNvPr>
          <p:cNvSpPr txBox="1">
            <a:spLocks/>
          </p:cNvSpPr>
          <p:nvPr/>
        </p:nvSpPr>
        <p:spPr>
          <a:xfrm>
            <a:off x="1495200" y="6305992"/>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37" name="Content Placeholder 2">
            <a:extLst>
              <a:ext uri="{FF2B5EF4-FFF2-40B4-BE49-F238E27FC236}">
                <a16:creationId xmlns:a16="http://schemas.microsoft.com/office/drawing/2014/main" id="{340356AD-672B-8B04-F395-A9B8225F968A}"/>
              </a:ext>
            </a:extLst>
          </p:cNvPr>
          <p:cNvSpPr txBox="1">
            <a:spLocks/>
          </p:cNvSpPr>
          <p:nvPr/>
        </p:nvSpPr>
        <p:spPr>
          <a:xfrm>
            <a:off x="3031853" y="6277365"/>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2" name="Content Placeholder 2">
            <a:extLst>
              <a:ext uri="{FF2B5EF4-FFF2-40B4-BE49-F238E27FC236}">
                <a16:creationId xmlns:a16="http://schemas.microsoft.com/office/drawing/2014/main" id="{6B50AC73-6E51-2B7F-B7DD-C8BFC30B6986}"/>
              </a:ext>
            </a:extLst>
          </p:cNvPr>
          <p:cNvSpPr txBox="1">
            <a:spLocks/>
          </p:cNvSpPr>
          <p:nvPr/>
        </p:nvSpPr>
        <p:spPr>
          <a:xfrm>
            <a:off x="10238743" y="6315662"/>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3" name="Content Placeholder 2">
            <a:extLst>
              <a:ext uri="{FF2B5EF4-FFF2-40B4-BE49-F238E27FC236}">
                <a16:creationId xmlns:a16="http://schemas.microsoft.com/office/drawing/2014/main" id="{605ECA22-EB37-8497-E725-076652EB08B4}"/>
              </a:ext>
            </a:extLst>
          </p:cNvPr>
          <p:cNvSpPr txBox="1">
            <a:spLocks/>
          </p:cNvSpPr>
          <p:nvPr/>
        </p:nvSpPr>
        <p:spPr>
          <a:xfrm>
            <a:off x="8951128" y="6305595"/>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4" name="Content Placeholder 2">
            <a:extLst>
              <a:ext uri="{FF2B5EF4-FFF2-40B4-BE49-F238E27FC236}">
                <a16:creationId xmlns:a16="http://schemas.microsoft.com/office/drawing/2014/main" id="{18FF079A-5F1D-C612-BFFD-A16A205D3160}"/>
              </a:ext>
            </a:extLst>
          </p:cNvPr>
          <p:cNvSpPr txBox="1">
            <a:spLocks/>
          </p:cNvSpPr>
          <p:nvPr/>
        </p:nvSpPr>
        <p:spPr>
          <a:xfrm>
            <a:off x="7560433" y="6315662"/>
            <a:ext cx="2014752" cy="4953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A82B7974-62DD-ADB3-D143-34CAD7D90D34}"/>
              </a:ext>
            </a:extLst>
          </p:cNvPr>
          <p:cNvGrpSpPr/>
          <p:nvPr/>
        </p:nvGrpSpPr>
        <p:grpSpPr>
          <a:xfrm>
            <a:off x="203202" y="2064395"/>
            <a:ext cx="11785598" cy="2128599"/>
            <a:chOff x="203202" y="1835795"/>
            <a:chExt cx="11785598" cy="2128599"/>
          </a:xfrm>
        </p:grpSpPr>
        <p:sp>
          <p:nvSpPr>
            <p:cNvPr id="3" name="Isosceles Triangle 2">
              <a:extLst>
                <a:ext uri="{FF2B5EF4-FFF2-40B4-BE49-F238E27FC236}">
                  <a16:creationId xmlns:a16="http://schemas.microsoft.com/office/drawing/2014/main" id="{8DB2CB58-84A8-FF84-3B05-E554F25E5E96}"/>
                </a:ext>
              </a:extLst>
            </p:cNvPr>
            <p:cNvSpPr/>
            <p:nvPr/>
          </p:nvSpPr>
          <p:spPr>
            <a:xfrm>
              <a:off x="203202" y="1835795"/>
              <a:ext cx="11785598" cy="1974206"/>
            </a:xfrm>
            <a:prstGeom prst="triangle">
              <a:avLst>
                <a:gd name="adj" fmla="val 49622"/>
              </a:avLst>
            </a:prstGeom>
            <a:solidFill>
              <a:schemeClr val="accent1">
                <a:lumMod val="60000"/>
                <a:lumOff val="40000"/>
                <a:alpha val="2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re 2">
              <a:extLst>
                <a:ext uri="{FF2B5EF4-FFF2-40B4-BE49-F238E27FC236}">
                  <a16:creationId xmlns:a16="http://schemas.microsoft.com/office/drawing/2014/main" id="{F4211E40-77CC-0AC0-ED6E-9BA3FE34EAC9}"/>
                </a:ext>
              </a:extLst>
            </p:cNvPr>
            <p:cNvSpPr txBox="1">
              <a:spLocks/>
            </p:cNvSpPr>
            <p:nvPr/>
          </p:nvSpPr>
          <p:spPr>
            <a:xfrm>
              <a:off x="576262" y="2185779"/>
              <a:ext cx="11412537" cy="1778615"/>
            </a:xfrm>
            <a:prstGeom prst="rect">
              <a:avLst/>
            </a:prstGeom>
            <a:ln w="12700">
              <a:noFill/>
            </a:ln>
          </p:spPr>
          <p:txBody>
            <a:bodyPr vert="horz" lIns="91440" tIns="45720" rIns="91440" bIns="45720" rtlCol="0" anchor="t">
              <a:noAutofit/>
            </a:bodyPr>
            <a:lstStyle>
              <a:lvl1pPr algn="l" defTabSz="914400" rtl="0" eaLnBrk="1" latinLnBrk="0" hangingPunct="1">
                <a:lnSpc>
                  <a:spcPct val="90000"/>
                </a:lnSpc>
                <a:spcBef>
                  <a:spcPct val="0"/>
                </a:spcBef>
                <a:buNone/>
                <a:defRPr sz="3200" kern="1200" baseline="0">
                  <a:solidFill>
                    <a:srgbClr val="082163"/>
                  </a:solidFill>
                  <a:latin typeface="Arial" panose="020B0604020202020204" pitchFamily="34" charset="0"/>
                  <a:ea typeface="+mj-ea"/>
                  <a:cs typeface="Arial" panose="020B0604020202020204" pitchFamily="34" charset="0"/>
                </a:defRPr>
              </a:lvl1pPr>
            </a:lstStyle>
            <a:p>
              <a:pPr lvl="0">
                <a:lnSpc>
                  <a:spcPct val="110000"/>
                </a:lnSpc>
                <a:spcAft>
                  <a:spcPts val="400"/>
                </a:spcAft>
                <a:defRPr/>
              </a:pPr>
              <a:r>
                <a:rPr lang="en-GB" sz="2000" dirty="0"/>
                <a:t>				   </a:t>
              </a:r>
              <a:r>
                <a:rPr lang="en-GB" sz="2000" dirty="0">
                  <a:latin typeface="Bodoni MT Condensed" panose="02070606080606020203" pitchFamily="18" charset="0"/>
                </a:rPr>
                <a:t> </a:t>
              </a:r>
              <a:r>
                <a:rPr lang="en-GB" sz="1200" b="1" dirty="0"/>
                <a:t>vanishingly few trials in lacunar stroke</a:t>
              </a:r>
              <a:endParaRPr lang="en-GB" sz="1600" b="1" dirty="0"/>
            </a:p>
            <a:p>
              <a:pPr lvl="0">
                <a:lnSpc>
                  <a:spcPct val="110000"/>
                </a:lnSpc>
                <a:spcAft>
                  <a:spcPts val="400"/>
                </a:spcAft>
                <a:defRPr/>
              </a:pPr>
              <a:r>
                <a:rPr lang="en-GB" sz="2000" dirty="0"/>
                <a:t>			</a:t>
              </a:r>
              <a:r>
                <a:rPr lang="en-GB" sz="2000" b="1" dirty="0"/>
                <a:t>        </a:t>
              </a:r>
              <a:r>
                <a:rPr lang="en-GB" sz="2000" b="1" dirty="0">
                  <a:latin typeface="Agency FB" panose="020B0503020202020204" pitchFamily="34" charset="0"/>
                </a:rPr>
                <a:t>very few trials provided data on stroke subtypes</a:t>
              </a:r>
              <a:endParaRPr lang="en-GB" sz="1800" b="1" dirty="0">
                <a:latin typeface="Agency FB" panose="020B0503020202020204" pitchFamily="34" charset="0"/>
              </a:endParaRPr>
            </a:p>
            <a:p>
              <a:pPr lvl="0">
                <a:lnSpc>
                  <a:spcPct val="110000"/>
                </a:lnSpc>
                <a:spcAft>
                  <a:spcPts val="400"/>
                </a:spcAft>
                <a:defRPr/>
              </a:pPr>
              <a:r>
                <a:rPr lang="en-GB" sz="2000" dirty="0"/>
                <a:t>				</a:t>
              </a:r>
              <a:r>
                <a:rPr lang="en-GB" sz="2400" dirty="0"/>
                <a:t>   </a:t>
              </a:r>
              <a:r>
                <a:rPr lang="en-GB" sz="2400" dirty="0">
                  <a:latin typeface="Bernard MT Condensed" panose="02050806060905020404" pitchFamily="18" charset="0"/>
                </a:rPr>
                <a:t>few trials subtyped stroke</a:t>
              </a:r>
              <a:endParaRPr lang="en-GB" sz="2000" dirty="0">
                <a:latin typeface="Bernard MT Condensed" panose="02050806060905020404" pitchFamily="18" charset="0"/>
              </a:endParaRPr>
            </a:p>
            <a:p>
              <a:pPr lvl="0">
                <a:lnSpc>
                  <a:spcPct val="110000"/>
                </a:lnSpc>
                <a:spcAft>
                  <a:spcPts val="400"/>
                </a:spcAft>
                <a:defRPr/>
              </a:pPr>
              <a:r>
                <a:rPr lang="en-GB" sz="2000" dirty="0"/>
                <a:t>      </a:t>
              </a:r>
              <a:r>
                <a:rPr lang="en-GB" sz="2400" dirty="0">
                  <a:latin typeface="Broadway" panose="04040905080B02020502" pitchFamily="82" charset="0"/>
                </a:rPr>
                <a:t>most lacunar stroke is mixed amongst other stroke subtypes</a:t>
              </a:r>
              <a:endParaRPr lang="en-GB" sz="2000" dirty="0">
                <a:latin typeface="Broadway" panose="04040905080B02020502" pitchFamily="82" charset="0"/>
              </a:endParaRPr>
            </a:p>
            <a:p>
              <a:pPr lvl="0">
                <a:lnSpc>
                  <a:spcPct val="110000"/>
                </a:lnSpc>
                <a:spcAft>
                  <a:spcPts val="400"/>
                </a:spcAft>
                <a:defRPr/>
              </a:pPr>
              <a:endParaRPr lang="en-GB" sz="2000" dirty="0"/>
            </a:p>
            <a:p>
              <a:pPr lvl="0">
                <a:lnSpc>
                  <a:spcPct val="110000"/>
                </a:lnSpc>
                <a:spcAft>
                  <a:spcPts val="400"/>
                </a:spcAft>
                <a:defRPr/>
              </a:pPr>
              <a:endParaRPr kumimoji="0" lang="fr-FR" sz="1800" i="0" strike="noStrike" kern="1200" cap="none" spc="0" normalizeH="0" baseline="0" noProof="0" dirty="0">
                <a:ln>
                  <a:noFill/>
                </a:ln>
                <a:solidFill>
                  <a:srgbClr val="082163"/>
                </a:solidFill>
                <a:effectLst/>
                <a:uLnTx/>
                <a:uFillTx/>
              </a:endParaRPr>
            </a:p>
          </p:txBody>
        </p:sp>
      </p:grpSp>
      <p:sp>
        <p:nvSpPr>
          <p:cNvPr id="5" name="Title 1">
            <a:extLst>
              <a:ext uri="{FF2B5EF4-FFF2-40B4-BE49-F238E27FC236}">
                <a16:creationId xmlns:a16="http://schemas.microsoft.com/office/drawing/2014/main" id="{3CF5A310-1C19-0A65-06AC-E6CC33A5AC64}"/>
              </a:ext>
            </a:extLst>
          </p:cNvPr>
          <p:cNvSpPr txBox="1">
            <a:spLocks/>
          </p:cNvSpPr>
          <p:nvPr/>
        </p:nvSpPr>
        <p:spPr>
          <a:xfrm>
            <a:off x="334962" y="271551"/>
            <a:ext cx="10615259" cy="746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baseline="0">
                <a:solidFill>
                  <a:srgbClr val="082163"/>
                </a:solidFill>
                <a:latin typeface="Arial" panose="020B0604020202020204" pitchFamily="34" charset="0"/>
                <a:ea typeface="+mj-ea"/>
                <a:cs typeface="Arial" panose="020B0604020202020204" pitchFamily="34" charset="0"/>
              </a:defRPr>
            </a:lvl1pPr>
          </a:lstStyle>
          <a:p>
            <a:r>
              <a:rPr lang="en-GB"/>
              <a:t>Issues</a:t>
            </a:r>
            <a:r>
              <a:rPr lang="en-US"/>
              <a:t> – lacunar ischaemic stroke</a:t>
            </a:r>
            <a:endParaRPr lang="en-GB" dirty="0"/>
          </a:p>
        </p:txBody>
      </p:sp>
      <p:sp>
        <p:nvSpPr>
          <p:cNvPr id="6" name="TextBox 5">
            <a:extLst>
              <a:ext uri="{FF2B5EF4-FFF2-40B4-BE49-F238E27FC236}">
                <a16:creationId xmlns:a16="http://schemas.microsoft.com/office/drawing/2014/main" id="{0BC3060D-C8BA-A3C1-69B8-7F57A4C32072}"/>
              </a:ext>
            </a:extLst>
          </p:cNvPr>
          <p:cNvSpPr txBox="1"/>
          <p:nvPr/>
        </p:nvSpPr>
        <p:spPr>
          <a:xfrm>
            <a:off x="480047" y="4475744"/>
            <a:ext cx="11231905" cy="1382173"/>
          </a:xfrm>
          <a:prstGeom prst="rect">
            <a:avLst/>
          </a:prstGeom>
          <a:noFill/>
        </p:spPr>
        <p:txBody>
          <a:bodyPr wrap="square" rtlCol="0">
            <a:spAutoFit/>
          </a:bodyPr>
          <a:lstStyle/>
          <a:p>
            <a:pPr lvl="0">
              <a:lnSpc>
                <a:spcPct val="110000"/>
              </a:lnSpc>
              <a:spcAft>
                <a:spcPts val="400"/>
              </a:spcAft>
              <a:defRPr/>
            </a:pPr>
            <a:r>
              <a:rPr lang="en-GB" sz="2400" dirty="0">
                <a:solidFill>
                  <a:srgbClr val="002060"/>
                </a:solidFill>
                <a:latin typeface="Arial" panose="020B0604020202020204" pitchFamily="34" charset="0"/>
                <a:cs typeface="Arial" panose="020B0604020202020204" pitchFamily="34" charset="0"/>
              </a:rPr>
              <a:t>Heterogenous </a:t>
            </a:r>
            <a:r>
              <a:rPr lang="en-GB" sz="2400" dirty="0">
                <a:solidFill>
                  <a:srgbClr val="082163"/>
                </a:solidFill>
                <a:latin typeface="Arial" panose="020B0604020202020204" pitchFamily="34" charset="0"/>
                <a:cs typeface="Arial" panose="020B0604020202020204" pitchFamily="34" charset="0"/>
              </a:rPr>
              <a:t>terminology and definitions – searching and extraction difficult</a:t>
            </a:r>
          </a:p>
          <a:p>
            <a:pPr lvl="0">
              <a:lnSpc>
                <a:spcPct val="110000"/>
              </a:lnSpc>
              <a:spcAft>
                <a:spcPts val="400"/>
              </a:spcAft>
              <a:defRPr/>
            </a:pPr>
            <a:r>
              <a:rPr lang="en-GB" sz="2400" dirty="0">
                <a:solidFill>
                  <a:srgbClr val="082163"/>
                </a:solidFill>
                <a:latin typeface="Arial" panose="020B0604020202020204" pitchFamily="34" charset="0"/>
                <a:cs typeface="Arial" panose="020B0604020202020204" pitchFamily="34" charset="0"/>
              </a:rPr>
              <a:t>We performed numerous new meta-analyses </a:t>
            </a:r>
            <a:r>
              <a:rPr lang="en-GB" sz="2400" dirty="0">
                <a:solidFill>
                  <a:srgbClr val="002060"/>
                </a:solidFill>
                <a:latin typeface="Arial" panose="020B0604020202020204" pitchFamily="34" charset="0"/>
                <a:cs typeface="Arial" panose="020B0604020202020204" pitchFamily="34" charset="0"/>
              </a:rPr>
              <a:t>and network meta-analyses</a:t>
            </a:r>
          </a:p>
          <a:p>
            <a:pPr lvl="0">
              <a:lnSpc>
                <a:spcPct val="110000"/>
              </a:lnSpc>
              <a:spcAft>
                <a:spcPts val="400"/>
              </a:spcAft>
              <a:defRPr/>
            </a:pPr>
            <a:r>
              <a:rPr lang="en-GB" sz="2400" dirty="0">
                <a:solidFill>
                  <a:srgbClr val="002060"/>
                </a:solidFill>
                <a:latin typeface="Arial" panose="020B0604020202020204" pitchFamily="34" charset="0"/>
                <a:cs typeface="Arial" panose="020B0604020202020204" pitchFamily="34" charset="0"/>
              </a:rPr>
              <a:t>Close cross-reference to other relevant ESO Guidelines to avoid inconsistencies</a:t>
            </a:r>
          </a:p>
        </p:txBody>
      </p:sp>
      <p:sp>
        <p:nvSpPr>
          <p:cNvPr id="7" name="TextBox 6">
            <a:extLst>
              <a:ext uri="{FF2B5EF4-FFF2-40B4-BE49-F238E27FC236}">
                <a16:creationId xmlns:a16="http://schemas.microsoft.com/office/drawing/2014/main" id="{F05A2592-262F-A09A-5E0C-13FDC2BE0EA5}"/>
              </a:ext>
            </a:extLst>
          </p:cNvPr>
          <p:cNvSpPr txBox="1"/>
          <p:nvPr/>
        </p:nvSpPr>
        <p:spPr>
          <a:xfrm>
            <a:off x="334962" y="1106772"/>
            <a:ext cx="8422176" cy="467051"/>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40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Total literature assessed = &gt;4689 hits,  Average &gt;662/ PICO</a:t>
            </a:r>
          </a:p>
        </p:txBody>
      </p:sp>
    </p:spTree>
    <p:extLst>
      <p:ext uri="{BB962C8B-B14F-4D97-AF65-F5344CB8AC3E}">
        <p14:creationId xmlns:p14="http://schemas.microsoft.com/office/powerpoint/2010/main" val="1175749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225888"/>
            <a:ext cx="11264854" cy="746126"/>
          </a:xfrm>
        </p:spPr>
        <p:txBody>
          <a:bodyPr>
            <a:normAutofit/>
          </a:bodyPr>
          <a:lstStyle/>
          <a:p>
            <a:r>
              <a:rPr lang="en-GB" sz="2800" dirty="0"/>
              <a:t>PICO 1, Acute, thrombolysis treatment</a:t>
            </a:r>
          </a:p>
        </p:txBody>
      </p:sp>
      <p:sp>
        <p:nvSpPr>
          <p:cNvPr id="5"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nhaltsplatzhalter 8">
            <a:extLst>
              <a:ext uri="{FF2B5EF4-FFF2-40B4-BE49-F238E27FC236}">
                <a16:creationId xmlns:a16="http://schemas.microsoft.com/office/drawing/2014/main" id="{5E41AC1E-B772-6D44-A49E-E7DDCB8C1AB9}"/>
              </a:ext>
            </a:extLst>
          </p:cNvPr>
          <p:cNvSpPr>
            <a:spLocks noGrp="1"/>
          </p:cNvSpPr>
          <p:nvPr>
            <p:ph idx="1"/>
          </p:nvPr>
        </p:nvSpPr>
        <p:spPr>
          <a:xfrm>
            <a:off x="334963" y="2593169"/>
            <a:ext cx="11408546" cy="3850268"/>
          </a:xfrm>
        </p:spPr>
        <p:txBody>
          <a:bodyPr>
            <a:normAutofit lnSpcReduction="10000"/>
          </a:bodyPr>
          <a:lstStyle/>
          <a:p>
            <a:r>
              <a:rPr lang="de-CH" sz="2000" dirty="0"/>
              <a:t>Subgroups of: NINDS, IST-3, Wake-UP, [ENCHANTED, PRISMS]</a:t>
            </a:r>
          </a:p>
          <a:p>
            <a:r>
              <a:rPr lang="de-CH" sz="2000" dirty="0"/>
              <a:t>524 patients alteplase vs control</a:t>
            </a:r>
          </a:p>
          <a:p>
            <a:r>
              <a:rPr lang="en-GB" sz="2000" dirty="0"/>
              <a:t>Good functional outcome, 3 trials, OR 1.36 [0.73, 2.55]</a:t>
            </a:r>
          </a:p>
          <a:p>
            <a:endParaRPr lang="en-GB" sz="2000" dirty="0"/>
          </a:p>
          <a:p>
            <a:endParaRPr lang="en-GB" sz="2000" dirty="0"/>
          </a:p>
          <a:p>
            <a:endParaRPr lang="en-GB" sz="2000" dirty="0"/>
          </a:p>
          <a:p>
            <a:endParaRPr lang="en-GB" sz="2000" dirty="0"/>
          </a:p>
          <a:p>
            <a:endParaRPr lang="en-GB" sz="2000" dirty="0"/>
          </a:p>
          <a:p>
            <a:endParaRPr lang="en-GB" sz="2000" dirty="0"/>
          </a:p>
          <a:p>
            <a:r>
              <a:rPr lang="en-GB" sz="2000" dirty="0" err="1"/>
              <a:t>sICH</a:t>
            </a:r>
            <a:r>
              <a:rPr lang="en-GB" sz="2000" dirty="0"/>
              <a:t>, death, 1 trial</a:t>
            </a:r>
          </a:p>
        </p:txBody>
      </p:sp>
      <p:sp>
        <p:nvSpPr>
          <p:cNvPr id="6" name="TextBox 5"/>
          <p:cNvSpPr txBox="1"/>
          <p:nvPr/>
        </p:nvSpPr>
        <p:spPr>
          <a:xfrm>
            <a:off x="406456" y="946590"/>
            <a:ext cx="11593285" cy="1077218"/>
          </a:xfrm>
          <a:prstGeom prst="rect">
            <a:avLst/>
          </a:prstGeom>
          <a:solidFill>
            <a:schemeClr val="accent6">
              <a:lumMod val="20000"/>
              <a:lumOff val="80000"/>
            </a:schemeClr>
          </a:solidFill>
        </p:spPr>
        <p:txBody>
          <a:bodyPr wrap="square" rtlCol="0">
            <a:spAutoFit/>
          </a:bodyPr>
          <a:lstStyle/>
          <a:p>
            <a:pPr>
              <a:lnSpc>
                <a:spcPct val="80000"/>
              </a:lnSpc>
              <a:spcBef>
                <a:spcPts val="1000"/>
              </a:spcBef>
            </a:pPr>
            <a:r>
              <a:rPr lang="en-US" sz="2000" dirty="0">
                <a:solidFill>
                  <a:schemeClr val="tx1">
                    <a:lumMod val="65000"/>
                    <a:lumOff val="35000"/>
                  </a:schemeClr>
                </a:solidFill>
                <a:effectLst/>
                <a:latin typeface="Arial" panose="020B0604020202020204" pitchFamily="34" charset="0"/>
                <a:ea typeface="Times New Roman" panose="02020603050405020304" pitchFamily="18" charset="0"/>
              </a:rPr>
              <a:t>Does thrombolytic treatment (including at extended time window and wake-up stroke, alteplase/</a:t>
            </a:r>
            <a:r>
              <a:rPr lang="en-US" sz="2000" dirty="0" err="1">
                <a:solidFill>
                  <a:schemeClr val="tx1">
                    <a:lumMod val="65000"/>
                    <a:lumOff val="35000"/>
                  </a:schemeClr>
                </a:solidFill>
                <a:effectLst/>
                <a:latin typeface="Arial" panose="020B0604020202020204" pitchFamily="34" charset="0"/>
                <a:ea typeface="Times New Roman" panose="02020603050405020304" pitchFamily="18" charset="0"/>
              </a:rPr>
              <a:t>tenecteplase</a:t>
            </a:r>
            <a:r>
              <a:rPr lang="en-US" sz="2000" dirty="0">
                <a:solidFill>
                  <a:schemeClr val="tx1">
                    <a:lumMod val="65000"/>
                    <a:lumOff val="35000"/>
                  </a:schemeClr>
                </a:solidFill>
                <a:effectLst/>
                <a:latin typeface="Arial" panose="020B0604020202020204" pitchFamily="34" charset="0"/>
                <a:ea typeface="Times New Roman" panose="02020603050405020304" pitchFamily="18" charset="0"/>
              </a:rPr>
              <a:t>/other), compared to avoiding this intervention/other thrombolytic/dose/</a:t>
            </a:r>
            <a:r>
              <a:rPr lang="en-US" sz="2000" dirty="0" err="1">
                <a:solidFill>
                  <a:schemeClr val="tx1">
                    <a:lumMod val="65000"/>
                    <a:lumOff val="35000"/>
                  </a:schemeClr>
                </a:solidFill>
                <a:effectLst/>
                <a:latin typeface="Arial" panose="020B0604020202020204" pitchFamily="34" charset="0"/>
                <a:ea typeface="Times New Roman" panose="02020603050405020304" pitchFamily="18" charset="0"/>
              </a:rPr>
              <a:t>etc</a:t>
            </a:r>
            <a:r>
              <a:rPr lang="en-US" sz="2000" dirty="0">
                <a:solidFill>
                  <a:schemeClr val="tx1">
                    <a:lumMod val="65000"/>
                    <a:lumOff val="35000"/>
                  </a:schemeClr>
                </a:solidFill>
                <a:effectLst/>
                <a:latin typeface="Arial" panose="020B0604020202020204" pitchFamily="34" charset="0"/>
                <a:ea typeface="Times New Roman" panose="02020603050405020304" pitchFamily="18" charset="0"/>
              </a:rPr>
              <a:t>, reduce recurrent ischaemic stroke, dependency, death, cognitive impairment or dementia, haemorrhagic stroke, MACE, mobility or gait disorder, and mood disorders?</a:t>
            </a:r>
            <a:endParaRPr lang="fr-FR"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TextBox 3"/>
          <p:cNvSpPr txBox="1"/>
          <p:nvPr/>
        </p:nvSpPr>
        <p:spPr>
          <a:xfrm>
            <a:off x="406456" y="2108433"/>
            <a:ext cx="8963416" cy="400110"/>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897 abstracts, 47 full text review, 6 studies for data extraction from 5 RCTs </a:t>
            </a:r>
            <a:endParaRPr lang="en-US" sz="2000" dirty="0">
              <a:latin typeface="Arial" panose="020B0604020202020204" pitchFamily="34" charset="0"/>
              <a:cs typeface="Arial" panose="020B0604020202020204" pitchFamily="34" charset="0"/>
            </a:endParaRPr>
          </a:p>
        </p:txBody>
      </p:sp>
      <p:pic>
        <p:nvPicPr>
          <p:cNvPr id="7" name="Picture 6" descr="A screenshot of a graph&#10;&#10;Description automatically generated">
            <a:extLst>
              <a:ext uri="{FF2B5EF4-FFF2-40B4-BE49-F238E27FC236}">
                <a16:creationId xmlns:a16="http://schemas.microsoft.com/office/drawing/2014/main" id="{8E4D549E-9263-4E96-AAF7-D29589843A53}"/>
              </a:ext>
            </a:extLst>
          </p:cNvPr>
          <p:cNvPicPr/>
          <p:nvPr/>
        </p:nvPicPr>
        <p:blipFill>
          <a:blip r:embed="rId3"/>
          <a:stretch>
            <a:fillRect/>
          </a:stretch>
        </p:blipFill>
        <p:spPr>
          <a:xfrm>
            <a:off x="1035027" y="3791780"/>
            <a:ext cx="9864725" cy="2030730"/>
          </a:xfrm>
          <a:prstGeom prst="rect">
            <a:avLst/>
          </a:prstGeom>
        </p:spPr>
      </p:pic>
    </p:spTree>
    <p:extLst>
      <p:ext uri="{BB962C8B-B14F-4D97-AF65-F5344CB8AC3E}">
        <p14:creationId xmlns:p14="http://schemas.microsoft.com/office/powerpoint/2010/main" val="4057096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tangle 22"/>
          <p:cNvSpPr/>
          <p:nvPr/>
        </p:nvSpPr>
        <p:spPr>
          <a:xfrm>
            <a:off x="406456" y="2271898"/>
            <a:ext cx="11529897" cy="2651431"/>
          </a:xfrm>
          <a:prstGeom prst="rect">
            <a:avLst/>
          </a:prstGeom>
          <a:ln>
            <a:solidFill>
              <a:schemeClr val="accent1"/>
            </a:solidFill>
          </a:ln>
        </p:spPr>
        <p:txBody>
          <a:bodyPr wrap="square">
            <a:spAutoFit/>
          </a:bodyPr>
          <a:lstStyle/>
          <a:p>
            <a:r>
              <a:rPr lang="en-GB" sz="2000" b="1" dirty="0">
                <a:latin typeface="Arial" panose="020B0604020202020204" pitchFamily="34" charset="0"/>
                <a:ea typeface="Times New Roman" panose="02020603050405020304" pitchFamily="18" charset="0"/>
                <a:cs typeface="Arial" panose="020B0604020202020204" pitchFamily="34" charset="0"/>
              </a:rPr>
              <a:t>Evidence-based Recommendation</a:t>
            </a:r>
          </a:p>
          <a:p>
            <a:pPr algn="just"/>
            <a:r>
              <a:rPr lang="en-GB" sz="2000" dirty="0">
                <a:solidFill>
                  <a:srgbClr val="000000"/>
                </a:solidFill>
                <a:effectLst/>
                <a:latin typeface="Arial" panose="020B0604020202020204" pitchFamily="34" charset="0"/>
                <a:ea typeface="SimSun" panose="02010600030101010101" pitchFamily="2" charset="-122"/>
                <a:cs typeface="Arial" panose="020B0604020202020204" pitchFamily="34" charset="0"/>
              </a:rPr>
              <a:t>We suggest that patients with suspected acute lacunar ischaemic stroke should be assessed for and receive </a:t>
            </a:r>
            <a:r>
              <a:rPr lang="en-GB" sz="2000" u="sng" dirty="0">
                <a:solidFill>
                  <a:srgbClr val="000000"/>
                </a:solidFill>
                <a:effectLst/>
                <a:latin typeface="Arial" panose="020B0604020202020204" pitchFamily="34" charset="0"/>
                <a:ea typeface="SimSun" panose="02010600030101010101" pitchFamily="2" charset="-122"/>
                <a:cs typeface="Arial" panose="020B0604020202020204" pitchFamily="34" charset="0"/>
              </a:rPr>
              <a:t>treatment with 0.9 mg/kg alteplase according to current guidelines for the treatment of acute ischaemic stroke</a:t>
            </a:r>
            <a:r>
              <a:rPr lang="en-GB" sz="2000" dirty="0">
                <a:solidFill>
                  <a:srgbClr val="000000"/>
                </a:solidFill>
                <a:effectLst/>
                <a:latin typeface="Arial" panose="020B0604020202020204" pitchFamily="34" charset="0"/>
                <a:ea typeface="SimSun" panose="02010600030101010101" pitchFamily="2" charset="-122"/>
                <a:cs typeface="Arial" panose="020B0604020202020204" pitchFamily="34" charset="0"/>
              </a:rPr>
              <a:t>, since the limited data available suggest that the outcomes for patients with lacunar ischaemic stroke are consistent with the overall results of alteplase trials.</a:t>
            </a:r>
            <a:endParaRPr lang="en-GB" sz="2000" dirty="0">
              <a:effectLst/>
              <a:latin typeface="Arial" panose="020B0604020202020204" pitchFamily="34" charset="0"/>
              <a:ea typeface="SimSun" panose="02010600030101010101" pitchFamily="2" charset="-122"/>
              <a:cs typeface="Arial" panose="020B0604020202020204" pitchFamily="34" charset="0"/>
            </a:endParaRPr>
          </a:p>
          <a:p>
            <a:pPr algn="just"/>
            <a:r>
              <a:rPr lang="en-GB" sz="2000" dirty="0">
                <a:effectLst/>
                <a:latin typeface="Arial" panose="020B0604020202020204" pitchFamily="34" charset="0"/>
                <a:ea typeface="SimSun" panose="02010600030101010101" pitchFamily="2" charset="-122"/>
                <a:cs typeface="Arial" panose="020B0604020202020204" pitchFamily="34" charset="0"/>
              </a:rPr>
              <a:t> </a:t>
            </a:r>
          </a:p>
          <a:p>
            <a:pPr algn="just"/>
            <a:r>
              <a:rPr lang="en-GB" sz="2000" dirty="0">
                <a:effectLst/>
                <a:latin typeface="Arial" panose="020B0604020202020204" pitchFamily="34" charset="0"/>
                <a:ea typeface="SimSun" panose="02010600030101010101" pitchFamily="2" charset="-122"/>
                <a:cs typeface="Arial" panose="020B0604020202020204" pitchFamily="34" charset="0"/>
              </a:rPr>
              <a:t>Quality of evidence: </a:t>
            </a:r>
            <a:r>
              <a:rPr lang="en-GB" sz="2000" b="1" dirty="0">
                <a:solidFill>
                  <a:srgbClr val="B2A1C7"/>
                </a:solidFill>
                <a:effectLst/>
                <a:latin typeface="Arial" panose="020B0604020202020204" pitchFamily="34" charset="0"/>
                <a:ea typeface="SimSun" panose="02010600030101010101" pitchFamily="2" charset="-122"/>
                <a:cs typeface="Arial" panose="020B0604020202020204" pitchFamily="34" charset="0"/>
              </a:rPr>
              <a:t>Very</a:t>
            </a:r>
            <a:r>
              <a:rPr lang="en-GB" sz="2000" dirty="0">
                <a:solidFill>
                  <a:srgbClr val="B2A1C7"/>
                </a:solidFill>
                <a:effectLst/>
                <a:latin typeface="Arial" panose="020B0604020202020204" pitchFamily="34" charset="0"/>
                <a:ea typeface="SimSun" panose="02010600030101010101" pitchFamily="2" charset="-122"/>
                <a:cs typeface="Arial" panose="020B0604020202020204" pitchFamily="34" charset="0"/>
              </a:rPr>
              <a:t> </a:t>
            </a:r>
            <a:r>
              <a:rPr lang="en-GB" sz="2000" b="1" dirty="0">
                <a:solidFill>
                  <a:srgbClr val="B2A1C7"/>
                </a:solidFill>
                <a:effectLst/>
                <a:latin typeface="Arial" panose="020B0604020202020204" pitchFamily="34" charset="0"/>
                <a:ea typeface="SimSun" panose="02010600030101010101" pitchFamily="2" charset="-122"/>
                <a:cs typeface="Arial" panose="020B0604020202020204" pitchFamily="34" charset="0"/>
              </a:rPr>
              <a:t>Low ⊕</a:t>
            </a:r>
            <a:r>
              <a:rPr lang="en-GB" sz="2000" dirty="0">
                <a:solidFill>
                  <a:srgbClr val="B2A1C7"/>
                </a:solidFill>
                <a:effectLst/>
                <a:latin typeface="Arial" panose="020B0604020202020204" pitchFamily="34" charset="0"/>
                <a:ea typeface="SimSun" panose="02010600030101010101" pitchFamily="2" charset="-122"/>
                <a:cs typeface="Arial" panose="020B0604020202020204" pitchFamily="34" charset="0"/>
              </a:rPr>
              <a:t>  </a:t>
            </a:r>
            <a:endParaRPr lang="en-GB" sz="2000" dirty="0">
              <a:effectLst/>
              <a:latin typeface="Arial" panose="020B0604020202020204" pitchFamily="34" charset="0"/>
              <a:ea typeface="SimSun" panose="02010600030101010101" pitchFamily="2" charset="-122"/>
              <a:cs typeface="Arial" panose="020B0604020202020204" pitchFamily="34" charset="0"/>
            </a:endParaRPr>
          </a:p>
          <a:p>
            <a:pPr algn="just">
              <a:lnSpc>
                <a:spcPct val="150000"/>
              </a:lnSpc>
            </a:pPr>
            <a:r>
              <a:rPr lang="en-GB" sz="2000" dirty="0">
                <a:effectLst/>
                <a:latin typeface="Arial" panose="020B0604020202020204" pitchFamily="34" charset="0"/>
                <a:ea typeface="SimSun" panose="02010600030101010101" pitchFamily="2" charset="-122"/>
                <a:cs typeface="Arial" panose="020B0604020202020204" pitchFamily="34" charset="0"/>
              </a:rPr>
              <a:t>Strength of recommendation: </a:t>
            </a:r>
            <a:r>
              <a:rPr lang="en-GB" sz="2000" b="1" dirty="0">
                <a:solidFill>
                  <a:srgbClr val="92D050"/>
                </a:solidFill>
                <a:effectLst/>
                <a:latin typeface="Arial" panose="020B0604020202020204" pitchFamily="34" charset="0"/>
                <a:ea typeface="SimSun" panose="02010600030101010101" pitchFamily="2" charset="-122"/>
                <a:cs typeface="Arial" panose="020B0604020202020204" pitchFamily="34" charset="0"/>
              </a:rPr>
              <a:t>Weak for intervention</a:t>
            </a:r>
            <a:r>
              <a:rPr lang="en-GB" sz="2000" dirty="0">
                <a:solidFill>
                  <a:srgbClr val="92D050"/>
                </a:solidFill>
                <a:effectLst/>
                <a:latin typeface="Arial" panose="020B0604020202020204" pitchFamily="34" charset="0"/>
                <a:ea typeface="SimSun" panose="02010600030101010101" pitchFamily="2" charset="-122"/>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Title 1">
            <a:extLst>
              <a:ext uri="{FF2B5EF4-FFF2-40B4-BE49-F238E27FC236}">
                <a16:creationId xmlns:a16="http://schemas.microsoft.com/office/drawing/2014/main" id="{65986FC0-B526-4928-8F9E-F98BFBC21906}"/>
              </a:ext>
            </a:extLst>
          </p:cNvPr>
          <p:cNvSpPr>
            <a:spLocks noGrp="1"/>
          </p:cNvSpPr>
          <p:nvPr>
            <p:ph type="title"/>
          </p:nvPr>
        </p:nvSpPr>
        <p:spPr>
          <a:xfrm>
            <a:off x="334963" y="225888"/>
            <a:ext cx="11264854" cy="746126"/>
          </a:xfrm>
        </p:spPr>
        <p:txBody>
          <a:bodyPr>
            <a:normAutofit/>
          </a:bodyPr>
          <a:lstStyle/>
          <a:p>
            <a:r>
              <a:rPr lang="en-GB" dirty="0"/>
              <a:t>PICO 1, acute, thrombolysis treatment</a:t>
            </a:r>
          </a:p>
        </p:txBody>
      </p:sp>
      <p:sp>
        <p:nvSpPr>
          <p:cNvPr id="11" name="TextBox 10">
            <a:extLst>
              <a:ext uri="{FF2B5EF4-FFF2-40B4-BE49-F238E27FC236}">
                <a16:creationId xmlns:a16="http://schemas.microsoft.com/office/drawing/2014/main" id="{4BEF883A-22E6-482A-A833-D738C0A425CA}"/>
              </a:ext>
            </a:extLst>
          </p:cNvPr>
          <p:cNvSpPr txBox="1"/>
          <p:nvPr/>
        </p:nvSpPr>
        <p:spPr>
          <a:xfrm>
            <a:off x="406456" y="946590"/>
            <a:ext cx="11593285" cy="1077218"/>
          </a:xfrm>
          <a:prstGeom prst="rect">
            <a:avLst/>
          </a:prstGeom>
          <a:solidFill>
            <a:schemeClr val="accent6">
              <a:lumMod val="20000"/>
              <a:lumOff val="80000"/>
            </a:schemeClr>
          </a:solidFill>
        </p:spPr>
        <p:txBody>
          <a:bodyPr wrap="square" rtlCol="0">
            <a:spAutoFit/>
          </a:bodyPr>
          <a:lstStyle/>
          <a:p>
            <a:pPr>
              <a:lnSpc>
                <a:spcPct val="80000"/>
              </a:lnSpc>
              <a:spcBef>
                <a:spcPts val="1000"/>
              </a:spcBef>
            </a:pPr>
            <a:r>
              <a:rPr lang="en-US" sz="2000" dirty="0">
                <a:solidFill>
                  <a:schemeClr val="tx1">
                    <a:lumMod val="65000"/>
                    <a:lumOff val="35000"/>
                  </a:schemeClr>
                </a:solidFill>
                <a:effectLst/>
                <a:latin typeface="Arial" panose="020B0604020202020204" pitchFamily="34" charset="0"/>
                <a:ea typeface="Times New Roman" panose="02020603050405020304" pitchFamily="18" charset="0"/>
              </a:rPr>
              <a:t>Does thrombolytic treatment (including at extended time window and wake-up stroke, alteplase/</a:t>
            </a:r>
            <a:r>
              <a:rPr lang="en-US" sz="2000" dirty="0" err="1">
                <a:solidFill>
                  <a:schemeClr val="tx1">
                    <a:lumMod val="65000"/>
                    <a:lumOff val="35000"/>
                  </a:schemeClr>
                </a:solidFill>
                <a:effectLst/>
                <a:latin typeface="Arial" panose="020B0604020202020204" pitchFamily="34" charset="0"/>
                <a:ea typeface="Times New Roman" panose="02020603050405020304" pitchFamily="18" charset="0"/>
              </a:rPr>
              <a:t>tenecteplase</a:t>
            </a:r>
            <a:r>
              <a:rPr lang="en-US" sz="2000" dirty="0">
                <a:solidFill>
                  <a:schemeClr val="tx1">
                    <a:lumMod val="65000"/>
                    <a:lumOff val="35000"/>
                  </a:schemeClr>
                </a:solidFill>
                <a:effectLst/>
                <a:latin typeface="Arial" panose="020B0604020202020204" pitchFamily="34" charset="0"/>
                <a:ea typeface="Times New Roman" panose="02020603050405020304" pitchFamily="18" charset="0"/>
              </a:rPr>
              <a:t>/other), compared to avoiding this intervention/other thrombolytic/dose/</a:t>
            </a:r>
            <a:r>
              <a:rPr lang="en-US" sz="2000" dirty="0" err="1">
                <a:solidFill>
                  <a:schemeClr val="tx1">
                    <a:lumMod val="65000"/>
                    <a:lumOff val="35000"/>
                  </a:schemeClr>
                </a:solidFill>
                <a:effectLst/>
                <a:latin typeface="Arial" panose="020B0604020202020204" pitchFamily="34" charset="0"/>
                <a:ea typeface="Times New Roman" panose="02020603050405020304" pitchFamily="18" charset="0"/>
              </a:rPr>
              <a:t>etc</a:t>
            </a:r>
            <a:r>
              <a:rPr lang="en-US" sz="2000" dirty="0">
                <a:solidFill>
                  <a:schemeClr val="tx1">
                    <a:lumMod val="65000"/>
                    <a:lumOff val="35000"/>
                  </a:schemeClr>
                </a:solidFill>
                <a:effectLst/>
                <a:latin typeface="Arial" panose="020B0604020202020204" pitchFamily="34" charset="0"/>
                <a:ea typeface="Times New Roman" panose="02020603050405020304" pitchFamily="18" charset="0"/>
              </a:rPr>
              <a:t>, reduce recurrent ischaemic stroke, dependency, death, cognitive impairment or dementia, haemorrhagic stroke, MACE, mobility or gait disorder, and mood disorders?</a:t>
            </a:r>
            <a:endParaRPr lang="fr-FR"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A594A9D-59A3-4110-9825-B095D416BE58}"/>
              </a:ext>
            </a:extLst>
          </p:cNvPr>
          <p:cNvSpPr txBox="1"/>
          <p:nvPr/>
        </p:nvSpPr>
        <p:spPr>
          <a:xfrm>
            <a:off x="1247624" y="5198313"/>
            <a:ext cx="9696751"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Data are very limited; </a:t>
            </a:r>
          </a:p>
          <a:p>
            <a:r>
              <a:rPr lang="en-GB" sz="2400" dirty="0">
                <a:latin typeface="Arial" panose="020B0604020202020204" pitchFamily="34" charset="0"/>
                <a:cs typeface="Arial" panose="020B0604020202020204" pitchFamily="34" charset="0"/>
              </a:rPr>
              <a:t>Lacunar stroke is difficult to diagnose acutely; 	</a:t>
            </a:r>
          </a:p>
          <a:p>
            <a:r>
              <a:rPr lang="en-GB" sz="2400" dirty="0">
                <a:latin typeface="Arial" panose="020B0604020202020204" pitchFamily="34" charset="0"/>
                <a:cs typeface="Arial" panose="020B0604020202020204" pitchFamily="34" charset="0"/>
              </a:rPr>
              <a:t>Power is limited.</a:t>
            </a:r>
          </a:p>
        </p:txBody>
      </p:sp>
    </p:spTree>
    <p:extLst>
      <p:ext uri="{BB962C8B-B14F-4D97-AF65-F5344CB8AC3E}">
        <p14:creationId xmlns:p14="http://schemas.microsoft.com/office/powerpoint/2010/main" val="1632245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521010" y="1111251"/>
            <a:ext cx="11033681" cy="3170099"/>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Expert Consensus Statement</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1. Twelve of 12 MWG members agreed that in patients with suspected acute lacunar ischaemic stroke, with no contraindication to thrombolytic treatment according to current clinical guidelines for thrombolytic treatment (including wake up stroke), there is no evidence for withholding thrombolytic treatment. </a:t>
            </a:r>
            <a:r>
              <a:rPr kumimoji="0" lang="en-GB" sz="2000" b="0" i="0" u="sng"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Therefore these patients should receive intravenous alteplase at standard dose (0.9mg/kg) as quickly as possible according to current clinical guidelines</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2. Twelve of 12 MWG members agreed that in patients with suspected acute lacunar ischaemic stroke there are insufficient data to support use of thrombolytic drugs other than alteplase, or a lower dose of alteplase (unless there is another reason) at the present time.</a:t>
            </a:r>
            <a:endParaRPr kumimoji="0" lang="de-CH"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B1FAA445-90A8-45AB-B73F-D830E6D901AD}"/>
              </a:ext>
            </a:extLst>
          </p:cNvPr>
          <p:cNvSpPr>
            <a:spLocks noGrp="1"/>
          </p:cNvSpPr>
          <p:nvPr>
            <p:ph type="title"/>
          </p:nvPr>
        </p:nvSpPr>
        <p:spPr>
          <a:xfrm>
            <a:off x="334963" y="225888"/>
            <a:ext cx="11264854" cy="746126"/>
          </a:xfrm>
        </p:spPr>
        <p:txBody>
          <a:bodyPr>
            <a:normAutofit/>
          </a:bodyPr>
          <a:lstStyle/>
          <a:p>
            <a:r>
              <a:rPr lang="en-GB" dirty="0"/>
              <a:t>PICO 1, acute, thrombolysis treatment</a:t>
            </a:r>
          </a:p>
        </p:txBody>
      </p:sp>
      <p:sp>
        <p:nvSpPr>
          <p:cNvPr id="2" name="TextBox 1">
            <a:extLst>
              <a:ext uri="{FF2B5EF4-FFF2-40B4-BE49-F238E27FC236}">
                <a16:creationId xmlns:a16="http://schemas.microsoft.com/office/drawing/2014/main" id="{37B86E78-FB9E-4122-8799-4750BE1A43E1}"/>
              </a:ext>
            </a:extLst>
          </p:cNvPr>
          <p:cNvSpPr txBox="1"/>
          <p:nvPr/>
        </p:nvSpPr>
        <p:spPr>
          <a:xfrm>
            <a:off x="618067" y="5096933"/>
            <a:ext cx="10457799" cy="523220"/>
          </a:xfrm>
          <a:prstGeom prst="rect">
            <a:avLst/>
          </a:prstGeom>
          <a:noFill/>
        </p:spPr>
        <p:txBody>
          <a:bodyPr wrap="none" rtlCol="0">
            <a:spAutoFit/>
          </a:bodyPr>
          <a:lstStyle/>
          <a:p>
            <a:r>
              <a:rPr lang="en-GB" sz="2800" dirty="0">
                <a:solidFill>
                  <a:srgbClr val="082163"/>
                </a:solidFill>
                <a:latin typeface="Arial" panose="020B0604020202020204" pitchFamily="34" charset="0"/>
                <a:cs typeface="Arial" panose="020B0604020202020204" pitchFamily="34" charset="0"/>
              </a:rPr>
              <a:t>Consistent with Berge et al, ESO GL on thrombolysis, ESJ 2021 </a:t>
            </a:r>
          </a:p>
        </p:txBody>
      </p:sp>
    </p:spTree>
    <p:extLst>
      <p:ext uri="{BB962C8B-B14F-4D97-AF65-F5344CB8AC3E}">
        <p14:creationId xmlns:p14="http://schemas.microsoft.com/office/powerpoint/2010/main" val="66652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12F705EC2373488C6510E13D6AD104" ma:contentTypeVersion="18" ma:contentTypeDescription="Create a new document." ma:contentTypeScope="" ma:versionID="9f95b7aef5df4308b218f5d5063d251c">
  <xsd:schema xmlns:xsd="http://www.w3.org/2001/XMLSchema" xmlns:xs="http://www.w3.org/2001/XMLSchema" xmlns:p="http://schemas.microsoft.com/office/2006/metadata/properties" xmlns:ns1="http://schemas.microsoft.com/sharepoint/v3" xmlns:ns2="c5a576de-2df8-413b-ad4b-a289e9932a7f" xmlns:ns3="5fc0f99c-a10a-4e95-9413-4d2580182ea0" targetNamespace="http://schemas.microsoft.com/office/2006/metadata/properties" ma:root="true" ma:fieldsID="f7d5561ede533916205460d343d93cfe" ns1:_="" ns2:_="" ns3:_="">
    <xsd:import namespace="http://schemas.microsoft.com/sharepoint/v3"/>
    <xsd:import namespace="c5a576de-2df8-413b-ad4b-a289e9932a7f"/>
    <xsd:import namespace="5fc0f99c-a10a-4e95-9413-4d2580182e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1:_ip_UnifiedCompliancePolicyProperties" minOccurs="0"/>
                <xsd:element ref="ns1:_ip_UnifiedCompliancePolicyUIAction"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a576de-2df8-413b-ad4b-a289e9932a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31e681c-f163-4ec1-8151-84a6816fd2d9"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4" nillable="true" ma:displayName="Location"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c0f99c-a10a-4e95-9413-4d2580182ea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5c744035-9dec-43c6-b384-0b0eec521a06}" ma:internalName="TaxCatchAll" ma:showField="CatchAllData" ma:web="5fc0f99c-a10a-4e95-9413-4d2580182ea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5a576de-2df8-413b-ad4b-a289e9932a7f">
      <Terms xmlns="http://schemas.microsoft.com/office/infopath/2007/PartnerControls"/>
    </lcf76f155ced4ddcb4097134ff3c332f>
    <TaxCatchAll xmlns="5fc0f99c-a10a-4e95-9413-4d2580182ea0"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F7E949-195C-4F13-A2EA-AD47E04CE8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5a576de-2df8-413b-ad4b-a289e9932a7f"/>
    <ds:schemaRef ds:uri="5fc0f99c-a10a-4e95-9413-4d2580182e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48BE35-20AF-406A-8A76-F6835D45FAC7}">
  <ds:schemaRefs>
    <ds:schemaRef ds:uri="http://schemas.microsoft.com/office/2006/documentManagement/types"/>
    <ds:schemaRef ds:uri="http://purl.org/dc/dcmitype/"/>
    <ds:schemaRef ds:uri="http://schemas.openxmlformats.org/package/2006/metadata/core-properties"/>
    <ds:schemaRef ds:uri="http://purl.org/dc/elements/1.1/"/>
    <ds:schemaRef ds:uri="http://purl.org/dc/terms/"/>
    <ds:schemaRef ds:uri="http://schemas.microsoft.com/office/2006/metadata/properties"/>
    <ds:schemaRef ds:uri="http://schemas.microsoft.com/office/infopath/2007/PartnerControls"/>
    <ds:schemaRef ds:uri="http://www.w3.org/XML/1998/namespace"/>
    <ds:schemaRef ds:uri="5fc0f99c-a10a-4e95-9413-4d2580182ea0"/>
    <ds:schemaRef ds:uri="c5a576de-2df8-413b-ad4b-a289e9932a7f"/>
    <ds:schemaRef ds:uri="http://schemas.microsoft.com/sharepoint/v3"/>
  </ds:schemaRefs>
</ds:datastoreItem>
</file>

<file path=customXml/itemProps3.xml><?xml version="1.0" encoding="utf-8"?>
<ds:datastoreItem xmlns:ds="http://schemas.openxmlformats.org/officeDocument/2006/customXml" ds:itemID="{3B679671-02BB-424B-923F-EC49B8C263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3758</Words>
  <Application>Microsoft Office PowerPoint</Application>
  <PresentationFormat>Widescreen</PresentationFormat>
  <Paragraphs>371</Paragraphs>
  <Slides>27</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Agency FB</vt:lpstr>
      <vt:lpstr>Arial</vt:lpstr>
      <vt:lpstr>Bernard MT Condensed</vt:lpstr>
      <vt:lpstr>Bodoni MT Condensed</vt:lpstr>
      <vt:lpstr>Broadway</vt:lpstr>
      <vt:lpstr>Calibri</vt:lpstr>
      <vt:lpstr>Cambria Math</vt:lpstr>
      <vt:lpstr>Times New Roman</vt:lpstr>
      <vt:lpstr>Office Theme</vt:lpstr>
      <vt:lpstr>1_Office Theme</vt:lpstr>
      <vt:lpstr>PowerPoint Presentation</vt:lpstr>
      <vt:lpstr>Disclosures</vt:lpstr>
      <vt:lpstr>Module Working Group Members, Fellows, Support</vt:lpstr>
      <vt:lpstr>PowerPoint Presentation</vt:lpstr>
      <vt:lpstr>PowerPoint Presentation</vt:lpstr>
      <vt:lpstr>PowerPoint Presentation</vt:lpstr>
      <vt:lpstr>PICO 1, Acute, thrombolysis treatment</vt:lpstr>
      <vt:lpstr>PICO 1, acute, thrombolysis treatment</vt:lpstr>
      <vt:lpstr>PICO 1, acute, thrombolysis treatment</vt:lpstr>
      <vt:lpstr>PICO 2 &amp; 6, antiplatelet treatment, acute and secondary prevention</vt:lpstr>
      <vt:lpstr>PICO 2, antiplatelet treatment, acute </vt:lpstr>
      <vt:lpstr>PICO 6, antiplatelet treatment, secondary prevention </vt:lpstr>
      <vt:lpstr>PICO 6, antiplatelet treatment, secondary prevention </vt:lpstr>
      <vt:lpstr>PICO 6, antiplatelet treatment, secondary prevention </vt:lpstr>
      <vt:lpstr>PICO 3 &amp; 7, antihypertensive treatment, acute and secondary prevention</vt:lpstr>
      <vt:lpstr> Meta-analysis, antihypertensive treatment, acute and secondary prevention </vt:lpstr>
      <vt:lpstr>PICO 3, antihypertensive treatment, acute</vt:lpstr>
      <vt:lpstr> PICO 3, antihypertensive treatment, acute </vt:lpstr>
      <vt:lpstr>PICO 7, antihypertensive treatment, secondary prevention </vt:lpstr>
      <vt:lpstr>PICO 8, lipid lowering, secondary prevention</vt:lpstr>
      <vt:lpstr>PICO 8, lipid lowering, secondary prevention</vt:lpstr>
      <vt:lpstr>PICO 9, lifestyle intervention, secondary prevention</vt:lpstr>
      <vt:lpstr>PICO 9, lifestyle intervention, secondary prevention</vt:lpstr>
      <vt:lpstr>PICO 5 &amp; 10: Other treatment, acute and secondary prevention</vt:lpstr>
      <vt:lpstr>Conclusion: patients with suspected/presumed lacunar ischaemic stroke</vt:lpstr>
      <vt:lpstr>Limitations</vt:lpstr>
      <vt:lpstr>Module Working Group Members, Fellows,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Annina Giger</dc:creator>
  <cp:lastModifiedBy>Yvonne Brüchert</cp:lastModifiedBy>
  <cp:revision>179</cp:revision>
  <dcterms:created xsi:type="dcterms:W3CDTF">2019-11-28T10:15:31Z</dcterms:created>
  <dcterms:modified xsi:type="dcterms:W3CDTF">2023-10-30T07:06:22Z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0x010100B012F705EC2373488C6510E13D6AD104</vt:lpwstr>
  </property>
  <property fmtid="{D5CDD505-2E9C-101B-9397-08002B2CF9AE}" pid="3" name="Order">
    <vt:r8>1799600</vt:r8>
  </property>
  <property fmtid="{D5CDD505-2E9C-101B-9397-08002B2CF9AE}" pid="4" name="MediaServiceImageTags">
    <vt:lpwstr/>
  </property>
</Properties>
</file>