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5"/>
  </p:notesMasterIdLst>
  <p:sldIdLst>
    <p:sldId id="271" r:id="rId3"/>
    <p:sldId id="263" r:id="rId4"/>
    <p:sldId id="275" r:id="rId5"/>
    <p:sldId id="265" r:id="rId6"/>
    <p:sldId id="266" r:id="rId7"/>
    <p:sldId id="267" r:id="rId8"/>
    <p:sldId id="272" r:id="rId9"/>
    <p:sldId id="273" r:id="rId10"/>
    <p:sldId id="274" r:id="rId11"/>
    <p:sldId id="276" r:id="rId12"/>
    <p:sldId id="277" r:id="rId13"/>
    <p:sldId id="278" r:id="rId14"/>
    <p:sldId id="280" r:id="rId15"/>
    <p:sldId id="281" r:id="rId16"/>
    <p:sldId id="297" r:id="rId17"/>
    <p:sldId id="282" r:id="rId18"/>
    <p:sldId id="283" r:id="rId19"/>
    <p:sldId id="284" r:id="rId20"/>
    <p:sldId id="285" r:id="rId21"/>
    <p:sldId id="286" r:id="rId22"/>
    <p:sldId id="287" r:id="rId23"/>
    <p:sldId id="288" r:id="rId24"/>
    <p:sldId id="289" r:id="rId25"/>
    <p:sldId id="290" r:id="rId26"/>
    <p:sldId id="295" r:id="rId27"/>
    <p:sldId id="291" r:id="rId28"/>
    <p:sldId id="292" r:id="rId29"/>
    <p:sldId id="293" r:id="rId30"/>
    <p:sldId id="296" r:id="rId31"/>
    <p:sldId id="269" r:id="rId32"/>
    <p:sldId id="270" r:id="rId33"/>
    <p:sldId id="26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11C"/>
    <a:srgbClr val="082163"/>
    <a:srgbClr val="1821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02" autoAdjust="0"/>
    <p:restoredTop sz="94660"/>
  </p:normalViewPr>
  <p:slideViewPr>
    <p:cSldViewPr snapToGrid="0">
      <p:cViewPr varScale="1">
        <p:scale>
          <a:sx n="128" d="100"/>
          <a:sy n="128" d="100"/>
        </p:scale>
        <p:origin x="672" y="17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Rubiera del Fueyo" userId="e2cdab607be63851" providerId="LiveId" clId="{1AC201F1-6386-4ABB-9C8A-5E436530BC25}"/>
    <pc:docChg chg="delSld">
      <pc:chgData name="Marta Rubiera del Fueyo" userId="e2cdab607be63851" providerId="LiveId" clId="{1AC201F1-6386-4ABB-9C8A-5E436530BC25}" dt="2022-05-19T16:40:11.453" v="0" actId="2696"/>
      <pc:docMkLst>
        <pc:docMk/>
      </pc:docMkLst>
      <pc:sldChg chg="del">
        <pc:chgData name="Marta Rubiera del Fueyo" userId="e2cdab607be63851" providerId="LiveId" clId="{1AC201F1-6386-4ABB-9C8A-5E436530BC25}" dt="2022-05-19T16:40:11.453" v="0" actId="2696"/>
        <pc:sldMkLst>
          <pc:docMk/>
          <pc:sldMk cId="1816011548" sldId="2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E190A-15C6-EC44-A529-4FCC10E2854B}" type="datetimeFigureOut">
              <a:rPr lang="de-DE" smtClean="0"/>
              <a:t>31.05.22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5FEFF-60FF-434E-8490-90E6B48EB88F}" type="slidenum">
              <a:rPr lang="de-DE" smtClean="0"/>
              <a:t>‹Nr.›</a:t>
            </a:fld>
            <a:endParaRPr lang="de-DE"/>
          </a:p>
        </p:txBody>
      </p:sp>
    </p:spTree>
    <p:extLst>
      <p:ext uri="{BB962C8B-B14F-4D97-AF65-F5344CB8AC3E}">
        <p14:creationId xmlns:p14="http://schemas.microsoft.com/office/powerpoint/2010/main" val="3923195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74258" y="4748645"/>
            <a:ext cx="8532126" cy="1472046"/>
          </a:xfrm>
        </p:spPr>
        <p:txBody>
          <a:bodyPr>
            <a:normAutofit/>
          </a:bodyPr>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time, location etc.</a:t>
            </a:r>
          </a:p>
        </p:txBody>
      </p:sp>
      <p:sp>
        <p:nvSpPr>
          <p:cNvPr id="4" name="Date Placeholder 3"/>
          <p:cNvSpPr>
            <a:spLocks noGrp="1"/>
          </p:cNvSpPr>
          <p:nvPr>
            <p:ph type="dt" sz="half" idx="10"/>
          </p:nvPr>
        </p:nvSpPr>
        <p:spPr>
          <a:xfrm>
            <a:off x="11028406" y="6372825"/>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2752FB3E-B85F-40B3-98D0-A9CA57A82EAF}" type="datetimeFigureOut">
              <a:rPr lang="en-GB" smtClean="0"/>
              <a:pPr/>
              <a:t>31/05/2022</a:t>
            </a:fld>
            <a:endParaRPr lang="en-GB" dirty="0"/>
          </a:p>
        </p:txBody>
      </p:sp>
    </p:spTree>
    <p:extLst>
      <p:ext uri="{BB962C8B-B14F-4D97-AF65-F5344CB8AC3E}">
        <p14:creationId xmlns:p14="http://schemas.microsoft.com/office/powerpoint/2010/main" val="1557043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2144362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1375013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752FB3E-B85F-40B3-98D0-A9CA57A82EAF}" type="datetimeFigureOut">
              <a:rPr lang="en-GB" smtClean="0"/>
              <a:t>31/05/2022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1955522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574258" y="4748645"/>
            <a:ext cx="8532126" cy="1472046"/>
          </a:xfrm>
        </p:spPr>
        <p:txBody>
          <a:bodyPr>
            <a:normAutofit/>
          </a:bodyPr>
          <a:lstStyle>
            <a:lvl1pPr marL="0" indent="0" algn="l">
              <a:buNone/>
              <a:defRPr sz="24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 time, location etc.</a:t>
            </a:r>
          </a:p>
        </p:txBody>
      </p:sp>
      <p:sp>
        <p:nvSpPr>
          <p:cNvPr id="4" name="Date Placeholder 3"/>
          <p:cNvSpPr>
            <a:spLocks noGrp="1"/>
          </p:cNvSpPr>
          <p:nvPr>
            <p:ph type="dt" sz="half" idx="10"/>
          </p:nvPr>
        </p:nvSpPr>
        <p:spPr>
          <a:xfrm>
            <a:off x="11028406" y="6372825"/>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2752FB3E-B85F-40B3-98D0-A9CA57A82EAF}" type="datetimeFigureOut">
              <a:rPr lang="en-GB" smtClean="0"/>
              <a:pPr/>
              <a:t>31/05/2022</a:t>
            </a:fld>
            <a:endParaRPr lang="en-GB" dirty="0"/>
          </a:p>
        </p:txBody>
      </p:sp>
    </p:spTree>
    <p:extLst>
      <p:ext uri="{BB962C8B-B14F-4D97-AF65-F5344CB8AC3E}">
        <p14:creationId xmlns:p14="http://schemas.microsoft.com/office/powerpoint/2010/main" val="4057923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385186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52FB3E-B85F-40B3-98D0-A9CA57A82EAF}"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1491242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752FB3E-B85F-40B3-98D0-A9CA57A82EAF}"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4105971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52FB3E-B85F-40B3-98D0-A9CA57A82EAF}" type="datetimeFigureOut">
              <a:rPr lang="en-GB" smtClean="0"/>
              <a:t>31/05/2022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2712014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752FB3E-B85F-40B3-98D0-A9CA57A82EAF}" type="datetimeFigureOut">
              <a:rPr lang="en-GB" smtClean="0"/>
              <a:t>31/05/2022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2056578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2FB3E-B85F-40B3-98D0-A9CA57A82EAF}" type="datetimeFigureOut">
              <a:rPr lang="en-GB" smtClean="0"/>
              <a:t>31/05/2022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297970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1528955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52FB3E-B85F-40B3-98D0-A9CA57A82EAF}"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319207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52FB3E-B85F-40B3-98D0-A9CA57A82EAF}"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857264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420842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52FB3E-B85F-40B3-98D0-A9CA57A82EAF}"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186578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752FB3E-B85F-40B3-98D0-A9CA57A82EAF}" type="datetimeFigureOut">
              <a:rPr lang="en-GB" smtClean="0"/>
              <a:t>31/05/2022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329975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52FB3E-B85F-40B3-98D0-A9CA57A82EAF}" type="datetimeFigureOut">
              <a:rPr lang="en-GB" smtClean="0"/>
              <a:t>31/05/2022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2731253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752FB3E-B85F-40B3-98D0-A9CA57A82EAF}"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2044804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52FB3E-B85F-40B3-98D0-A9CA57A82EAF}" type="datetimeFigureOut">
              <a:rPr lang="en-GB" smtClean="0"/>
              <a:t>31/05/2022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2507675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752FB3E-B85F-40B3-98D0-A9CA57A82EAF}" type="datetimeFigureOut">
              <a:rPr lang="en-GB" smtClean="0"/>
              <a:t>31/05/2022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1825526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2FB3E-B85F-40B3-98D0-A9CA57A82EAF}" type="datetimeFigureOut">
              <a:rPr lang="en-GB" smtClean="0"/>
              <a:t>31/05/2022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3708774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52FB3E-B85F-40B3-98D0-A9CA57A82EAF}"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2644696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52FB3E-B85F-40B3-98D0-A9CA57A82EAF}" type="datetimeFigureOut">
              <a:rPr lang="en-GB" smtClean="0"/>
              <a:t>31/05/2022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17F38C-7F39-436B-A048-1F6915B2A27D}" type="slidenum">
              <a:rPr lang="en-GB" smtClean="0"/>
              <a:t>‹Nr.›</a:t>
            </a:fld>
            <a:endParaRPr lang="en-GB"/>
          </a:p>
        </p:txBody>
      </p:sp>
    </p:spTree>
    <p:extLst>
      <p:ext uri="{BB962C8B-B14F-4D97-AF65-F5344CB8AC3E}">
        <p14:creationId xmlns:p14="http://schemas.microsoft.com/office/powerpoint/2010/main" val="481144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963" y="365125"/>
            <a:ext cx="9821408" cy="74612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4963" y="155495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21980" y="6356350"/>
            <a:ext cx="1407695"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752FB3E-B85F-40B3-98D0-A9CA57A82EAF}" type="datetimeFigureOut">
              <a:rPr lang="en-GB" smtClean="0"/>
              <a:pPr/>
              <a:t>31/05/2022</a:t>
            </a:fld>
            <a:endParaRPr lang="en-GB" dirty="0"/>
          </a:p>
        </p:txBody>
      </p:sp>
      <p:sp>
        <p:nvSpPr>
          <p:cNvPr id="5" name="Footer Placeholder 4"/>
          <p:cNvSpPr>
            <a:spLocks noGrp="1"/>
          </p:cNvSpPr>
          <p:nvPr>
            <p:ph type="ftr" sz="quarter" idx="3"/>
          </p:nvPr>
        </p:nvSpPr>
        <p:spPr>
          <a:xfrm>
            <a:off x="2955235"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7265504" y="6356350"/>
            <a:ext cx="725557"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117F38C-7F39-436B-A048-1F6915B2A27D}" type="slidenum">
              <a:rPr lang="en-GB" smtClean="0"/>
              <a:pPr/>
              <a:t>‹Nr.›</a:t>
            </a:fld>
            <a:endParaRPr lang="en-GB" dirty="0"/>
          </a:p>
        </p:txBody>
      </p:sp>
    </p:spTree>
    <p:extLst>
      <p:ext uri="{BB962C8B-B14F-4D97-AF65-F5344CB8AC3E}">
        <p14:creationId xmlns:p14="http://schemas.microsoft.com/office/powerpoint/2010/main" val="2356225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963" y="365125"/>
            <a:ext cx="9821408" cy="74612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4963" y="155495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752FB3E-B85F-40B3-98D0-A9CA57A82EAF}" type="datetimeFigureOut">
              <a:rPr lang="en-GB" smtClean="0"/>
              <a:pPr/>
              <a:t>31/05/2022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117F38C-7F39-436B-A048-1F6915B2A27D}" type="slidenum">
              <a:rPr lang="en-GB" smtClean="0"/>
              <a:pPr/>
              <a:t>‹Nr.›</a:t>
            </a:fld>
            <a:endParaRPr lang="en-GB" dirty="0"/>
          </a:p>
        </p:txBody>
      </p:sp>
    </p:spTree>
    <p:extLst>
      <p:ext uri="{BB962C8B-B14F-4D97-AF65-F5344CB8AC3E}">
        <p14:creationId xmlns:p14="http://schemas.microsoft.com/office/powerpoint/2010/main" val="8081593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tiff"/><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tiff"/><Relationship Id="rId5" Type="http://schemas.openxmlformats.org/officeDocument/2006/relationships/image" Target="../media/image38.tiff"/><Relationship Id="rId10" Type="http://schemas.openxmlformats.org/officeDocument/2006/relationships/image" Target="../media/image43.jpg"/><Relationship Id="rId4" Type="http://schemas.openxmlformats.org/officeDocument/2006/relationships/image" Target="../media/image37.jpeg"/><Relationship Id="rId9"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197913BF-757F-264C-9416-09C897493023}"/>
              </a:ext>
            </a:extLst>
          </p:cNvPr>
          <p:cNvSpPr>
            <a:spLocks noGrp="1"/>
          </p:cNvSpPr>
          <p:nvPr>
            <p:ph type="subTitle" idx="1"/>
          </p:nvPr>
        </p:nvSpPr>
        <p:spPr>
          <a:xfrm>
            <a:off x="2574258" y="4882457"/>
            <a:ext cx="8532126" cy="1472046"/>
          </a:xfrm>
        </p:spPr>
        <p:txBody>
          <a:bodyPr>
            <a:normAutofit/>
          </a:bodyPr>
          <a:lstStyle/>
          <a:p>
            <a:r>
              <a:rPr lang="it-IT" sz="2000" dirty="0"/>
              <a:t>8th </a:t>
            </a:r>
            <a:r>
              <a:rPr lang="it-IT" sz="2000" dirty="0" err="1"/>
              <a:t>European</a:t>
            </a:r>
            <a:r>
              <a:rPr lang="it-IT" sz="2000" dirty="0"/>
              <a:t> </a:t>
            </a:r>
            <a:r>
              <a:rPr lang="it-IT" sz="2000" dirty="0" err="1"/>
              <a:t>Stroke</a:t>
            </a:r>
            <a:r>
              <a:rPr lang="it-IT" sz="2000" dirty="0"/>
              <a:t> Conference (ESOC)</a:t>
            </a:r>
          </a:p>
          <a:p>
            <a:r>
              <a:rPr lang="it-IT" sz="2000" dirty="0"/>
              <a:t>2022/05/06 - Lyon, France</a:t>
            </a:r>
            <a:endParaRPr lang="de-DE" sz="2000" dirty="0"/>
          </a:p>
        </p:txBody>
      </p:sp>
      <p:sp>
        <p:nvSpPr>
          <p:cNvPr id="4" name="Subtitle 2">
            <a:extLst>
              <a:ext uri="{FF2B5EF4-FFF2-40B4-BE49-F238E27FC236}">
                <a16:creationId xmlns:a16="http://schemas.microsoft.com/office/drawing/2014/main" id="{90F0D122-9B08-C348-ACB5-319E18D6FDE6}"/>
              </a:ext>
            </a:extLst>
          </p:cNvPr>
          <p:cNvSpPr txBox="1">
            <a:spLocks/>
          </p:cNvSpPr>
          <p:nvPr/>
        </p:nvSpPr>
        <p:spPr>
          <a:xfrm>
            <a:off x="2574258" y="2230243"/>
            <a:ext cx="8532126" cy="252017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3400" b="1" dirty="0"/>
              <a:t>European Stroke Organisation guideline on screening for subclinical AF after stroke or TIA of undetermined origin</a:t>
            </a:r>
            <a:endParaRPr lang="it-IT" sz="3400" dirty="0"/>
          </a:p>
          <a:p>
            <a:pPr algn="ctr"/>
            <a:r>
              <a:rPr lang="en-GB" dirty="0"/>
              <a:t>Marta </a:t>
            </a:r>
            <a:r>
              <a:rPr lang="en-GB" dirty="0" err="1"/>
              <a:t>Rubiera</a:t>
            </a:r>
            <a:r>
              <a:rPr lang="en-GB" dirty="0"/>
              <a:t>, Ana Aires, Kateryna </a:t>
            </a:r>
            <a:r>
              <a:rPr lang="en-GB" dirty="0" err="1"/>
              <a:t>Antonenko</a:t>
            </a:r>
            <a:r>
              <a:rPr lang="en-GB" dirty="0"/>
              <a:t>, Sabrina </a:t>
            </a:r>
            <a:r>
              <a:rPr lang="en-GB" dirty="0" err="1"/>
              <a:t>Lémeret</a:t>
            </a:r>
            <a:r>
              <a:rPr lang="en-GB" dirty="0"/>
              <a:t>, Christian H. Nolte, Jukka </a:t>
            </a:r>
            <a:r>
              <a:rPr lang="en-GB" dirty="0" err="1"/>
              <a:t>Putaala</a:t>
            </a:r>
            <a:r>
              <a:rPr lang="en-GB" dirty="0"/>
              <a:t>, Renate B. Schnabel, Anil M </a:t>
            </a:r>
            <a:r>
              <a:rPr lang="en-GB" dirty="0" err="1"/>
              <a:t>Tuladhar</a:t>
            </a:r>
            <a:r>
              <a:rPr lang="en-GB" dirty="0"/>
              <a:t>, David J. </a:t>
            </a:r>
            <a:r>
              <a:rPr lang="en-GB" dirty="0" err="1"/>
              <a:t>Werring</a:t>
            </a:r>
            <a:r>
              <a:rPr lang="en-GB" dirty="0"/>
              <a:t>, Dena </a:t>
            </a:r>
            <a:r>
              <a:rPr lang="en-GB" dirty="0" err="1"/>
              <a:t>Zeraatkar</a:t>
            </a:r>
            <a:r>
              <a:rPr lang="en-GB" dirty="0"/>
              <a:t>, </a:t>
            </a:r>
            <a:r>
              <a:rPr lang="en-GB" u="sng" dirty="0"/>
              <a:t>Maurizio Paciaroni</a:t>
            </a:r>
            <a:endParaRPr lang="it-IT" u="sng" dirty="0"/>
          </a:p>
        </p:txBody>
      </p:sp>
    </p:spTree>
    <p:extLst>
      <p:ext uri="{BB962C8B-B14F-4D97-AF65-F5344CB8AC3E}">
        <p14:creationId xmlns:p14="http://schemas.microsoft.com/office/powerpoint/2010/main" val="617040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365125"/>
            <a:ext cx="9240837" cy="746126"/>
          </a:xfrm>
        </p:spPr>
        <p:txBody>
          <a:bodyPr/>
          <a:lstStyle/>
          <a:p>
            <a:r>
              <a:rPr lang="en-GB" dirty="0"/>
              <a:t>Evidence-based Recommendations</a:t>
            </a:r>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8">
            <a:extLst>
              <a:ext uri="{FF2B5EF4-FFF2-40B4-BE49-F238E27FC236}">
                <a16:creationId xmlns:a16="http://schemas.microsoft.com/office/drawing/2014/main" id="{5E41AC1E-B772-6D44-A49E-E7DDCB8C1AB9}"/>
              </a:ext>
            </a:extLst>
          </p:cNvPr>
          <p:cNvSpPr>
            <a:spLocks noGrp="1"/>
          </p:cNvSpPr>
          <p:nvPr>
            <p:ph idx="1"/>
          </p:nvPr>
        </p:nvSpPr>
        <p:spPr>
          <a:xfrm>
            <a:off x="334961" y="1111251"/>
            <a:ext cx="10515600" cy="4351338"/>
          </a:xfrm>
        </p:spPr>
        <p:txBody>
          <a:bodyPr>
            <a:normAutofit/>
          </a:bodyPr>
          <a:lstStyle/>
          <a:p>
            <a:pPr marL="0" lvl="0" indent="0">
              <a:spcBef>
                <a:spcPct val="0"/>
              </a:spcBef>
              <a:buNone/>
            </a:pPr>
            <a:r>
              <a:rPr lang="en-GB" sz="2000" dirty="0"/>
              <a:t>The addition of out-patient cardiac rhythm monitoring compared to in-hospital </a:t>
            </a:r>
          </a:p>
          <a:p>
            <a:pPr marL="0" lvl="0" indent="0">
              <a:spcBef>
                <a:spcPct val="0"/>
              </a:spcBef>
              <a:buNone/>
            </a:pPr>
            <a:r>
              <a:rPr lang="en-GB" sz="2000" dirty="0"/>
              <a:t>cardiac rhythm monitoring alone</a:t>
            </a:r>
            <a:r>
              <a:rPr lang="it-IT" sz="2000" dirty="0"/>
              <a:t> </a:t>
            </a:r>
            <a:endParaRPr lang="de-DE" sz="2000" dirty="0"/>
          </a:p>
        </p:txBody>
      </p:sp>
      <p:sp>
        <p:nvSpPr>
          <p:cNvPr id="19" name="Title 1"/>
          <p:cNvSpPr txBox="1">
            <a:spLocks/>
          </p:cNvSpPr>
          <p:nvPr/>
        </p:nvSpPr>
        <p:spPr>
          <a:xfrm>
            <a:off x="334963" y="365125"/>
            <a:ext cx="9240837" cy="746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a:lstStyle>
          <a:p>
            <a:endParaRPr lang="en-GB" dirty="0"/>
          </a:p>
        </p:txBody>
      </p:sp>
      <p:sp>
        <p:nvSpPr>
          <p:cNvPr id="20"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Inhaltsplatzhalter 8">
            <a:extLst>
              <a:ext uri="{FF2B5EF4-FFF2-40B4-BE49-F238E27FC236}">
                <a16:creationId xmlns:a16="http://schemas.microsoft.com/office/drawing/2014/main" id="{5E41AC1E-B772-6D44-A49E-E7DDCB8C1AB9}"/>
              </a:ext>
            </a:extLst>
          </p:cNvPr>
          <p:cNvSpPr txBox="1">
            <a:spLocks/>
          </p:cNvSpPr>
          <p:nvPr/>
        </p:nvSpPr>
        <p:spPr>
          <a:xfrm>
            <a:off x="334964" y="993676"/>
            <a:ext cx="9611924" cy="803986"/>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endParaRPr lang="de-DE" dirty="0"/>
          </a:p>
          <a:p>
            <a:pPr marL="0" indent="0">
              <a:buFont typeface="Arial" panose="020B0604020202020204" pitchFamily="34" charset="0"/>
              <a:buNone/>
            </a:pPr>
            <a:endParaRPr lang="de-DE" dirty="0"/>
          </a:p>
        </p:txBody>
      </p:sp>
      <p:sp>
        <p:nvSpPr>
          <p:cNvPr id="22" name="TextBox 21"/>
          <p:cNvSpPr txBox="1"/>
          <p:nvPr/>
        </p:nvSpPr>
        <p:spPr>
          <a:xfrm>
            <a:off x="334961" y="1943372"/>
            <a:ext cx="9611927" cy="1508105"/>
          </a:xfrm>
          <a:prstGeom prst="rect">
            <a:avLst/>
          </a:prstGeom>
          <a:solidFill>
            <a:schemeClr val="accent6">
              <a:lumMod val="20000"/>
              <a:lumOff val="80000"/>
            </a:schemeClr>
          </a:solidFill>
        </p:spPr>
        <p:txBody>
          <a:bodyPr wrap="square" rtlCol="0">
            <a:spAutoFit/>
          </a:bodyPr>
          <a:lstStyle/>
          <a:p>
            <a:pPr algn="just"/>
            <a:r>
              <a:rPr lang="en-GB" sz="2000" b="1" dirty="0"/>
              <a:t>PICO 2: </a:t>
            </a:r>
            <a:r>
              <a:rPr lang="en-GB" dirty="0"/>
              <a:t>In adult patients with ischaemic stroke or TIA of undetermined origin, does the addition of out-patient cardiac rhythm monitoring, compared with in-hospital cardiac rhythm monitoring alone increase the detection of subclinical AF, increase the rate of anticoagulation, reduce the rate of recurrent stroke or systemic embolism, intracranial haemorrhage, any major haemorrhage, mortality and improve functional outcome?</a:t>
            </a:r>
            <a:endParaRPr lang="it-IT" dirty="0"/>
          </a:p>
        </p:txBody>
      </p:sp>
      <p:pic>
        <p:nvPicPr>
          <p:cNvPr id="3" name="Immagine 2">
            <a:extLst>
              <a:ext uri="{FF2B5EF4-FFF2-40B4-BE49-F238E27FC236}">
                <a16:creationId xmlns:a16="http://schemas.microsoft.com/office/drawing/2014/main" id="{E02057D0-01C9-E04C-AA8A-7D1A772056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659" y="3451477"/>
            <a:ext cx="9734590" cy="2856784"/>
          </a:xfrm>
          <a:prstGeom prst="rect">
            <a:avLst/>
          </a:prstGeom>
        </p:spPr>
      </p:pic>
    </p:spTree>
    <p:extLst>
      <p:ext uri="{BB962C8B-B14F-4D97-AF65-F5344CB8AC3E}">
        <p14:creationId xmlns:p14="http://schemas.microsoft.com/office/powerpoint/2010/main" val="27935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298219"/>
            <a:ext cx="9240837" cy="746126"/>
          </a:xfrm>
        </p:spPr>
        <p:txBody>
          <a:bodyPr>
            <a:normAutofit/>
          </a:bodyPr>
          <a:lstStyle/>
          <a:p>
            <a:r>
              <a:rPr lang="en-GB" sz="2400" i="1" dirty="0"/>
              <a:t>Outcome: detection of subclinical AF  </a:t>
            </a:r>
            <a:endParaRPr lang="en-GB" sz="2400" dirty="0"/>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mmagine 3">
            <a:extLst>
              <a:ext uri="{FF2B5EF4-FFF2-40B4-BE49-F238E27FC236}">
                <a16:creationId xmlns:a16="http://schemas.microsoft.com/office/drawing/2014/main" id="{03A7E4E4-269E-9547-AE00-3AFB8A93B1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80199" y="880946"/>
            <a:ext cx="5572425" cy="5851046"/>
          </a:xfrm>
          <a:prstGeom prst="rect">
            <a:avLst/>
          </a:prstGeom>
        </p:spPr>
      </p:pic>
    </p:spTree>
    <p:extLst>
      <p:ext uri="{BB962C8B-B14F-4D97-AF65-F5344CB8AC3E}">
        <p14:creationId xmlns:p14="http://schemas.microsoft.com/office/powerpoint/2010/main" val="1427358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a:extLst>
              <a:ext uri="{FF2B5EF4-FFF2-40B4-BE49-F238E27FC236}">
                <a16:creationId xmlns:a16="http://schemas.microsoft.com/office/drawing/2014/main" id="{F07217BD-9583-1940-9061-E17C593107DC}"/>
              </a:ext>
            </a:extLst>
          </p:cNvPr>
          <p:cNvSpPr>
            <a:spLocks noGrp="1"/>
          </p:cNvSpPr>
          <p:nvPr>
            <p:ph type="title"/>
          </p:nvPr>
        </p:nvSpPr>
        <p:spPr>
          <a:xfrm>
            <a:off x="334963" y="298219"/>
            <a:ext cx="9240837" cy="746126"/>
          </a:xfrm>
        </p:spPr>
        <p:txBody>
          <a:bodyPr>
            <a:normAutofit/>
          </a:bodyPr>
          <a:lstStyle/>
          <a:p>
            <a:r>
              <a:rPr lang="en-GB" sz="2400" i="1" dirty="0"/>
              <a:t>Outcome: detection of subclinical AF  </a:t>
            </a:r>
            <a:endParaRPr lang="en-GB" sz="2400" dirty="0"/>
          </a:p>
        </p:txBody>
      </p:sp>
      <p:pic>
        <p:nvPicPr>
          <p:cNvPr id="2" name="Immagine 1">
            <a:extLst>
              <a:ext uri="{FF2B5EF4-FFF2-40B4-BE49-F238E27FC236}">
                <a16:creationId xmlns:a16="http://schemas.microsoft.com/office/drawing/2014/main" id="{8426E7C1-EF29-1247-9376-62E0A5EF81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3872" y="1044345"/>
            <a:ext cx="9252879" cy="1763772"/>
          </a:xfrm>
          <a:prstGeom prst="rect">
            <a:avLst/>
          </a:prstGeom>
        </p:spPr>
      </p:pic>
    </p:spTree>
    <p:extLst>
      <p:ext uri="{BB962C8B-B14F-4D97-AF65-F5344CB8AC3E}">
        <p14:creationId xmlns:p14="http://schemas.microsoft.com/office/powerpoint/2010/main" val="3916753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365125"/>
            <a:ext cx="9240837" cy="746126"/>
          </a:xfrm>
        </p:spPr>
        <p:txBody>
          <a:bodyPr/>
          <a:lstStyle/>
          <a:p>
            <a:r>
              <a:rPr lang="en-GB" dirty="0"/>
              <a:t>Evidence-based Recommendations</a:t>
            </a:r>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8">
            <a:extLst>
              <a:ext uri="{FF2B5EF4-FFF2-40B4-BE49-F238E27FC236}">
                <a16:creationId xmlns:a16="http://schemas.microsoft.com/office/drawing/2014/main" id="{5E41AC1E-B772-6D44-A49E-E7DDCB8C1AB9}"/>
              </a:ext>
            </a:extLst>
          </p:cNvPr>
          <p:cNvSpPr>
            <a:spLocks noGrp="1"/>
          </p:cNvSpPr>
          <p:nvPr>
            <p:ph idx="1"/>
          </p:nvPr>
        </p:nvSpPr>
        <p:spPr>
          <a:xfrm>
            <a:off x="334961" y="1111251"/>
            <a:ext cx="10515600" cy="4351338"/>
          </a:xfrm>
        </p:spPr>
        <p:txBody>
          <a:bodyPr>
            <a:normAutofit/>
          </a:bodyPr>
          <a:lstStyle/>
          <a:p>
            <a:pPr marL="0" lvl="0" indent="0">
              <a:spcBef>
                <a:spcPct val="0"/>
              </a:spcBef>
              <a:buNone/>
            </a:pPr>
            <a:r>
              <a:rPr lang="en-GB" sz="2400" dirty="0"/>
              <a:t>Implantable monitoring devices compared to any non-implantable </a:t>
            </a:r>
          </a:p>
          <a:p>
            <a:pPr marL="0" lvl="0" indent="0">
              <a:spcBef>
                <a:spcPct val="0"/>
              </a:spcBef>
              <a:buNone/>
            </a:pPr>
            <a:r>
              <a:rPr lang="en-GB" sz="2400" dirty="0"/>
              <a:t>external monitoring device</a:t>
            </a:r>
            <a:endParaRPr lang="de-DE" sz="2400" dirty="0"/>
          </a:p>
        </p:txBody>
      </p:sp>
      <p:sp>
        <p:nvSpPr>
          <p:cNvPr id="19" name="Title 1"/>
          <p:cNvSpPr txBox="1">
            <a:spLocks/>
          </p:cNvSpPr>
          <p:nvPr/>
        </p:nvSpPr>
        <p:spPr>
          <a:xfrm>
            <a:off x="334963" y="365125"/>
            <a:ext cx="9240837" cy="746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a:lstStyle>
          <a:p>
            <a:endParaRPr lang="en-GB" dirty="0"/>
          </a:p>
        </p:txBody>
      </p:sp>
      <p:sp>
        <p:nvSpPr>
          <p:cNvPr id="20"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Inhaltsplatzhalter 8">
            <a:extLst>
              <a:ext uri="{FF2B5EF4-FFF2-40B4-BE49-F238E27FC236}">
                <a16:creationId xmlns:a16="http://schemas.microsoft.com/office/drawing/2014/main" id="{5E41AC1E-B772-6D44-A49E-E7DDCB8C1AB9}"/>
              </a:ext>
            </a:extLst>
          </p:cNvPr>
          <p:cNvSpPr txBox="1">
            <a:spLocks/>
          </p:cNvSpPr>
          <p:nvPr/>
        </p:nvSpPr>
        <p:spPr>
          <a:xfrm>
            <a:off x="334964" y="1049431"/>
            <a:ext cx="9611924" cy="803986"/>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endParaRPr lang="de-DE" dirty="0"/>
          </a:p>
          <a:p>
            <a:pPr marL="0" indent="0">
              <a:buFont typeface="Arial" panose="020B0604020202020204" pitchFamily="34" charset="0"/>
              <a:buNone/>
            </a:pPr>
            <a:endParaRPr lang="de-DE" dirty="0"/>
          </a:p>
        </p:txBody>
      </p:sp>
      <p:sp>
        <p:nvSpPr>
          <p:cNvPr id="22" name="TextBox 21"/>
          <p:cNvSpPr txBox="1"/>
          <p:nvPr/>
        </p:nvSpPr>
        <p:spPr>
          <a:xfrm>
            <a:off x="334961" y="1943372"/>
            <a:ext cx="9611927" cy="1508105"/>
          </a:xfrm>
          <a:prstGeom prst="rect">
            <a:avLst/>
          </a:prstGeom>
          <a:solidFill>
            <a:schemeClr val="accent6">
              <a:lumMod val="20000"/>
              <a:lumOff val="80000"/>
            </a:schemeClr>
          </a:solidFill>
        </p:spPr>
        <p:txBody>
          <a:bodyPr wrap="square" rtlCol="0">
            <a:spAutoFit/>
          </a:bodyPr>
          <a:lstStyle/>
          <a:p>
            <a:pPr algn="just"/>
            <a:r>
              <a:rPr lang="en-GB" sz="2000" b="1" dirty="0"/>
              <a:t>PICO 3: </a:t>
            </a:r>
            <a:r>
              <a:rPr lang="en-GB" dirty="0"/>
              <a:t>In adult patients with ischaemic stroke or TIA of undetermined origin, do implantable monitoring devices compared to any non-implantable external monitoring device increase the detection of subclinical AF, increase the rate of anticoagulation, reduce the rate of recurrent stroke or systemic embolism, intracranial haemorrhage, any major haemorrhage, mortality and improve functional outcome?</a:t>
            </a:r>
            <a:r>
              <a:rPr lang="it-IT" dirty="0"/>
              <a:t> </a:t>
            </a:r>
          </a:p>
        </p:txBody>
      </p:sp>
      <p:pic>
        <p:nvPicPr>
          <p:cNvPr id="4" name="Immagine 3">
            <a:extLst>
              <a:ext uri="{FF2B5EF4-FFF2-40B4-BE49-F238E27FC236}">
                <a16:creationId xmlns:a16="http://schemas.microsoft.com/office/drawing/2014/main" id="{BCD65E21-A55E-0446-8728-6600943527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961" y="3551240"/>
            <a:ext cx="9611927" cy="2749566"/>
          </a:xfrm>
          <a:prstGeom prst="rect">
            <a:avLst/>
          </a:prstGeom>
        </p:spPr>
      </p:pic>
    </p:spTree>
    <p:extLst>
      <p:ext uri="{BB962C8B-B14F-4D97-AF65-F5344CB8AC3E}">
        <p14:creationId xmlns:p14="http://schemas.microsoft.com/office/powerpoint/2010/main" val="210719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D803CC5-BF23-CB45-B52E-3156107BE2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175" r="3227"/>
          <a:stretch/>
        </p:blipFill>
        <p:spPr>
          <a:xfrm>
            <a:off x="0" y="2682887"/>
            <a:ext cx="5977054" cy="2883111"/>
          </a:xfrm>
          <a:prstGeom prst="rect">
            <a:avLst/>
          </a:prstGeom>
        </p:spPr>
      </p:pic>
      <p:sp>
        <p:nvSpPr>
          <p:cNvPr id="7" name="Title 1">
            <a:extLst>
              <a:ext uri="{FF2B5EF4-FFF2-40B4-BE49-F238E27FC236}">
                <a16:creationId xmlns:a16="http://schemas.microsoft.com/office/drawing/2014/main" id="{72032CD5-DC19-214C-8367-DE4087C61129}"/>
              </a:ext>
            </a:extLst>
          </p:cNvPr>
          <p:cNvSpPr>
            <a:spLocks noGrp="1"/>
          </p:cNvSpPr>
          <p:nvPr>
            <p:ph type="title"/>
          </p:nvPr>
        </p:nvSpPr>
        <p:spPr/>
        <p:txBody>
          <a:bodyPr>
            <a:normAutofit/>
          </a:bodyPr>
          <a:lstStyle/>
          <a:p>
            <a:r>
              <a:rPr lang="en-GB" sz="2400" i="1" dirty="0"/>
              <a:t>Outcome: detection of subclinical AF  </a:t>
            </a:r>
            <a:endParaRPr lang="en-GB" sz="2400" dirty="0"/>
          </a:p>
        </p:txBody>
      </p:sp>
      <p:sp>
        <p:nvSpPr>
          <p:cNvPr id="8" name="CasellaDiTesto 7">
            <a:extLst>
              <a:ext uri="{FF2B5EF4-FFF2-40B4-BE49-F238E27FC236}">
                <a16:creationId xmlns:a16="http://schemas.microsoft.com/office/drawing/2014/main" id="{A66E6C10-309C-2D4D-A60A-38F4C6E8EDC4}"/>
              </a:ext>
            </a:extLst>
          </p:cNvPr>
          <p:cNvSpPr txBox="1"/>
          <p:nvPr/>
        </p:nvSpPr>
        <p:spPr>
          <a:xfrm>
            <a:off x="1357189" y="1482559"/>
            <a:ext cx="9353843" cy="1200329"/>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CRYSTAL AF </a:t>
            </a:r>
            <a:r>
              <a:rPr lang="it-IT" dirty="0" err="1">
                <a:latin typeface="Arial" panose="020B0604020202020204" pitchFamily="34" charset="0"/>
                <a:cs typeface="Arial" panose="020B0604020202020204" pitchFamily="34" charset="0"/>
              </a:rPr>
              <a:t>Study</a:t>
            </a:r>
            <a:r>
              <a:rPr lang="it-IT" dirty="0">
                <a:latin typeface="Arial" panose="020B0604020202020204" pitchFamily="34" charset="0"/>
                <a:cs typeface="Arial" panose="020B0604020202020204" pitchFamily="34" charset="0"/>
              </a:rPr>
              <a:t> (AF </a:t>
            </a:r>
            <a:r>
              <a:rPr lang="it-IT" dirty="0" err="1">
                <a:latin typeface="Arial" panose="020B0604020202020204" pitchFamily="34" charset="0"/>
                <a:cs typeface="Arial" panose="020B0604020202020204" pitchFamily="34" charset="0"/>
              </a:rPr>
              <a:t>duration</a:t>
            </a:r>
            <a:r>
              <a:rPr lang="it-IT" dirty="0">
                <a:latin typeface="Arial" panose="020B0604020202020204" pitchFamily="34" charset="0"/>
                <a:cs typeface="Arial" panose="020B0604020202020204" pitchFamily="34" charset="0"/>
              </a:rPr>
              <a:t> &gt;30 sec.):</a:t>
            </a:r>
          </a:p>
          <a:p>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6 </a:t>
            </a:r>
            <a:r>
              <a:rPr lang="it-IT" dirty="0" err="1">
                <a:latin typeface="Arial" panose="020B0604020202020204" pitchFamily="34" charset="0"/>
                <a:cs typeface="Arial" panose="020B0604020202020204" pitchFamily="34" charset="0"/>
              </a:rPr>
              <a:t>months</a:t>
            </a:r>
            <a:r>
              <a:rPr lang="it-IT" dirty="0">
                <a:latin typeface="Arial" panose="020B0604020202020204" pitchFamily="34" charset="0"/>
                <a:cs typeface="Arial" panose="020B0604020202020204" pitchFamily="34" charset="0"/>
              </a:rPr>
              <a:t>	8.9% </a:t>
            </a:r>
            <a:r>
              <a:rPr lang="it-IT" dirty="0" err="1">
                <a:latin typeface="Arial" panose="020B0604020202020204" pitchFamily="34" charset="0"/>
                <a:cs typeface="Arial" panose="020B0604020202020204" pitchFamily="34" charset="0"/>
              </a:rPr>
              <a:t>intervention</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group</a:t>
            </a:r>
            <a:r>
              <a:rPr lang="it-IT" dirty="0">
                <a:latin typeface="Arial" panose="020B0604020202020204" pitchFamily="34" charset="0"/>
                <a:cs typeface="Arial" panose="020B0604020202020204" pitchFamily="34" charset="0"/>
              </a:rPr>
              <a:t>	1.4% control </a:t>
            </a:r>
            <a:r>
              <a:rPr lang="it-IT" dirty="0" err="1">
                <a:latin typeface="Arial" panose="020B0604020202020204" pitchFamily="34" charset="0"/>
                <a:cs typeface="Arial" panose="020B0604020202020204" pitchFamily="34" charset="0"/>
              </a:rPr>
              <a:t>group</a:t>
            </a:r>
            <a:r>
              <a:rPr lang="it-IT" dirty="0">
                <a:latin typeface="Arial" panose="020B0604020202020204" pitchFamily="34" charset="0"/>
                <a:cs typeface="Arial" panose="020B0604020202020204" pitchFamily="34" charset="0"/>
              </a:rPr>
              <a:t>	HR 6.4 (1.9-21.7)</a:t>
            </a:r>
          </a:p>
          <a:p>
            <a:r>
              <a:rPr lang="it-IT" dirty="0">
                <a:latin typeface="Arial" panose="020B0604020202020204" pitchFamily="34" charset="0"/>
                <a:cs typeface="Arial" panose="020B0604020202020204" pitchFamily="34" charset="0"/>
              </a:rPr>
              <a:t>1 </a:t>
            </a:r>
            <a:r>
              <a:rPr lang="it-IT" dirty="0" err="1">
                <a:latin typeface="Arial" panose="020B0604020202020204" pitchFamily="34" charset="0"/>
                <a:cs typeface="Arial" panose="020B0604020202020204" pitchFamily="34" charset="0"/>
              </a:rPr>
              <a:t>year</a:t>
            </a:r>
            <a:r>
              <a:rPr lang="it-IT" dirty="0">
                <a:latin typeface="Arial" panose="020B0604020202020204" pitchFamily="34" charset="0"/>
                <a:cs typeface="Arial" panose="020B0604020202020204" pitchFamily="34" charset="0"/>
              </a:rPr>
              <a:t>		12.4%			2.0%			HR 7.3 (2.6-20.8)</a:t>
            </a:r>
          </a:p>
        </p:txBody>
      </p:sp>
      <p:pic>
        <p:nvPicPr>
          <p:cNvPr id="11" name="Immagine 10">
            <a:extLst>
              <a:ext uri="{FF2B5EF4-FFF2-40B4-BE49-F238E27FC236}">
                <a16:creationId xmlns:a16="http://schemas.microsoft.com/office/drawing/2014/main" id="{B1D8F5DA-977E-1246-AFD2-FDEEFA2C70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396" t="16956" r="3274"/>
          <a:stretch/>
        </p:blipFill>
        <p:spPr>
          <a:xfrm>
            <a:off x="5887844" y="2953833"/>
            <a:ext cx="6264632" cy="2164575"/>
          </a:xfrm>
          <a:prstGeom prst="rect">
            <a:avLst/>
          </a:prstGeom>
        </p:spPr>
      </p:pic>
      <p:sp>
        <p:nvSpPr>
          <p:cNvPr id="2" name="Rettangolo 1">
            <a:extLst>
              <a:ext uri="{FF2B5EF4-FFF2-40B4-BE49-F238E27FC236}">
                <a16:creationId xmlns:a16="http://schemas.microsoft.com/office/drawing/2014/main" id="{7EA9A5DB-D759-B94A-864F-F7DAFD02B559}"/>
              </a:ext>
            </a:extLst>
          </p:cNvPr>
          <p:cNvSpPr/>
          <p:nvPr/>
        </p:nvSpPr>
        <p:spPr>
          <a:xfrm>
            <a:off x="1248936" y="1439868"/>
            <a:ext cx="9355874" cy="12430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09308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032CD5-DC19-214C-8367-DE4087C61129}"/>
              </a:ext>
            </a:extLst>
          </p:cNvPr>
          <p:cNvSpPr>
            <a:spLocks noGrp="1"/>
          </p:cNvSpPr>
          <p:nvPr>
            <p:ph type="title"/>
          </p:nvPr>
        </p:nvSpPr>
        <p:spPr/>
        <p:txBody>
          <a:bodyPr>
            <a:normAutofit/>
          </a:bodyPr>
          <a:lstStyle/>
          <a:p>
            <a:r>
              <a:rPr lang="en-GB" sz="2400" i="1" dirty="0"/>
              <a:t>Outcome: detection of subclinical AF  </a:t>
            </a:r>
            <a:endParaRPr lang="en-GB" sz="2400" dirty="0"/>
          </a:p>
        </p:txBody>
      </p:sp>
      <p:pic>
        <p:nvPicPr>
          <p:cNvPr id="3" name="Immagine 2">
            <a:extLst>
              <a:ext uri="{FF2B5EF4-FFF2-40B4-BE49-F238E27FC236}">
                <a16:creationId xmlns:a16="http://schemas.microsoft.com/office/drawing/2014/main" id="{943C6994-A366-8644-9342-11D29C8242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62098" y="888071"/>
            <a:ext cx="5576848" cy="5995112"/>
          </a:xfrm>
          <a:prstGeom prst="rect">
            <a:avLst/>
          </a:prstGeom>
        </p:spPr>
      </p:pic>
    </p:spTree>
    <p:extLst>
      <p:ext uri="{BB962C8B-B14F-4D97-AF65-F5344CB8AC3E}">
        <p14:creationId xmlns:p14="http://schemas.microsoft.com/office/powerpoint/2010/main" val="2219895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298219"/>
            <a:ext cx="9240837" cy="746126"/>
          </a:xfrm>
        </p:spPr>
        <p:txBody>
          <a:bodyPr>
            <a:normAutofit/>
          </a:bodyPr>
          <a:lstStyle/>
          <a:p>
            <a:r>
              <a:rPr lang="en-GB" sz="2400" i="1" dirty="0"/>
              <a:t>Outcome: rate of anticoagulation</a:t>
            </a:r>
            <a:endParaRPr lang="en-GB" sz="2400" dirty="0"/>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mmagine 3">
            <a:extLst>
              <a:ext uri="{FF2B5EF4-FFF2-40B4-BE49-F238E27FC236}">
                <a16:creationId xmlns:a16="http://schemas.microsoft.com/office/drawing/2014/main" id="{65DD059A-F401-6A43-BC49-A8140432909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9878" b="7937"/>
          <a:stretch/>
        </p:blipFill>
        <p:spPr>
          <a:xfrm>
            <a:off x="1878669" y="2687443"/>
            <a:ext cx="8308981" cy="3088889"/>
          </a:xfrm>
          <a:prstGeom prst="rect">
            <a:avLst/>
          </a:prstGeom>
        </p:spPr>
      </p:pic>
      <p:sp>
        <p:nvSpPr>
          <p:cNvPr id="3" name="CasellaDiTesto 2">
            <a:extLst>
              <a:ext uri="{FF2B5EF4-FFF2-40B4-BE49-F238E27FC236}">
                <a16:creationId xmlns:a16="http://schemas.microsoft.com/office/drawing/2014/main" id="{4ED10094-70FD-7C4C-8791-0613FB9E462B}"/>
              </a:ext>
            </a:extLst>
          </p:cNvPr>
          <p:cNvSpPr txBox="1"/>
          <p:nvPr/>
        </p:nvSpPr>
        <p:spPr>
          <a:xfrm>
            <a:off x="3021981" y="2108589"/>
            <a:ext cx="5355056" cy="276999"/>
          </a:xfrm>
          <a:prstGeom prst="rect">
            <a:avLst/>
          </a:prstGeom>
          <a:noFill/>
        </p:spPr>
        <p:txBody>
          <a:bodyPr wrap="none" rtlCol="0">
            <a:spAutoFit/>
          </a:bodyPr>
          <a:lstStyle/>
          <a:p>
            <a:r>
              <a:rPr lang="it-IT" sz="1200" b="1" dirty="0">
                <a:latin typeface="Arial" panose="020B0604020202020204" pitchFamily="34" charset="0"/>
                <a:cs typeface="Arial" panose="020B0604020202020204" pitchFamily="34" charset="0"/>
              </a:rPr>
              <a:t>PICO 3 – </a:t>
            </a:r>
            <a:r>
              <a:rPr lang="it-IT" sz="1200" b="1" dirty="0" err="1">
                <a:latin typeface="Arial" panose="020B0604020202020204" pitchFamily="34" charset="0"/>
                <a:cs typeface="Arial" panose="020B0604020202020204" pitchFamily="34" charset="0"/>
              </a:rPr>
              <a:t>Anticoagulation</a:t>
            </a:r>
            <a:r>
              <a:rPr lang="it-IT" sz="1200" b="1" dirty="0">
                <a:latin typeface="Arial" panose="020B0604020202020204" pitchFamily="34" charset="0"/>
                <a:cs typeface="Arial" panose="020B0604020202020204" pitchFamily="34" charset="0"/>
              </a:rPr>
              <a:t> in </a:t>
            </a:r>
            <a:r>
              <a:rPr lang="it-IT" sz="1200" b="1" dirty="0" err="1">
                <a:latin typeface="Arial" panose="020B0604020202020204" pitchFamily="34" charset="0"/>
                <a:cs typeface="Arial" panose="020B0604020202020204" pitchFamily="34" charset="0"/>
              </a:rPr>
              <a:t>observational</a:t>
            </a:r>
            <a:r>
              <a:rPr lang="it-IT" sz="1200" b="1" dirty="0">
                <a:latin typeface="Arial" panose="020B0604020202020204" pitchFamily="34" charset="0"/>
                <a:cs typeface="Arial" panose="020B0604020202020204" pitchFamily="34" charset="0"/>
              </a:rPr>
              <a:t> </a:t>
            </a:r>
            <a:r>
              <a:rPr lang="it-IT" sz="1200" b="1" dirty="0" err="1">
                <a:latin typeface="Arial" panose="020B0604020202020204" pitchFamily="34" charset="0"/>
                <a:cs typeface="Arial" panose="020B0604020202020204" pitchFamily="34" charset="0"/>
              </a:rPr>
              <a:t>studies</a:t>
            </a:r>
            <a:r>
              <a:rPr lang="it-IT" sz="1200" b="1" dirty="0">
                <a:latin typeface="Arial" panose="020B0604020202020204" pitchFamily="34" charset="0"/>
                <a:cs typeface="Arial" panose="020B0604020202020204" pitchFamily="34" charset="0"/>
              </a:rPr>
              <a:t> with a control </a:t>
            </a:r>
            <a:r>
              <a:rPr lang="it-IT" sz="1200" b="1" dirty="0" err="1">
                <a:latin typeface="Arial" panose="020B0604020202020204" pitchFamily="34" charset="0"/>
                <a:cs typeface="Arial" panose="020B0604020202020204" pitchFamily="34" charset="0"/>
              </a:rPr>
              <a:t>group</a:t>
            </a:r>
            <a:endParaRPr lang="it-IT" sz="1200" b="1" dirty="0">
              <a:latin typeface="Arial" panose="020B060402020202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E8440ED3-EC2E-9242-BD9F-C4CA2C5461BA}"/>
              </a:ext>
            </a:extLst>
          </p:cNvPr>
          <p:cNvSpPr/>
          <p:nvPr/>
        </p:nvSpPr>
        <p:spPr>
          <a:xfrm>
            <a:off x="2302725" y="4231886"/>
            <a:ext cx="5112835" cy="1109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0AB1B287-2869-7A4F-9EBE-B8DD124BFC0F}"/>
              </a:ext>
            </a:extLst>
          </p:cNvPr>
          <p:cNvSpPr/>
          <p:nvPr/>
        </p:nvSpPr>
        <p:spPr>
          <a:xfrm>
            <a:off x="7540082" y="4167766"/>
            <a:ext cx="3443870" cy="1051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96346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298218"/>
            <a:ext cx="10593232" cy="928416"/>
          </a:xfrm>
        </p:spPr>
        <p:txBody>
          <a:bodyPr>
            <a:noAutofit/>
          </a:bodyPr>
          <a:lstStyle/>
          <a:p>
            <a:pPr algn="just"/>
            <a:r>
              <a:rPr lang="en-GB" sz="2400" i="1" dirty="0"/>
              <a:t>Outcome: rates of recurrent stroke or systemic embolism, mortality, intracranial haemorrhage, and major haemorrhage (intracranial or extracranial) </a:t>
            </a:r>
            <a:endParaRPr lang="it-IT" sz="2400" dirty="0"/>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Immagine 7">
            <a:extLst>
              <a:ext uri="{FF2B5EF4-FFF2-40B4-BE49-F238E27FC236}">
                <a16:creationId xmlns:a16="http://schemas.microsoft.com/office/drawing/2014/main" id="{89C17A28-B238-394D-92D0-230FAB62AF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799" y="1524852"/>
            <a:ext cx="8295931" cy="4065006"/>
          </a:xfrm>
          <a:prstGeom prst="rect">
            <a:avLst/>
          </a:prstGeom>
        </p:spPr>
      </p:pic>
    </p:spTree>
    <p:extLst>
      <p:ext uri="{BB962C8B-B14F-4D97-AF65-F5344CB8AC3E}">
        <p14:creationId xmlns:p14="http://schemas.microsoft.com/office/powerpoint/2010/main" val="2940836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365125"/>
            <a:ext cx="9240837" cy="746126"/>
          </a:xfrm>
        </p:spPr>
        <p:txBody>
          <a:bodyPr/>
          <a:lstStyle/>
          <a:p>
            <a:r>
              <a:rPr lang="en-GB" dirty="0"/>
              <a:t>Evidence-based Recommendations</a:t>
            </a:r>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8">
            <a:extLst>
              <a:ext uri="{FF2B5EF4-FFF2-40B4-BE49-F238E27FC236}">
                <a16:creationId xmlns:a16="http://schemas.microsoft.com/office/drawing/2014/main" id="{5E41AC1E-B772-6D44-A49E-E7DDCB8C1AB9}"/>
              </a:ext>
            </a:extLst>
          </p:cNvPr>
          <p:cNvSpPr>
            <a:spLocks noGrp="1"/>
          </p:cNvSpPr>
          <p:nvPr>
            <p:ph idx="1"/>
          </p:nvPr>
        </p:nvSpPr>
        <p:spPr>
          <a:xfrm>
            <a:off x="334961" y="1111251"/>
            <a:ext cx="10515600" cy="4351338"/>
          </a:xfrm>
        </p:spPr>
        <p:txBody>
          <a:bodyPr>
            <a:normAutofit/>
          </a:bodyPr>
          <a:lstStyle/>
          <a:p>
            <a:pPr marL="0" lvl="0" indent="0">
              <a:spcBef>
                <a:spcPct val="0"/>
              </a:spcBef>
              <a:buNone/>
            </a:pPr>
            <a:r>
              <a:rPr lang="en-GB" sz="2400" dirty="0"/>
              <a:t>The presence of potential blood, echocardiographic, ECG or heart and </a:t>
            </a:r>
          </a:p>
          <a:p>
            <a:pPr marL="0" lvl="0" indent="0">
              <a:spcBef>
                <a:spcPct val="0"/>
              </a:spcBef>
              <a:buNone/>
            </a:pPr>
            <a:r>
              <a:rPr lang="en-GB" sz="2400" dirty="0"/>
              <a:t>brain imaging biomarkers, compared to their absence</a:t>
            </a:r>
            <a:endParaRPr lang="de-DE" sz="2400" dirty="0"/>
          </a:p>
        </p:txBody>
      </p:sp>
      <p:sp>
        <p:nvSpPr>
          <p:cNvPr id="19" name="Title 1"/>
          <p:cNvSpPr txBox="1">
            <a:spLocks/>
          </p:cNvSpPr>
          <p:nvPr/>
        </p:nvSpPr>
        <p:spPr>
          <a:xfrm>
            <a:off x="334963" y="365125"/>
            <a:ext cx="9240837" cy="746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a:lstStyle>
          <a:p>
            <a:endParaRPr lang="en-GB" dirty="0"/>
          </a:p>
        </p:txBody>
      </p:sp>
      <p:sp>
        <p:nvSpPr>
          <p:cNvPr id="20"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Inhaltsplatzhalter 8">
            <a:extLst>
              <a:ext uri="{FF2B5EF4-FFF2-40B4-BE49-F238E27FC236}">
                <a16:creationId xmlns:a16="http://schemas.microsoft.com/office/drawing/2014/main" id="{5E41AC1E-B772-6D44-A49E-E7DDCB8C1AB9}"/>
              </a:ext>
            </a:extLst>
          </p:cNvPr>
          <p:cNvSpPr txBox="1">
            <a:spLocks/>
          </p:cNvSpPr>
          <p:nvPr/>
        </p:nvSpPr>
        <p:spPr>
          <a:xfrm>
            <a:off x="334964" y="1049431"/>
            <a:ext cx="9611924" cy="803986"/>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endParaRPr lang="de-DE" dirty="0"/>
          </a:p>
          <a:p>
            <a:pPr marL="0" indent="0">
              <a:buFont typeface="Arial" panose="020B0604020202020204" pitchFamily="34" charset="0"/>
              <a:buNone/>
            </a:pPr>
            <a:endParaRPr lang="de-DE" dirty="0"/>
          </a:p>
        </p:txBody>
      </p:sp>
      <p:sp>
        <p:nvSpPr>
          <p:cNvPr id="22" name="TextBox 21"/>
          <p:cNvSpPr txBox="1"/>
          <p:nvPr/>
        </p:nvSpPr>
        <p:spPr>
          <a:xfrm>
            <a:off x="334961" y="1943372"/>
            <a:ext cx="9611927" cy="1508105"/>
          </a:xfrm>
          <a:prstGeom prst="rect">
            <a:avLst/>
          </a:prstGeom>
          <a:solidFill>
            <a:schemeClr val="accent6">
              <a:lumMod val="20000"/>
              <a:lumOff val="80000"/>
            </a:schemeClr>
          </a:solidFill>
        </p:spPr>
        <p:txBody>
          <a:bodyPr wrap="square" rtlCol="0">
            <a:spAutoFit/>
          </a:bodyPr>
          <a:lstStyle/>
          <a:p>
            <a:pPr algn="just"/>
            <a:r>
              <a:rPr lang="en-GB" sz="2000" b="1" dirty="0"/>
              <a:t>PICO 4: </a:t>
            </a:r>
            <a:r>
              <a:rPr lang="en-GB" dirty="0"/>
              <a:t>In adult patients with ischaemic stroke or TIA of undetermined origin, does the presence of potential blood, echocardiographic, ECG or heart and brain imaging biomarkers, compared to their absence, increase the detection of subclinical AF, increase the rate of anticoagulation, reduce the rate of recurrent stroke or systemic embolism, intracranial haemorrhage, any major haemorrhage, mortality and improve functional outcome?</a:t>
            </a:r>
            <a:endParaRPr lang="it-IT" dirty="0"/>
          </a:p>
        </p:txBody>
      </p:sp>
      <p:pic>
        <p:nvPicPr>
          <p:cNvPr id="3" name="Immagine 2">
            <a:extLst>
              <a:ext uri="{FF2B5EF4-FFF2-40B4-BE49-F238E27FC236}">
                <a16:creationId xmlns:a16="http://schemas.microsoft.com/office/drawing/2014/main" id="{0F024905-D82F-7B42-8C03-1CAA6F52BA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961" y="3496345"/>
            <a:ext cx="9643982" cy="2712370"/>
          </a:xfrm>
          <a:prstGeom prst="rect">
            <a:avLst/>
          </a:prstGeom>
        </p:spPr>
      </p:pic>
    </p:spTree>
    <p:extLst>
      <p:ext uri="{BB962C8B-B14F-4D97-AF65-F5344CB8AC3E}">
        <p14:creationId xmlns:p14="http://schemas.microsoft.com/office/powerpoint/2010/main" val="4011137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a:extLst>
              <a:ext uri="{FF2B5EF4-FFF2-40B4-BE49-F238E27FC236}">
                <a16:creationId xmlns:a16="http://schemas.microsoft.com/office/drawing/2014/main" id="{F07217BD-9583-1940-9061-E17C593107DC}"/>
              </a:ext>
            </a:extLst>
          </p:cNvPr>
          <p:cNvSpPr>
            <a:spLocks noGrp="1"/>
          </p:cNvSpPr>
          <p:nvPr>
            <p:ph type="title"/>
          </p:nvPr>
        </p:nvSpPr>
        <p:spPr>
          <a:xfrm>
            <a:off x="334963" y="298219"/>
            <a:ext cx="9240837" cy="746126"/>
          </a:xfrm>
        </p:spPr>
        <p:txBody>
          <a:bodyPr>
            <a:normAutofit/>
          </a:bodyPr>
          <a:lstStyle/>
          <a:p>
            <a:r>
              <a:rPr lang="en-GB" sz="2400" i="1" dirty="0"/>
              <a:t>Outcome: detection of subclinical AF  </a:t>
            </a:r>
            <a:endParaRPr lang="en-GB" sz="2400" dirty="0"/>
          </a:p>
        </p:txBody>
      </p:sp>
      <p:sp>
        <p:nvSpPr>
          <p:cNvPr id="4" name="CasellaDiTesto 3">
            <a:extLst>
              <a:ext uri="{FF2B5EF4-FFF2-40B4-BE49-F238E27FC236}">
                <a16:creationId xmlns:a16="http://schemas.microsoft.com/office/drawing/2014/main" id="{D52F7CEA-0EE0-A54D-A718-EF41956247E2}"/>
              </a:ext>
            </a:extLst>
          </p:cNvPr>
          <p:cNvSpPr txBox="1"/>
          <p:nvPr/>
        </p:nvSpPr>
        <p:spPr>
          <a:xfrm>
            <a:off x="3100039" y="1761892"/>
            <a:ext cx="4903907" cy="3693319"/>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Blood </a:t>
            </a:r>
            <a:r>
              <a:rPr lang="it-IT" dirty="0" err="1">
                <a:latin typeface="Arial" panose="020B0604020202020204" pitchFamily="34" charset="0"/>
                <a:cs typeface="Arial" panose="020B0604020202020204" pitchFamily="34" charset="0"/>
              </a:rPr>
              <a:t>biomarkers</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 pro B-</a:t>
            </a:r>
            <a:r>
              <a:rPr lang="it-IT" dirty="0" err="1">
                <a:latin typeface="Arial" panose="020B0604020202020204" pitchFamily="34" charset="0"/>
                <a:cs typeface="Arial" panose="020B0604020202020204" pitchFamily="34" charset="0"/>
              </a:rPr>
              <a:t>type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natriuretic</a:t>
            </a:r>
            <a:r>
              <a:rPr lang="it-IT" dirty="0">
                <a:latin typeface="Arial" panose="020B0604020202020204" pitchFamily="34" charset="0"/>
                <a:cs typeface="Arial" panose="020B0604020202020204" pitchFamily="34" charset="0"/>
              </a:rPr>
              <a:t> peptide (BNP)</a:t>
            </a:r>
          </a:p>
          <a:p>
            <a:endParaRPr lang="it-IT" dirty="0">
              <a:latin typeface="Arial" panose="020B0604020202020204" pitchFamily="34" charset="0"/>
              <a:cs typeface="Arial" panose="020B0604020202020204" pitchFamily="34" charset="0"/>
            </a:endParaRPr>
          </a:p>
          <a:p>
            <a:r>
              <a:rPr lang="it-IT" dirty="0" err="1">
                <a:latin typeface="Arial" panose="020B0604020202020204" pitchFamily="34" charset="0"/>
                <a:cs typeface="Arial" panose="020B0604020202020204" pitchFamily="34" charset="0"/>
              </a:rPr>
              <a:t>Echocardiographic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biomarkers</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 Left </a:t>
            </a:r>
            <a:r>
              <a:rPr lang="it-IT" dirty="0" err="1">
                <a:latin typeface="Arial" panose="020B0604020202020204" pitchFamily="34" charset="0"/>
                <a:cs typeface="Arial" panose="020B0604020202020204" pitchFamily="34" charset="0"/>
              </a:rPr>
              <a:t>atrial</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dilation</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 Left </a:t>
            </a:r>
            <a:r>
              <a:rPr lang="it-IT" dirty="0" err="1">
                <a:latin typeface="Arial" panose="020B0604020202020204" pitchFamily="34" charset="0"/>
                <a:cs typeface="Arial" panose="020B0604020202020204" pitchFamily="34" charset="0"/>
              </a:rPr>
              <a:t>ventricular</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abnormalities</a:t>
            </a:r>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ECG </a:t>
            </a:r>
            <a:r>
              <a:rPr lang="it-IT" dirty="0" err="1">
                <a:latin typeface="Arial" panose="020B0604020202020204" pitchFamily="34" charset="0"/>
                <a:cs typeface="Arial" panose="020B0604020202020204" pitchFamily="34" charset="0"/>
              </a:rPr>
              <a:t>biomarkers</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 </a:t>
            </a:r>
            <a:r>
              <a:rPr lang="it-IT" dirty="0" err="1">
                <a:latin typeface="Arial" panose="020B0604020202020204" pitchFamily="34" charset="0"/>
                <a:cs typeface="Arial" panose="020B0604020202020204" pitchFamily="34" charset="0"/>
              </a:rPr>
              <a:t>Supraventricular</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runs</a:t>
            </a:r>
            <a:endParaRPr lang="it-IT" dirty="0">
              <a:latin typeface="Arial" panose="020B0604020202020204" pitchFamily="34" charset="0"/>
              <a:cs typeface="Arial" panose="020B0604020202020204" pitchFamily="34" charset="0"/>
            </a:endParaRPr>
          </a:p>
          <a:p>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Brain </a:t>
            </a:r>
            <a:r>
              <a:rPr lang="it-IT" dirty="0" err="1">
                <a:latin typeface="Arial" panose="020B0604020202020204" pitchFamily="34" charset="0"/>
                <a:cs typeface="Arial" panose="020B0604020202020204" pitchFamily="34" charset="0"/>
              </a:rPr>
              <a:t>Imaging</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biomarkers</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 </a:t>
            </a:r>
            <a:r>
              <a:rPr lang="it-IT" dirty="0" err="1">
                <a:latin typeface="Arial" panose="020B0604020202020204" pitchFamily="34" charset="0"/>
                <a:cs typeface="Arial" panose="020B0604020202020204" pitchFamily="34" charset="0"/>
              </a:rPr>
              <a:t>Presence</a:t>
            </a:r>
            <a:r>
              <a:rPr lang="it-IT" dirty="0">
                <a:latin typeface="Arial" panose="020B0604020202020204" pitchFamily="34" charset="0"/>
                <a:cs typeface="Arial" panose="020B0604020202020204" pitchFamily="34" charset="0"/>
              </a:rPr>
              <a:t> of multiple </a:t>
            </a:r>
            <a:r>
              <a:rPr lang="it-IT" dirty="0" err="1">
                <a:latin typeface="Arial" panose="020B0604020202020204" pitchFamily="34" charset="0"/>
                <a:cs typeface="Arial" panose="020B0604020202020204" pitchFamily="34" charset="0"/>
              </a:rPr>
              <a:t>infartcs</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 </a:t>
            </a:r>
            <a:r>
              <a:rPr lang="it-IT" dirty="0" err="1">
                <a:latin typeface="Arial" panose="020B0604020202020204" pitchFamily="34" charset="0"/>
                <a:cs typeface="Arial" panose="020B0604020202020204" pitchFamily="34" charset="0"/>
              </a:rPr>
              <a:t>Presence</a:t>
            </a:r>
            <a:r>
              <a:rPr lang="it-IT" dirty="0">
                <a:latin typeface="Arial" panose="020B0604020202020204" pitchFamily="34" charset="0"/>
                <a:cs typeface="Arial" panose="020B0604020202020204" pitchFamily="34" charset="0"/>
              </a:rPr>
              <a:t> of </a:t>
            </a:r>
            <a:r>
              <a:rPr lang="it-IT" dirty="0" err="1">
                <a:latin typeface="Arial" panose="020B0604020202020204" pitchFamily="34" charset="0"/>
                <a:cs typeface="Arial" panose="020B0604020202020204" pitchFamily="34" charset="0"/>
              </a:rPr>
              <a:t>cortical</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infarcts</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796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2" y="17098"/>
            <a:ext cx="9240837" cy="746126"/>
          </a:xfrm>
        </p:spPr>
        <p:txBody>
          <a:bodyPr/>
          <a:lstStyle/>
          <a:p>
            <a:r>
              <a:rPr lang="de-CH" dirty="0"/>
              <a:t>Disclosures</a:t>
            </a:r>
            <a:endParaRPr lang="en-GB" dirty="0"/>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8">
            <a:extLst>
              <a:ext uri="{FF2B5EF4-FFF2-40B4-BE49-F238E27FC236}">
                <a16:creationId xmlns:a16="http://schemas.microsoft.com/office/drawing/2014/main" id="{5E41AC1E-B772-6D44-A49E-E7DDCB8C1AB9}"/>
              </a:ext>
            </a:extLst>
          </p:cNvPr>
          <p:cNvSpPr>
            <a:spLocks noGrp="1"/>
          </p:cNvSpPr>
          <p:nvPr>
            <p:ph idx="1"/>
          </p:nvPr>
        </p:nvSpPr>
        <p:spPr>
          <a:xfrm>
            <a:off x="334962" y="573657"/>
            <a:ext cx="11697203" cy="5960966"/>
          </a:xfrm>
        </p:spPr>
        <p:txBody>
          <a:bodyPr>
            <a:noAutofit/>
          </a:bodyPr>
          <a:lstStyle/>
          <a:p>
            <a:pPr marL="0" indent="0" algn="just">
              <a:buNone/>
            </a:pPr>
            <a:r>
              <a:rPr lang="en-GB" sz="1600" u="sng" dirty="0"/>
              <a:t>Marta </a:t>
            </a:r>
            <a:r>
              <a:rPr lang="en-GB" sz="1600" u="sng" dirty="0" err="1"/>
              <a:t>Rubiera</a:t>
            </a:r>
            <a:r>
              <a:rPr lang="en-GB" sz="1600" dirty="0"/>
              <a:t>: Intellectual disclosures: Chair of the Brain and Heart ESO Committee. Financial disclosures: Speaker Honorarium Pfizer</a:t>
            </a:r>
            <a:r>
              <a:rPr lang="it-IT" sz="1600" dirty="0"/>
              <a:t> </a:t>
            </a:r>
            <a:endParaRPr lang="en-GB" sz="1600" dirty="0"/>
          </a:p>
          <a:p>
            <a:pPr marL="0" indent="0" algn="just">
              <a:buNone/>
            </a:pPr>
            <a:r>
              <a:rPr lang="en-GB" sz="1600" u="sng" dirty="0"/>
              <a:t>Ana Aires</a:t>
            </a:r>
            <a:r>
              <a:rPr lang="it-IT" sz="1600" dirty="0"/>
              <a:t>: none</a:t>
            </a:r>
          </a:p>
          <a:p>
            <a:pPr marL="0" indent="0" algn="just">
              <a:buNone/>
            </a:pPr>
            <a:r>
              <a:rPr lang="en-GB" sz="1600" u="sng" dirty="0"/>
              <a:t>Kateryna </a:t>
            </a:r>
            <a:r>
              <a:rPr lang="en-GB" sz="1600" u="sng" dirty="0" err="1"/>
              <a:t>Antonenko</a:t>
            </a:r>
            <a:r>
              <a:rPr lang="it-IT" sz="1600" dirty="0"/>
              <a:t>: none</a:t>
            </a:r>
          </a:p>
          <a:p>
            <a:pPr marL="0" indent="0" algn="just">
              <a:buNone/>
            </a:pPr>
            <a:r>
              <a:rPr lang="en-GB" sz="1600" u="sng" dirty="0"/>
              <a:t>Christian Nolte</a:t>
            </a:r>
            <a:r>
              <a:rPr lang="en-GB" sz="1600" dirty="0"/>
              <a:t> received research grants from German Ministry of Research and Education, German </a:t>
            </a:r>
            <a:r>
              <a:rPr lang="en-GB" sz="1600" dirty="0" err="1"/>
              <a:t>Center</a:t>
            </a:r>
            <a:r>
              <a:rPr lang="en-GB" sz="1600" dirty="0"/>
              <a:t> for Neurodegenerative Diseases, German </a:t>
            </a:r>
            <a:r>
              <a:rPr lang="en-GB" sz="1600" dirty="0" err="1"/>
              <a:t>Center</a:t>
            </a:r>
            <a:r>
              <a:rPr lang="en-GB" sz="1600" dirty="0"/>
              <a:t> for cardiovascular Research, and speaker and/or consultation fees from Bayer, Boehringer Ingelheim, Bristol-Myers Squibb, Pfizer, Abbott, Alexion and W.L. Gore and Associates.</a:t>
            </a:r>
            <a:r>
              <a:rPr lang="it-IT" sz="1600" dirty="0"/>
              <a:t> </a:t>
            </a:r>
          </a:p>
          <a:p>
            <a:pPr marL="0" indent="0" algn="just">
              <a:buNone/>
            </a:pPr>
            <a:r>
              <a:rPr lang="en-GB" sz="1600" u="sng" dirty="0"/>
              <a:t>Jukka </a:t>
            </a:r>
            <a:r>
              <a:rPr lang="en-GB" sz="1600" u="sng" dirty="0" err="1"/>
              <a:t>Putaala</a:t>
            </a:r>
            <a:r>
              <a:rPr lang="en-GB" sz="1600" dirty="0"/>
              <a:t> has received honoraria for speaking from Boehringer-Ingelheim, Bayer, BMS-Pfizer, and Abbott, and for advisory boards from Boehringer-Ingelheim, Bayer, BMS-Pfizer, Portola, and </a:t>
            </a:r>
            <a:r>
              <a:rPr lang="en-GB" sz="1600" dirty="0" err="1"/>
              <a:t>Herantis</a:t>
            </a:r>
            <a:r>
              <a:rPr lang="en-GB" sz="1600" dirty="0"/>
              <a:t> Pharma. He is a Visiting Editor of </a:t>
            </a:r>
            <a:r>
              <a:rPr lang="en-GB" sz="1600" dirty="0" err="1"/>
              <a:t>Terve</a:t>
            </a:r>
            <a:r>
              <a:rPr lang="en-GB" sz="1600" dirty="0"/>
              <a:t> Media and is a shareholder of Vital Signum. He has received grants from Academy of Finland, Hospital District of Helsinki and </a:t>
            </a:r>
            <a:r>
              <a:rPr lang="en-GB" sz="1600" dirty="0" err="1"/>
              <a:t>Uusimaa</a:t>
            </a:r>
            <a:r>
              <a:rPr lang="en-GB" sz="1600" dirty="0"/>
              <a:t>, and  Finnish Foundation for Cardiovascular Research. He serves in the Board of Directors of ESO and as the Board Chair of the Nordic Stroke Society.</a:t>
            </a:r>
            <a:r>
              <a:rPr lang="it-IT" sz="1600" dirty="0"/>
              <a:t> </a:t>
            </a:r>
          </a:p>
          <a:p>
            <a:pPr marL="0" indent="0">
              <a:buNone/>
            </a:pPr>
            <a:r>
              <a:rPr lang="en-GB" sz="1600" u="sng" dirty="0"/>
              <a:t>Renate Schnabel</a:t>
            </a:r>
            <a:r>
              <a:rPr lang="en-GB" sz="1600" dirty="0"/>
              <a:t> has received funding from the European Research Council (ERC) under the European Union’s Horizon 2020 research and innovation programme under the grant agreement No 648131, from the European Union’s Horizon 2020 research and innovation programme under the grant agreement No 847770 (AFFECT-EU) and German </a:t>
            </a:r>
            <a:r>
              <a:rPr lang="en-GB" sz="1600" dirty="0" err="1"/>
              <a:t>Center</a:t>
            </a:r>
            <a:r>
              <a:rPr lang="en-GB" sz="1600" dirty="0"/>
              <a:t> for Cardiovascular Research (DZHK </a:t>
            </a:r>
            <a:r>
              <a:rPr lang="en-GB" sz="1600" dirty="0" err="1"/>
              <a:t>e.V</a:t>
            </a:r>
            <a:r>
              <a:rPr lang="en-GB" sz="1600" dirty="0"/>
              <a:t>.) (81Z1710103); German Ministry of Research and Education (BMBF 01ZX1408A) and ERACoSysMed3 (031L0239).</a:t>
            </a:r>
            <a:r>
              <a:rPr lang="it-IT" sz="1600" dirty="0"/>
              <a:t> </a:t>
            </a:r>
            <a:r>
              <a:rPr lang="it-IT" sz="1600" dirty="0" err="1"/>
              <a:t>She</a:t>
            </a:r>
            <a:r>
              <a:rPr lang="it-IT" sz="1600" dirty="0"/>
              <a:t> </a:t>
            </a:r>
            <a:r>
              <a:rPr lang="en-GB" sz="1600" dirty="0"/>
              <a:t>has received lecture fees and advisory board fees from BMS/Pfizer outside this work.</a:t>
            </a:r>
            <a:r>
              <a:rPr lang="it-IT" sz="1600" dirty="0"/>
              <a:t> </a:t>
            </a:r>
          </a:p>
          <a:p>
            <a:pPr marL="0" indent="0">
              <a:buNone/>
            </a:pPr>
            <a:r>
              <a:rPr lang="en-GB" sz="1600" u="sng" dirty="0"/>
              <a:t>Anil </a:t>
            </a:r>
            <a:r>
              <a:rPr lang="en-GB" sz="1600" u="sng" dirty="0" err="1"/>
              <a:t>Tuladhar</a:t>
            </a:r>
            <a:r>
              <a:rPr lang="en-GB" sz="1600" dirty="0"/>
              <a:t> is a junior staff member of the Dutch Heart Foundation (grant number 2016T044).</a:t>
            </a:r>
            <a:r>
              <a:rPr lang="it-IT" sz="1600" dirty="0"/>
              <a:t> </a:t>
            </a:r>
          </a:p>
          <a:p>
            <a:pPr marL="0" indent="0" algn="just">
              <a:buNone/>
            </a:pPr>
            <a:r>
              <a:rPr lang="en-GB" sz="1600" u="sng" dirty="0"/>
              <a:t>David </a:t>
            </a:r>
            <a:r>
              <a:rPr lang="en-GB" sz="1600" u="sng" dirty="0" err="1"/>
              <a:t>Werring</a:t>
            </a:r>
            <a:r>
              <a:rPr lang="en-GB" sz="1600" dirty="0"/>
              <a:t> has received honoraria for speaking from Bayer, Portola and Alexion, and for advisory boards from Bayer, </a:t>
            </a:r>
            <a:r>
              <a:rPr lang="en-GB" sz="1600" dirty="0" err="1"/>
              <a:t>NovoNordisk</a:t>
            </a:r>
            <a:r>
              <a:rPr lang="en-GB" sz="1600" dirty="0"/>
              <a:t>, </a:t>
            </a:r>
            <a:r>
              <a:rPr lang="en-GB" sz="1600" dirty="0" err="1"/>
              <a:t>Alnylam</a:t>
            </a:r>
            <a:r>
              <a:rPr lang="en-GB" sz="1600" dirty="0"/>
              <a:t> and Portola.</a:t>
            </a:r>
            <a:r>
              <a:rPr lang="it-IT" sz="1600" dirty="0"/>
              <a:t> </a:t>
            </a:r>
            <a:endParaRPr lang="en-GB" sz="1600" dirty="0"/>
          </a:p>
          <a:p>
            <a:pPr marL="0" indent="0" algn="just">
              <a:buNone/>
            </a:pPr>
            <a:r>
              <a:rPr lang="en-GB" sz="1600" u="sng" dirty="0"/>
              <a:t>Maurizio Paciaroni</a:t>
            </a:r>
            <a:r>
              <a:rPr lang="en-GB" sz="1600" dirty="0"/>
              <a:t> received speaker and/or consultation fees from Bayer, Boehringer Ingelheim, Bristol-Myers, Squibb, Pfizer, Daiichi Sankyo, Sanofi</a:t>
            </a:r>
            <a:r>
              <a:rPr lang="it-IT" sz="1600" dirty="0"/>
              <a:t> </a:t>
            </a:r>
            <a:endParaRPr lang="de-DE" sz="1600" dirty="0"/>
          </a:p>
        </p:txBody>
      </p:sp>
    </p:spTree>
    <p:extLst>
      <p:ext uri="{BB962C8B-B14F-4D97-AF65-F5344CB8AC3E}">
        <p14:creationId xmlns:p14="http://schemas.microsoft.com/office/powerpoint/2010/main" val="583356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a:extLst>
              <a:ext uri="{FF2B5EF4-FFF2-40B4-BE49-F238E27FC236}">
                <a16:creationId xmlns:a16="http://schemas.microsoft.com/office/drawing/2014/main" id="{F07217BD-9583-1940-9061-E17C593107DC}"/>
              </a:ext>
            </a:extLst>
          </p:cNvPr>
          <p:cNvSpPr>
            <a:spLocks noGrp="1"/>
          </p:cNvSpPr>
          <p:nvPr>
            <p:ph type="title"/>
          </p:nvPr>
        </p:nvSpPr>
        <p:spPr>
          <a:xfrm>
            <a:off x="334963" y="298219"/>
            <a:ext cx="9240837" cy="746126"/>
          </a:xfrm>
        </p:spPr>
        <p:txBody>
          <a:bodyPr>
            <a:normAutofit/>
          </a:bodyPr>
          <a:lstStyle/>
          <a:p>
            <a:r>
              <a:rPr lang="en-GB" sz="2400" i="1" dirty="0"/>
              <a:t>Outcome: detection of subclinical AF  </a:t>
            </a:r>
            <a:endParaRPr lang="en-GB" sz="2400" dirty="0"/>
          </a:p>
        </p:txBody>
      </p:sp>
      <p:pic>
        <p:nvPicPr>
          <p:cNvPr id="2" name="Immagine 1">
            <a:extLst>
              <a:ext uri="{FF2B5EF4-FFF2-40B4-BE49-F238E27FC236}">
                <a16:creationId xmlns:a16="http://schemas.microsoft.com/office/drawing/2014/main" id="{9FB43A6C-A4D6-0B49-B645-EB2649202A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4320" y="1769946"/>
            <a:ext cx="6781107" cy="3571488"/>
          </a:xfrm>
          <a:prstGeom prst="rect">
            <a:avLst/>
          </a:prstGeom>
        </p:spPr>
      </p:pic>
      <p:sp>
        <p:nvSpPr>
          <p:cNvPr id="7" name="CasellaDiTesto 6">
            <a:extLst>
              <a:ext uri="{FF2B5EF4-FFF2-40B4-BE49-F238E27FC236}">
                <a16:creationId xmlns:a16="http://schemas.microsoft.com/office/drawing/2014/main" id="{9A0BF308-9942-484F-8511-6C2466EC285C}"/>
              </a:ext>
            </a:extLst>
          </p:cNvPr>
          <p:cNvSpPr txBox="1"/>
          <p:nvPr/>
        </p:nvSpPr>
        <p:spPr>
          <a:xfrm>
            <a:off x="2977376" y="1226633"/>
            <a:ext cx="4903907" cy="646331"/>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Blood </a:t>
            </a:r>
            <a:r>
              <a:rPr lang="it-IT" dirty="0" err="1">
                <a:latin typeface="Arial" panose="020B0604020202020204" pitchFamily="34" charset="0"/>
                <a:cs typeface="Arial" panose="020B0604020202020204" pitchFamily="34" charset="0"/>
              </a:rPr>
              <a:t>biomarkers</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 pro B-</a:t>
            </a:r>
            <a:r>
              <a:rPr lang="it-IT" dirty="0" err="1">
                <a:latin typeface="Arial" panose="020B0604020202020204" pitchFamily="34" charset="0"/>
                <a:cs typeface="Arial" panose="020B0604020202020204" pitchFamily="34" charset="0"/>
              </a:rPr>
              <a:t>type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natriuretic</a:t>
            </a:r>
            <a:r>
              <a:rPr lang="it-IT" dirty="0">
                <a:latin typeface="Arial" panose="020B0604020202020204" pitchFamily="34" charset="0"/>
                <a:cs typeface="Arial" panose="020B0604020202020204" pitchFamily="34" charset="0"/>
              </a:rPr>
              <a:t> peptide (BNP)</a:t>
            </a:r>
          </a:p>
        </p:txBody>
      </p:sp>
    </p:spTree>
    <p:extLst>
      <p:ext uri="{BB962C8B-B14F-4D97-AF65-F5344CB8AC3E}">
        <p14:creationId xmlns:p14="http://schemas.microsoft.com/office/powerpoint/2010/main" val="3816236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a:extLst>
              <a:ext uri="{FF2B5EF4-FFF2-40B4-BE49-F238E27FC236}">
                <a16:creationId xmlns:a16="http://schemas.microsoft.com/office/drawing/2014/main" id="{F07217BD-9583-1940-9061-E17C593107DC}"/>
              </a:ext>
            </a:extLst>
          </p:cNvPr>
          <p:cNvSpPr>
            <a:spLocks noGrp="1"/>
          </p:cNvSpPr>
          <p:nvPr>
            <p:ph type="title"/>
          </p:nvPr>
        </p:nvSpPr>
        <p:spPr>
          <a:xfrm>
            <a:off x="334963" y="298219"/>
            <a:ext cx="9240837" cy="746126"/>
          </a:xfrm>
        </p:spPr>
        <p:txBody>
          <a:bodyPr>
            <a:normAutofit/>
          </a:bodyPr>
          <a:lstStyle/>
          <a:p>
            <a:r>
              <a:rPr lang="en-GB" sz="2400" i="1" dirty="0"/>
              <a:t>Outcome: detection of subclinical AF  </a:t>
            </a:r>
            <a:endParaRPr lang="en-GB" sz="2400" dirty="0"/>
          </a:p>
        </p:txBody>
      </p:sp>
      <p:pic>
        <p:nvPicPr>
          <p:cNvPr id="3" name="Immagine 2">
            <a:extLst>
              <a:ext uri="{FF2B5EF4-FFF2-40B4-BE49-F238E27FC236}">
                <a16:creationId xmlns:a16="http://schemas.microsoft.com/office/drawing/2014/main" id="{7F2304FD-11A9-8147-98E1-85A91477C7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88591" y="1502317"/>
            <a:ext cx="5954325" cy="5072776"/>
          </a:xfrm>
          <a:prstGeom prst="rect">
            <a:avLst/>
          </a:prstGeom>
        </p:spPr>
      </p:pic>
      <p:sp>
        <p:nvSpPr>
          <p:cNvPr id="8" name="CasellaDiTesto 7">
            <a:extLst>
              <a:ext uri="{FF2B5EF4-FFF2-40B4-BE49-F238E27FC236}">
                <a16:creationId xmlns:a16="http://schemas.microsoft.com/office/drawing/2014/main" id="{96D4AA37-8A0C-984B-A8B7-53BD661BDAF9}"/>
              </a:ext>
            </a:extLst>
          </p:cNvPr>
          <p:cNvSpPr txBox="1"/>
          <p:nvPr/>
        </p:nvSpPr>
        <p:spPr>
          <a:xfrm>
            <a:off x="3646449" y="1044345"/>
            <a:ext cx="3300904" cy="923330"/>
          </a:xfrm>
          <a:prstGeom prst="rect">
            <a:avLst/>
          </a:prstGeom>
          <a:noFill/>
        </p:spPr>
        <p:txBody>
          <a:bodyPr wrap="none" rtlCol="0">
            <a:spAutoFit/>
          </a:bodyPr>
          <a:lstStyle/>
          <a:p>
            <a:r>
              <a:rPr lang="it-IT" dirty="0" err="1">
                <a:latin typeface="Arial" panose="020B0604020202020204" pitchFamily="34" charset="0"/>
                <a:cs typeface="Arial" panose="020B0604020202020204" pitchFamily="34" charset="0"/>
              </a:rPr>
              <a:t>Echocardiographic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biomarkers</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 Left </a:t>
            </a:r>
            <a:r>
              <a:rPr lang="it-IT" dirty="0" err="1">
                <a:latin typeface="Arial" panose="020B0604020202020204" pitchFamily="34" charset="0"/>
                <a:cs typeface="Arial" panose="020B0604020202020204" pitchFamily="34" charset="0"/>
              </a:rPr>
              <a:t>atrial</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dilation</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98066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a:extLst>
              <a:ext uri="{FF2B5EF4-FFF2-40B4-BE49-F238E27FC236}">
                <a16:creationId xmlns:a16="http://schemas.microsoft.com/office/drawing/2014/main" id="{F07217BD-9583-1940-9061-E17C593107DC}"/>
              </a:ext>
            </a:extLst>
          </p:cNvPr>
          <p:cNvSpPr>
            <a:spLocks noGrp="1"/>
          </p:cNvSpPr>
          <p:nvPr>
            <p:ph type="title"/>
          </p:nvPr>
        </p:nvSpPr>
        <p:spPr>
          <a:xfrm>
            <a:off x="334963" y="298219"/>
            <a:ext cx="9240837" cy="746126"/>
          </a:xfrm>
        </p:spPr>
        <p:txBody>
          <a:bodyPr>
            <a:normAutofit/>
          </a:bodyPr>
          <a:lstStyle/>
          <a:p>
            <a:r>
              <a:rPr lang="en-GB" sz="2400" i="1" dirty="0"/>
              <a:t>Outcome: detection of subclinical AF  </a:t>
            </a:r>
            <a:endParaRPr lang="en-GB" sz="2400" dirty="0"/>
          </a:p>
        </p:txBody>
      </p:sp>
      <p:pic>
        <p:nvPicPr>
          <p:cNvPr id="4" name="Immagine 3">
            <a:extLst>
              <a:ext uri="{FF2B5EF4-FFF2-40B4-BE49-F238E27FC236}">
                <a16:creationId xmlns:a16="http://schemas.microsoft.com/office/drawing/2014/main" id="{F0D98018-C13E-2848-9325-33C4AA72EF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485" y="1881457"/>
            <a:ext cx="6076988" cy="3671849"/>
          </a:xfrm>
          <a:prstGeom prst="rect">
            <a:avLst/>
          </a:prstGeom>
        </p:spPr>
      </p:pic>
      <p:pic>
        <p:nvPicPr>
          <p:cNvPr id="6" name="Immagine 5">
            <a:extLst>
              <a:ext uri="{FF2B5EF4-FFF2-40B4-BE49-F238E27FC236}">
                <a16:creationId xmlns:a16="http://schemas.microsoft.com/office/drawing/2014/main" id="{88FA6C5A-BD90-654D-ABEE-F711E935BC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95637" y="1848004"/>
            <a:ext cx="5837260" cy="3482280"/>
          </a:xfrm>
          <a:prstGeom prst="rect">
            <a:avLst/>
          </a:prstGeom>
        </p:spPr>
      </p:pic>
      <p:sp>
        <p:nvSpPr>
          <p:cNvPr id="7" name="CasellaDiTesto 6">
            <a:extLst>
              <a:ext uri="{FF2B5EF4-FFF2-40B4-BE49-F238E27FC236}">
                <a16:creationId xmlns:a16="http://schemas.microsoft.com/office/drawing/2014/main" id="{F61835A5-36A0-E143-BC99-D4CC5358D0D6}"/>
              </a:ext>
            </a:extLst>
          </p:cNvPr>
          <p:cNvSpPr txBox="1"/>
          <p:nvPr/>
        </p:nvSpPr>
        <p:spPr>
          <a:xfrm>
            <a:off x="3635298" y="1106283"/>
            <a:ext cx="4198585" cy="646331"/>
          </a:xfrm>
          <a:prstGeom prst="rect">
            <a:avLst/>
          </a:prstGeom>
          <a:noFill/>
        </p:spPr>
        <p:txBody>
          <a:bodyPr wrap="none" rtlCol="0">
            <a:spAutoFit/>
          </a:bodyPr>
          <a:lstStyle/>
          <a:p>
            <a:r>
              <a:rPr lang="it-IT" dirty="0" err="1">
                <a:latin typeface="Arial" panose="020B0604020202020204" pitchFamily="34" charset="0"/>
                <a:cs typeface="Arial" panose="020B0604020202020204" pitchFamily="34" charset="0"/>
              </a:rPr>
              <a:t>Echocardiographic</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biomarkers</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 Left </a:t>
            </a:r>
            <a:r>
              <a:rPr lang="it-IT" dirty="0" err="1">
                <a:latin typeface="Arial" panose="020B0604020202020204" pitchFamily="34" charset="0"/>
                <a:cs typeface="Arial" panose="020B0604020202020204" pitchFamily="34" charset="0"/>
              </a:rPr>
              <a:t>ventricular</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abnormalities</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902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a:extLst>
              <a:ext uri="{FF2B5EF4-FFF2-40B4-BE49-F238E27FC236}">
                <a16:creationId xmlns:a16="http://schemas.microsoft.com/office/drawing/2014/main" id="{F07217BD-9583-1940-9061-E17C593107DC}"/>
              </a:ext>
            </a:extLst>
          </p:cNvPr>
          <p:cNvSpPr>
            <a:spLocks noGrp="1"/>
          </p:cNvSpPr>
          <p:nvPr>
            <p:ph type="title"/>
          </p:nvPr>
        </p:nvSpPr>
        <p:spPr>
          <a:xfrm>
            <a:off x="334963" y="298219"/>
            <a:ext cx="9240837" cy="746126"/>
          </a:xfrm>
        </p:spPr>
        <p:txBody>
          <a:bodyPr>
            <a:normAutofit/>
          </a:bodyPr>
          <a:lstStyle/>
          <a:p>
            <a:r>
              <a:rPr lang="en-GB" sz="2400" i="1" dirty="0"/>
              <a:t>Outcome: detection of subclinical AF  </a:t>
            </a:r>
            <a:endParaRPr lang="en-GB" sz="2400" dirty="0"/>
          </a:p>
        </p:txBody>
      </p:sp>
      <p:pic>
        <p:nvPicPr>
          <p:cNvPr id="3" name="Immagine 2">
            <a:extLst>
              <a:ext uri="{FF2B5EF4-FFF2-40B4-BE49-F238E27FC236}">
                <a16:creationId xmlns:a16="http://schemas.microsoft.com/office/drawing/2014/main" id="{DAD7CF78-F99E-2546-A341-F4E73E7EAECF}"/>
              </a:ext>
            </a:extLst>
          </p:cNvPr>
          <p:cNvPicPr>
            <a:picLocks noChangeAspect="1"/>
          </p:cNvPicPr>
          <p:nvPr/>
        </p:nvPicPr>
        <p:blipFill>
          <a:blip r:embed="rId2"/>
          <a:stretch>
            <a:fillRect/>
          </a:stretch>
        </p:blipFill>
        <p:spPr>
          <a:xfrm>
            <a:off x="1922599" y="1614919"/>
            <a:ext cx="7843701" cy="3882632"/>
          </a:xfrm>
          <a:prstGeom prst="rect">
            <a:avLst/>
          </a:prstGeom>
        </p:spPr>
      </p:pic>
      <p:sp>
        <p:nvSpPr>
          <p:cNvPr id="6" name="CasellaDiTesto 5">
            <a:extLst>
              <a:ext uri="{FF2B5EF4-FFF2-40B4-BE49-F238E27FC236}">
                <a16:creationId xmlns:a16="http://schemas.microsoft.com/office/drawing/2014/main" id="{6A239CF7-4105-8B49-A1D5-066F9108E39A}"/>
              </a:ext>
            </a:extLst>
          </p:cNvPr>
          <p:cNvSpPr txBox="1"/>
          <p:nvPr/>
        </p:nvSpPr>
        <p:spPr>
          <a:xfrm>
            <a:off x="3557240" y="1044345"/>
            <a:ext cx="3441968" cy="646331"/>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ECG </a:t>
            </a:r>
            <a:r>
              <a:rPr lang="it-IT" dirty="0" err="1">
                <a:latin typeface="Arial" panose="020B0604020202020204" pitchFamily="34" charset="0"/>
                <a:cs typeface="Arial" panose="020B0604020202020204" pitchFamily="34" charset="0"/>
              </a:rPr>
              <a:t>biomarkers</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 </a:t>
            </a:r>
            <a:r>
              <a:rPr lang="it-IT" dirty="0" err="1">
                <a:latin typeface="Arial" panose="020B0604020202020204" pitchFamily="34" charset="0"/>
                <a:cs typeface="Arial" panose="020B0604020202020204" pitchFamily="34" charset="0"/>
              </a:rPr>
              <a:t>Supraventricular</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runs</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098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a:extLst>
              <a:ext uri="{FF2B5EF4-FFF2-40B4-BE49-F238E27FC236}">
                <a16:creationId xmlns:a16="http://schemas.microsoft.com/office/drawing/2014/main" id="{F07217BD-9583-1940-9061-E17C593107DC}"/>
              </a:ext>
            </a:extLst>
          </p:cNvPr>
          <p:cNvSpPr>
            <a:spLocks noGrp="1"/>
          </p:cNvSpPr>
          <p:nvPr>
            <p:ph type="title"/>
          </p:nvPr>
        </p:nvSpPr>
        <p:spPr>
          <a:xfrm>
            <a:off x="334963" y="298219"/>
            <a:ext cx="9240837" cy="746126"/>
          </a:xfrm>
        </p:spPr>
        <p:txBody>
          <a:bodyPr>
            <a:normAutofit/>
          </a:bodyPr>
          <a:lstStyle/>
          <a:p>
            <a:r>
              <a:rPr lang="en-GB" sz="2400" i="1" dirty="0"/>
              <a:t>Outcome: detection of subclinical AF  </a:t>
            </a:r>
            <a:endParaRPr lang="en-GB" sz="2400" dirty="0"/>
          </a:p>
        </p:txBody>
      </p:sp>
      <p:pic>
        <p:nvPicPr>
          <p:cNvPr id="2" name="Immagine 1">
            <a:extLst>
              <a:ext uri="{FF2B5EF4-FFF2-40B4-BE49-F238E27FC236}">
                <a16:creationId xmlns:a16="http://schemas.microsoft.com/office/drawing/2014/main" id="{E578658D-5AC0-304A-88EE-820BBE935D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15526"/>
            <a:ext cx="6307689" cy="3705767"/>
          </a:xfrm>
          <a:prstGeom prst="rect">
            <a:avLst/>
          </a:prstGeom>
        </p:spPr>
      </p:pic>
      <p:pic>
        <p:nvPicPr>
          <p:cNvPr id="4" name="Immagine 3">
            <a:extLst>
              <a:ext uri="{FF2B5EF4-FFF2-40B4-BE49-F238E27FC236}">
                <a16:creationId xmlns:a16="http://schemas.microsoft.com/office/drawing/2014/main" id="{AE34DC41-5D52-DD4D-9FBA-FD837A915B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4311" y="2695801"/>
            <a:ext cx="6133398" cy="2076918"/>
          </a:xfrm>
          <a:prstGeom prst="rect">
            <a:avLst/>
          </a:prstGeom>
        </p:spPr>
      </p:pic>
      <p:sp>
        <p:nvSpPr>
          <p:cNvPr id="6" name="CasellaDiTesto 5">
            <a:extLst>
              <a:ext uri="{FF2B5EF4-FFF2-40B4-BE49-F238E27FC236}">
                <a16:creationId xmlns:a16="http://schemas.microsoft.com/office/drawing/2014/main" id="{298C4A17-36C3-DC46-93E0-0AFA32D8BA66}"/>
              </a:ext>
            </a:extLst>
          </p:cNvPr>
          <p:cNvSpPr txBox="1"/>
          <p:nvPr/>
        </p:nvSpPr>
        <p:spPr>
          <a:xfrm>
            <a:off x="6166355" y="2301306"/>
            <a:ext cx="5121915" cy="400110"/>
          </a:xfrm>
          <a:prstGeom prst="rect">
            <a:avLst/>
          </a:prstGeom>
          <a:noFill/>
        </p:spPr>
        <p:txBody>
          <a:bodyPr wrap="none" rtlCol="0">
            <a:spAutoFit/>
          </a:bodyPr>
          <a:lstStyle/>
          <a:p>
            <a:r>
              <a:rPr lang="it-IT" sz="1000" b="1" dirty="0">
                <a:latin typeface="Arial" panose="020B0604020202020204" pitchFamily="34" charset="0"/>
                <a:cs typeface="Arial" panose="020B0604020202020204" pitchFamily="34" charset="0"/>
              </a:rPr>
              <a:t>PICO 4 – </a:t>
            </a:r>
            <a:r>
              <a:rPr lang="it-IT" sz="1000" b="1" dirty="0" err="1">
                <a:latin typeface="Arial" panose="020B0604020202020204" pitchFamily="34" charset="0"/>
                <a:cs typeface="Arial" panose="020B0604020202020204" pitchFamily="34" charset="0"/>
              </a:rPr>
              <a:t>Association</a:t>
            </a:r>
            <a:r>
              <a:rPr lang="it-IT" sz="1000" b="1" dirty="0">
                <a:latin typeface="Arial" panose="020B0604020202020204" pitchFamily="34" charset="0"/>
                <a:cs typeface="Arial" panose="020B0604020202020204" pitchFamily="34" charset="0"/>
              </a:rPr>
              <a:t> </a:t>
            </a:r>
            <a:r>
              <a:rPr lang="it-IT" sz="1000" b="1" dirty="0" err="1">
                <a:latin typeface="Arial" panose="020B0604020202020204" pitchFamily="34" charset="0"/>
                <a:cs typeface="Arial" panose="020B0604020202020204" pitchFamily="34" charset="0"/>
              </a:rPr>
              <a:t>between</a:t>
            </a:r>
            <a:r>
              <a:rPr lang="it-IT" sz="1000" b="1" dirty="0">
                <a:latin typeface="Arial" panose="020B0604020202020204" pitchFamily="34" charset="0"/>
                <a:cs typeface="Arial" panose="020B0604020202020204" pitchFamily="34" charset="0"/>
              </a:rPr>
              <a:t> </a:t>
            </a:r>
            <a:r>
              <a:rPr lang="it-IT" sz="1000" b="1" dirty="0" err="1">
                <a:latin typeface="Arial" panose="020B0604020202020204" pitchFamily="34" charset="0"/>
                <a:cs typeface="Arial" panose="020B0604020202020204" pitchFamily="34" charset="0"/>
              </a:rPr>
              <a:t>cortical</a:t>
            </a:r>
            <a:r>
              <a:rPr lang="it-IT" sz="1000" b="1" dirty="0">
                <a:latin typeface="Arial" panose="020B0604020202020204" pitchFamily="34" charset="0"/>
                <a:cs typeface="Arial" panose="020B0604020202020204" pitchFamily="34" charset="0"/>
              </a:rPr>
              <a:t>/</a:t>
            </a:r>
            <a:r>
              <a:rPr lang="it-IT" sz="1000" b="1" dirty="0" err="1">
                <a:latin typeface="Arial" panose="020B0604020202020204" pitchFamily="34" charset="0"/>
                <a:cs typeface="Arial" panose="020B0604020202020204" pitchFamily="34" charset="0"/>
              </a:rPr>
              <a:t>cerebellar</a:t>
            </a:r>
            <a:r>
              <a:rPr lang="it-IT" sz="1000" b="1" dirty="0">
                <a:latin typeface="Arial" panose="020B0604020202020204" pitchFamily="34" charset="0"/>
                <a:cs typeface="Arial" panose="020B0604020202020204" pitchFamily="34" charset="0"/>
              </a:rPr>
              <a:t> </a:t>
            </a:r>
            <a:r>
              <a:rPr lang="it-IT" sz="1000" b="1" dirty="0" err="1">
                <a:latin typeface="Arial" panose="020B0604020202020204" pitchFamily="34" charset="0"/>
                <a:cs typeface="Arial" panose="020B0604020202020204" pitchFamily="34" charset="0"/>
              </a:rPr>
              <a:t>infarctions</a:t>
            </a:r>
            <a:r>
              <a:rPr lang="it-IT" sz="1000" b="1" dirty="0">
                <a:latin typeface="Arial" panose="020B0604020202020204" pitchFamily="34" charset="0"/>
                <a:cs typeface="Arial" panose="020B0604020202020204" pitchFamily="34" charset="0"/>
              </a:rPr>
              <a:t> and </a:t>
            </a:r>
            <a:r>
              <a:rPr lang="it-IT" sz="1000" b="1" dirty="0" err="1">
                <a:latin typeface="Arial" panose="020B0604020202020204" pitchFamily="34" charset="0"/>
                <a:cs typeface="Arial" panose="020B0604020202020204" pitchFamily="34" charset="0"/>
              </a:rPr>
              <a:t>atrial</a:t>
            </a:r>
            <a:r>
              <a:rPr lang="it-IT" sz="1000" b="1" dirty="0">
                <a:latin typeface="Arial" panose="020B0604020202020204" pitchFamily="34" charset="0"/>
                <a:cs typeface="Arial" panose="020B0604020202020204" pitchFamily="34" charset="0"/>
              </a:rPr>
              <a:t> </a:t>
            </a:r>
            <a:r>
              <a:rPr lang="it-IT" sz="1000" b="1" dirty="0" err="1">
                <a:latin typeface="Arial" panose="020B0604020202020204" pitchFamily="34" charset="0"/>
                <a:cs typeface="Arial" panose="020B0604020202020204" pitchFamily="34" charset="0"/>
              </a:rPr>
              <a:t>fibrillation</a:t>
            </a:r>
            <a:r>
              <a:rPr lang="it-IT" sz="1000" b="1" dirty="0">
                <a:latin typeface="Arial" panose="020B0604020202020204" pitchFamily="34" charset="0"/>
                <a:cs typeface="Arial" panose="020B0604020202020204" pitchFamily="34" charset="0"/>
              </a:rPr>
              <a:t> </a:t>
            </a:r>
          </a:p>
          <a:p>
            <a:r>
              <a:rPr lang="it-IT" sz="1000" b="1" dirty="0" err="1">
                <a:latin typeface="Arial" panose="020B0604020202020204" pitchFamily="34" charset="0"/>
                <a:cs typeface="Arial" panose="020B0604020202020204" pitchFamily="34" charset="0"/>
              </a:rPr>
              <a:t>detection</a:t>
            </a:r>
            <a:r>
              <a:rPr lang="it-IT" sz="1000" b="1" dirty="0">
                <a:latin typeface="Arial" panose="020B0604020202020204" pitchFamily="34" charset="0"/>
                <a:cs typeface="Arial" panose="020B0604020202020204" pitchFamily="34" charset="0"/>
              </a:rPr>
              <a:t> in </a:t>
            </a:r>
            <a:r>
              <a:rPr lang="it-IT" sz="1000" b="1" dirty="0" err="1">
                <a:latin typeface="Arial" panose="020B0604020202020204" pitchFamily="34" charset="0"/>
                <a:cs typeface="Arial" panose="020B0604020202020204" pitchFamily="34" charset="0"/>
              </a:rPr>
              <a:t>observational</a:t>
            </a:r>
            <a:r>
              <a:rPr lang="it-IT" sz="1000" b="1" dirty="0">
                <a:latin typeface="Arial" panose="020B0604020202020204" pitchFamily="34" charset="0"/>
                <a:cs typeface="Arial" panose="020B0604020202020204" pitchFamily="34" charset="0"/>
              </a:rPr>
              <a:t> </a:t>
            </a:r>
            <a:r>
              <a:rPr lang="it-IT" sz="1000" b="1" dirty="0" err="1">
                <a:latin typeface="Arial" panose="020B0604020202020204" pitchFamily="34" charset="0"/>
                <a:cs typeface="Arial" panose="020B0604020202020204" pitchFamily="34" charset="0"/>
              </a:rPr>
              <a:t>studies</a:t>
            </a:r>
            <a:r>
              <a:rPr lang="it-IT" sz="1000" b="1" dirty="0">
                <a:latin typeface="Arial" panose="020B0604020202020204" pitchFamily="34" charset="0"/>
                <a:cs typeface="Arial" panose="020B0604020202020204" pitchFamily="34" charset="0"/>
              </a:rPr>
              <a:t> </a:t>
            </a:r>
          </a:p>
        </p:txBody>
      </p:sp>
      <p:sp>
        <p:nvSpPr>
          <p:cNvPr id="8" name="CasellaDiTesto 7">
            <a:extLst>
              <a:ext uri="{FF2B5EF4-FFF2-40B4-BE49-F238E27FC236}">
                <a16:creationId xmlns:a16="http://schemas.microsoft.com/office/drawing/2014/main" id="{8193E98B-7827-BE4E-9428-A5BC70DE76C4}"/>
              </a:ext>
            </a:extLst>
          </p:cNvPr>
          <p:cNvSpPr txBox="1"/>
          <p:nvPr/>
        </p:nvSpPr>
        <p:spPr>
          <a:xfrm>
            <a:off x="3930666" y="1102768"/>
            <a:ext cx="5160387" cy="923330"/>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Brain </a:t>
            </a:r>
            <a:r>
              <a:rPr lang="it-IT" dirty="0" err="1">
                <a:latin typeface="Arial" panose="020B0604020202020204" pitchFamily="34" charset="0"/>
                <a:cs typeface="Arial" panose="020B0604020202020204" pitchFamily="34" charset="0"/>
              </a:rPr>
              <a:t>Imaging</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biomarkers</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 </a:t>
            </a:r>
            <a:r>
              <a:rPr lang="it-IT" dirty="0" err="1">
                <a:latin typeface="Arial" panose="020B0604020202020204" pitchFamily="34" charset="0"/>
                <a:cs typeface="Arial" panose="020B0604020202020204" pitchFamily="34" charset="0"/>
              </a:rPr>
              <a:t>Presence</a:t>
            </a:r>
            <a:r>
              <a:rPr lang="it-IT" dirty="0">
                <a:latin typeface="Arial" panose="020B0604020202020204" pitchFamily="34" charset="0"/>
                <a:cs typeface="Arial" panose="020B0604020202020204" pitchFamily="34" charset="0"/>
              </a:rPr>
              <a:t> of multiple </a:t>
            </a:r>
            <a:r>
              <a:rPr lang="it-IT" dirty="0" err="1">
                <a:latin typeface="Arial" panose="020B0604020202020204" pitchFamily="34" charset="0"/>
                <a:cs typeface="Arial" panose="020B0604020202020204" pitchFamily="34" charset="0"/>
              </a:rPr>
              <a:t>infartcs</a:t>
            </a:r>
            <a:endParaRPr lang="it-IT" dirty="0">
              <a:latin typeface="Arial" panose="020B0604020202020204" pitchFamily="34" charset="0"/>
              <a:cs typeface="Arial" panose="020B0604020202020204" pitchFamily="34" charset="0"/>
            </a:endParaRPr>
          </a:p>
          <a:p>
            <a:r>
              <a:rPr lang="it-IT" dirty="0">
                <a:latin typeface="Arial" panose="020B0604020202020204" pitchFamily="34" charset="0"/>
                <a:cs typeface="Arial" panose="020B0604020202020204" pitchFamily="34" charset="0"/>
              </a:rPr>
              <a:t>	- </a:t>
            </a:r>
            <a:r>
              <a:rPr lang="it-IT" dirty="0" err="1">
                <a:latin typeface="Arial" panose="020B0604020202020204" pitchFamily="34" charset="0"/>
                <a:cs typeface="Arial" panose="020B0604020202020204" pitchFamily="34" charset="0"/>
              </a:rPr>
              <a:t>Presence</a:t>
            </a:r>
            <a:r>
              <a:rPr lang="it-IT" dirty="0">
                <a:latin typeface="Arial" panose="020B0604020202020204" pitchFamily="34" charset="0"/>
                <a:cs typeface="Arial" panose="020B0604020202020204" pitchFamily="34" charset="0"/>
              </a:rPr>
              <a:t> of </a:t>
            </a:r>
            <a:r>
              <a:rPr lang="it-IT" dirty="0" err="1">
                <a:latin typeface="Arial" panose="020B0604020202020204" pitchFamily="34" charset="0"/>
                <a:cs typeface="Arial" panose="020B0604020202020204" pitchFamily="34" charset="0"/>
              </a:rPr>
              <a:t>cortical</a:t>
            </a:r>
            <a:r>
              <a:rPr lang="it-IT" dirty="0">
                <a:latin typeface="Arial" panose="020B0604020202020204" pitchFamily="34" charset="0"/>
                <a:cs typeface="Arial" panose="020B0604020202020204" pitchFamily="34" charset="0"/>
              </a:rPr>
              <a:t>/</a:t>
            </a:r>
            <a:r>
              <a:rPr lang="it-IT" dirty="0" err="1">
                <a:latin typeface="Arial" panose="020B0604020202020204" pitchFamily="34" charset="0"/>
                <a:cs typeface="Arial" panose="020B0604020202020204" pitchFamily="34" charset="0"/>
              </a:rPr>
              <a:t>cerebellar</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infarcts</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3062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a:extLst>
              <a:ext uri="{FF2B5EF4-FFF2-40B4-BE49-F238E27FC236}">
                <a16:creationId xmlns:a16="http://schemas.microsoft.com/office/drawing/2014/main" id="{F07217BD-9583-1940-9061-E17C593107DC}"/>
              </a:ext>
            </a:extLst>
          </p:cNvPr>
          <p:cNvSpPr>
            <a:spLocks noGrp="1"/>
          </p:cNvSpPr>
          <p:nvPr>
            <p:ph type="title"/>
          </p:nvPr>
        </p:nvSpPr>
        <p:spPr>
          <a:xfrm>
            <a:off x="334963" y="298219"/>
            <a:ext cx="9240837" cy="746126"/>
          </a:xfrm>
        </p:spPr>
        <p:txBody>
          <a:bodyPr>
            <a:normAutofit/>
          </a:bodyPr>
          <a:lstStyle/>
          <a:p>
            <a:r>
              <a:rPr lang="en-GB" sz="2400" i="1" dirty="0"/>
              <a:t>Outcome: detection of subclinical AF  </a:t>
            </a:r>
            <a:endParaRPr lang="en-GB" sz="2400" dirty="0"/>
          </a:p>
        </p:txBody>
      </p:sp>
      <p:pic>
        <p:nvPicPr>
          <p:cNvPr id="3" name="Immagine 2">
            <a:extLst>
              <a:ext uri="{FF2B5EF4-FFF2-40B4-BE49-F238E27FC236}">
                <a16:creationId xmlns:a16="http://schemas.microsoft.com/office/drawing/2014/main" id="{2D71551E-06E8-F241-9C79-714F010A54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3153" y="1097127"/>
            <a:ext cx="8627481" cy="1896603"/>
          </a:xfrm>
          <a:prstGeom prst="rect">
            <a:avLst/>
          </a:prstGeom>
        </p:spPr>
      </p:pic>
    </p:spTree>
    <p:extLst>
      <p:ext uri="{BB962C8B-B14F-4D97-AF65-F5344CB8AC3E}">
        <p14:creationId xmlns:p14="http://schemas.microsoft.com/office/powerpoint/2010/main" val="579215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365125"/>
            <a:ext cx="9240837" cy="746126"/>
          </a:xfrm>
        </p:spPr>
        <p:txBody>
          <a:bodyPr/>
          <a:lstStyle/>
          <a:p>
            <a:r>
              <a:rPr lang="en-GB" dirty="0"/>
              <a:t>Evidence-based Recommendations</a:t>
            </a:r>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8">
            <a:extLst>
              <a:ext uri="{FF2B5EF4-FFF2-40B4-BE49-F238E27FC236}">
                <a16:creationId xmlns:a16="http://schemas.microsoft.com/office/drawing/2014/main" id="{5E41AC1E-B772-6D44-A49E-E7DDCB8C1AB9}"/>
              </a:ext>
            </a:extLst>
          </p:cNvPr>
          <p:cNvSpPr>
            <a:spLocks noGrp="1"/>
          </p:cNvSpPr>
          <p:nvPr>
            <p:ph idx="1"/>
          </p:nvPr>
        </p:nvSpPr>
        <p:spPr>
          <a:xfrm>
            <a:off x="334961" y="1111251"/>
            <a:ext cx="10515600" cy="4351338"/>
          </a:xfrm>
        </p:spPr>
        <p:txBody>
          <a:bodyPr>
            <a:normAutofit/>
          </a:bodyPr>
          <a:lstStyle/>
          <a:p>
            <a:pPr marL="0" lvl="0" indent="0">
              <a:spcBef>
                <a:spcPct val="0"/>
              </a:spcBef>
              <a:buNone/>
            </a:pPr>
            <a:r>
              <a:rPr lang="en-GB" sz="2400" dirty="0"/>
              <a:t>Implantable monitoring devices, compared to any non-implantable </a:t>
            </a:r>
          </a:p>
          <a:p>
            <a:pPr marL="0" lvl="0" indent="0">
              <a:spcBef>
                <a:spcPct val="0"/>
              </a:spcBef>
              <a:buNone/>
            </a:pPr>
            <a:r>
              <a:rPr lang="en-GB" sz="2400" dirty="0"/>
              <a:t>external monitoring device in patients with patent foramen </a:t>
            </a:r>
            <a:r>
              <a:rPr lang="en-GB" sz="2400" dirty="0" err="1"/>
              <a:t>ovale</a:t>
            </a:r>
            <a:r>
              <a:rPr lang="en-GB" sz="2400" dirty="0"/>
              <a:t> (PFO)</a:t>
            </a:r>
            <a:endParaRPr lang="de-DE" sz="2400" dirty="0"/>
          </a:p>
        </p:txBody>
      </p:sp>
      <p:sp>
        <p:nvSpPr>
          <p:cNvPr id="19" name="Title 1"/>
          <p:cNvSpPr txBox="1">
            <a:spLocks/>
          </p:cNvSpPr>
          <p:nvPr/>
        </p:nvSpPr>
        <p:spPr>
          <a:xfrm>
            <a:off x="334963" y="365125"/>
            <a:ext cx="9240837" cy="746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a:lstStyle>
          <a:p>
            <a:endParaRPr lang="en-GB" dirty="0"/>
          </a:p>
        </p:txBody>
      </p:sp>
      <p:sp>
        <p:nvSpPr>
          <p:cNvPr id="20"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Inhaltsplatzhalter 8">
            <a:extLst>
              <a:ext uri="{FF2B5EF4-FFF2-40B4-BE49-F238E27FC236}">
                <a16:creationId xmlns:a16="http://schemas.microsoft.com/office/drawing/2014/main" id="{5E41AC1E-B772-6D44-A49E-E7DDCB8C1AB9}"/>
              </a:ext>
            </a:extLst>
          </p:cNvPr>
          <p:cNvSpPr txBox="1">
            <a:spLocks/>
          </p:cNvSpPr>
          <p:nvPr/>
        </p:nvSpPr>
        <p:spPr>
          <a:xfrm>
            <a:off x="334964" y="1049431"/>
            <a:ext cx="9611924" cy="803986"/>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endParaRPr lang="de-DE" dirty="0"/>
          </a:p>
          <a:p>
            <a:pPr marL="0" indent="0">
              <a:buFont typeface="Arial" panose="020B0604020202020204" pitchFamily="34" charset="0"/>
              <a:buNone/>
            </a:pPr>
            <a:endParaRPr lang="de-DE" dirty="0"/>
          </a:p>
        </p:txBody>
      </p:sp>
      <p:sp>
        <p:nvSpPr>
          <p:cNvPr id="22" name="TextBox 21"/>
          <p:cNvSpPr txBox="1"/>
          <p:nvPr/>
        </p:nvSpPr>
        <p:spPr>
          <a:xfrm>
            <a:off x="334961" y="1943372"/>
            <a:ext cx="9611927" cy="1508105"/>
          </a:xfrm>
          <a:prstGeom prst="rect">
            <a:avLst/>
          </a:prstGeom>
          <a:solidFill>
            <a:schemeClr val="accent6">
              <a:lumMod val="20000"/>
              <a:lumOff val="80000"/>
            </a:schemeClr>
          </a:solidFill>
        </p:spPr>
        <p:txBody>
          <a:bodyPr wrap="square" rtlCol="0">
            <a:spAutoFit/>
          </a:bodyPr>
          <a:lstStyle/>
          <a:p>
            <a:pPr algn="just"/>
            <a:r>
              <a:rPr lang="en-GB" sz="2000" b="1" dirty="0"/>
              <a:t>PICO 5: </a:t>
            </a:r>
            <a:r>
              <a:rPr lang="en-GB" dirty="0"/>
              <a:t>In adult patients with ischaemic stroke or TIA of undetermined origin and patent foramen </a:t>
            </a:r>
            <a:r>
              <a:rPr lang="en-GB" dirty="0" err="1"/>
              <a:t>ovale</a:t>
            </a:r>
            <a:r>
              <a:rPr lang="en-GB" dirty="0"/>
              <a:t> (PFO), do implantable monitoring devices compared to any non-implantable external monitoring device increase the detection of subclinical AF, increase the rate of anticoagulation, reduce the rate of recurrent stroke or systemic embolism, intracranial haemorrhage, any major haemorrhage, mortality and improve functional outcome?</a:t>
            </a:r>
            <a:endParaRPr lang="it-IT" dirty="0"/>
          </a:p>
        </p:txBody>
      </p:sp>
      <p:pic>
        <p:nvPicPr>
          <p:cNvPr id="4" name="Immagine 3">
            <a:extLst>
              <a:ext uri="{FF2B5EF4-FFF2-40B4-BE49-F238E27FC236}">
                <a16:creationId xmlns:a16="http://schemas.microsoft.com/office/drawing/2014/main" id="{B2A18754-CF14-3C4B-ABBC-6F68C67AF8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961" y="3451477"/>
            <a:ext cx="9779195" cy="2760912"/>
          </a:xfrm>
          <a:prstGeom prst="rect">
            <a:avLst/>
          </a:prstGeom>
        </p:spPr>
      </p:pic>
    </p:spTree>
    <p:extLst>
      <p:ext uri="{BB962C8B-B14F-4D97-AF65-F5344CB8AC3E}">
        <p14:creationId xmlns:p14="http://schemas.microsoft.com/office/powerpoint/2010/main" val="2261509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a:extLst>
              <a:ext uri="{FF2B5EF4-FFF2-40B4-BE49-F238E27FC236}">
                <a16:creationId xmlns:a16="http://schemas.microsoft.com/office/drawing/2014/main" id="{F07217BD-9583-1940-9061-E17C593107DC}"/>
              </a:ext>
            </a:extLst>
          </p:cNvPr>
          <p:cNvSpPr>
            <a:spLocks noGrp="1"/>
          </p:cNvSpPr>
          <p:nvPr>
            <p:ph type="title"/>
          </p:nvPr>
        </p:nvSpPr>
        <p:spPr>
          <a:xfrm>
            <a:off x="334963" y="298219"/>
            <a:ext cx="9240837" cy="746126"/>
          </a:xfrm>
        </p:spPr>
        <p:txBody>
          <a:bodyPr>
            <a:normAutofit/>
          </a:bodyPr>
          <a:lstStyle/>
          <a:p>
            <a:r>
              <a:rPr lang="en-GB" sz="2400" i="1" dirty="0"/>
              <a:t>Outcome: detection of subclinical AF  </a:t>
            </a:r>
            <a:endParaRPr lang="en-GB" sz="2400" dirty="0"/>
          </a:p>
        </p:txBody>
      </p:sp>
      <p:pic>
        <p:nvPicPr>
          <p:cNvPr id="2" name="Immagine 1">
            <a:extLst>
              <a:ext uri="{FF2B5EF4-FFF2-40B4-BE49-F238E27FC236}">
                <a16:creationId xmlns:a16="http://schemas.microsoft.com/office/drawing/2014/main" id="{B3687BB4-BADC-434C-9C35-50914C2D6A9C}"/>
              </a:ext>
            </a:extLst>
          </p:cNvPr>
          <p:cNvPicPr>
            <a:picLocks noChangeAspect="1"/>
          </p:cNvPicPr>
          <p:nvPr/>
        </p:nvPicPr>
        <p:blipFill>
          <a:blip r:embed="rId2"/>
          <a:stretch>
            <a:fillRect/>
          </a:stretch>
        </p:blipFill>
        <p:spPr>
          <a:xfrm>
            <a:off x="1720177" y="1538868"/>
            <a:ext cx="8212963" cy="3880625"/>
          </a:xfrm>
          <a:prstGeom prst="rect">
            <a:avLst/>
          </a:prstGeom>
        </p:spPr>
      </p:pic>
    </p:spTree>
    <p:extLst>
      <p:ext uri="{BB962C8B-B14F-4D97-AF65-F5344CB8AC3E}">
        <p14:creationId xmlns:p14="http://schemas.microsoft.com/office/powerpoint/2010/main" val="2911950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a:extLst>
              <a:ext uri="{FF2B5EF4-FFF2-40B4-BE49-F238E27FC236}">
                <a16:creationId xmlns:a16="http://schemas.microsoft.com/office/drawing/2014/main" id="{F07217BD-9583-1940-9061-E17C593107DC}"/>
              </a:ext>
            </a:extLst>
          </p:cNvPr>
          <p:cNvSpPr>
            <a:spLocks noGrp="1"/>
          </p:cNvSpPr>
          <p:nvPr>
            <p:ph type="title"/>
          </p:nvPr>
        </p:nvSpPr>
        <p:spPr>
          <a:xfrm>
            <a:off x="334963" y="-14014"/>
            <a:ext cx="9240837" cy="746126"/>
          </a:xfrm>
        </p:spPr>
        <p:txBody>
          <a:bodyPr>
            <a:normAutofit/>
          </a:bodyPr>
          <a:lstStyle/>
          <a:p>
            <a:r>
              <a:rPr lang="en-GB" sz="2400" i="1" dirty="0"/>
              <a:t>Outcome: detection of subclinical AF</a:t>
            </a:r>
            <a:r>
              <a:rPr lang="en-GB" sz="2400" b="1" i="1" dirty="0"/>
              <a:t>  </a:t>
            </a:r>
            <a:endParaRPr lang="en-GB" sz="2400" dirty="0"/>
          </a:p>
        </p:txBody>
      </p:sp>
      <p:pic>
        <p:nvPicPr>
          <p:cNvPr id="3" name="Immagine 2">
            <a:extLst>
              <a:ext uri="{FF2B5EF4-FFF2-40B4-BE49-F238E27FC236}">
                <a16:creationId xmlns:a16="http://schemas.microsoft.com/office/drawing/2014/main" id="{9C564A0F-5B77-074A-9412-4F5D3C4527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49870" y="875764"/>
            <a:ext cx="8146384" cy="3729689"/>
          </a:xfrm>
          <a:prstGeom prst="rect">
            <a:avLst/>
          </a:prstGeom>
        </p:spPr>
      </p:pic>
    </p:spTree>
    <p:extLst>
      <p:ext uri="{BB962C8B-B14F-4D97-AF65-F5344CB8AC3E}">
        <p14:creationId xmlns:p14="http://schemas.microsoft.com/office/powerpoint/2010/main" val="266783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itle 1">
            <a:extLst>
              <a:ext uri="{FF2B5EF4-FFF2-40B4-BE49-F238E27FC236}">
                <a16:creationId xmlns:a16="http://schemas.microsoft.com/office/drawing/2014/main" id="{F07217BD-9583-1940-9061-E17C593107DC}"/>
              </a:ext>
            </a:extLst>
          </p:cNvPr>
          <p:cNvSpPr>
            <a:spLocks noGrp="1"/>
          </p:cNvSpPr>
          <p:nvPr>
            <p:ph type="title"/>
          </p:nvPr>
        </p:nvSpPr>
        <p:spPr>
          <a:xfrm>
            <a:off x="334963" y="-14014"/>
            <a:ext cx="9240837" cy="746126"/>
          </a:xfrm>
        </p:spPr>
        <p:txBody>
          <a:bodyPr>
            <a:normAutofit/>
          </a:bodyPr>
          <a:lstStyle/>
          <a:p>
            <a:r>
              <a:rPr lang="en-GB" sz="2400" i="1" dirty="0"/>
              <a:t>Outcome: detection of subclinical AF</a:t>
            </a:r>
            <a:r>
              <a:rPr lang="en-GB" sz="2400" b="1" i="1" dirty="0"/>
              <a:t>  </a:t>
            </a:r>
            <a:endParaRPr lang="en-GB" sz="2400" dirty="0"/>
          </a:p>
        </p:txBody>
      </p:sp>
      <p:pic>
        <p:nvPicPr>
          <p:cNvPr id="3" name="Immagine 2">
            <a:extLst>
              <a:ext uri="{FF2B5EF4-FFF2-40B4-BE49-F238E27FC236}">
                <a16:creationId xmlns:a16="http://schemas.microsoft.com/office/drawing/2014/main" id="{9C564A0F-5B77-074A-9412-4F5D3C4527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46844" y="732112"/>
            <a:ext cx="7795601" cy="3839888"/>
          </a:xfrm>
          <a:prstGeom prst="rect">
            <a:avLst/>
          </a:prstGeom>
        </p:spPr>
      </p:pic>
    </p:spTree>
    <p:extLst>
      <p:ext uri="{BB962C8B-B14F-4D97-AF65-F5344CB8AC3E}">
        <p14:creationId xmlns:p14="http://schemas.microsoft.com/office/powerpoint/2010/main" val="1477194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a 4">
            <a:extLst>
              <a:ext uri="{FF2B5EF4-FFF2-40B4-BE49-F238E27FC236}">
                <a16:creationId xmlns:a16="http://schemas.microsoft.com/office/drawing/2014/main" id="{CB63AE28-6604-D645-A959-ADEA80377545}"/>
              </a:ext>
            </a:extLst>
          </p:cNvPr>
          <p:cNvGraphicFramePr>
            <a:graphicFrameLocks noGrp="1"/>
          </p:cNvGraphicFramePr>
          <p:nvPr>
            <p:extLst>
              <p:ext uri="{D42A27DB-BD31-4B8C-83A1-F6EECF244321}">
                <p14:modId xmlns:p14="http://schemas.microsoft.com/office/powerpoint/2010/main" val="2697419690"/>
              </p:ext>
            </p:extLst>
          </p:nvPr>
        </p:nvGraphicFramePr>
        <p:xfrm>
          <a:off x="214988" y="1035239"/>
          <a:ext cx="5840126" cy="4933885"/>
        </p:xfrm>
        <a:graphic>
          <a:graphicData uri="http://schemas.openxmlformats.org/drawingml/2006/table">
            <a:tbl>
              <a:tblPr firstRow="1" firstCol="1" bandRow="1"/>
              <a:tblGrid>
                <a:gridCol w="4399964">
                  <a:extLst>
                    <a:ext uri="{9D8B030D-6E8A-4147-A177-3AD203B41FA5}">
                      <a16:colId xmlns:a16="http://schemas.microsoft.com/office/drawing/2014/main" val="1279001815"/>
                    </a:ext>
                  </a:extLst>
                </a:gridCol>
                <a:gridCol w="1440162">
                  <a:extLst>
                    <a:ext uri="{9D8B030D-6E8A-4147-A177-3AD203B41FA5}">
                      <a16:colId xmlns:a16="http://schemas.microsoft.com/office/drawing/2014/main" val="611580519"/>
                    </a:ext>
                  </a:extLst>
                </a:gridCol>
              </a:tblGrid>
              <a:tr h="767326">
                <a:tc>
                  <a:txBody>
                    <a:bodyPr/>
                    <a:lstStyle/>
                    <a:p>
                      <a:pPr>
                        <a:lnSpc>
                          <a:spcPct val="107000"/>
                        </a:lnSpc>
                        <a:spcAft>
                          <a:spcPts val="0"/>
                        </a:spcAft>
                      </a:pPr>
                      <a:r>
                        <a:rPr lang="it-IT" sz="1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Outcome</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BF0"/>
                    </a:solidFill>
                  </a:tcPr>
                </a:tc>
                <a:tc>
                  <a:txBody>
                    <a:bodyPr/>
                    <a:lstStyle/>
                    <a:p>
                      <a:pPr algn="ctr">
                        <a:lnSpc>
                          <a:spcPct val="107000"/>
                        </a:lnSpc>
                        <a:spcAft>
                          <a:spcPts val="0"/>
                        </a:spcAft>
                      </a:pPr>
                      <a:r>
                        <a:rPr lang="it-IT"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it-IT" sz="140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it-IT"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it-IT" sz="1400">
                        <a:effectLst/>
                        <a:latin typeface="Arial" panose="020B0604020202020204" pitchFamily="34" charset="0"/>
                        <a:ea typeface="Calibri" panose="020F0502020204030204" pitchFamily="34" charset="0"/>
                        <a:cs typeface="Arial" panose="020B0604020202020204" pitchFamily="34" charset="0"/>
                      </a:endParaRPr>
                    </a:p>
                    <a:p>
                      <a:pPr algn="ctr">
                        <a:lnSpc>
                          <a:spcPct val="107000"/>
                        </a:lnSpc>
                        <a:spcAft>
                          <a:spcPts val="0"/>
                        </a:spcAft>
                      </a:pPr>
                      <a:r>
                        <a:rPr lang="it-IT"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BF0"/>
                    </a:solidFill>
                  </a:tcPr>
                </a:tc>
                <a:extLst>
                  <a:ext uri="{0D108BD9-81ED-4DB2-BD59-A6C34878D82A}">
                    <a16:rowId xmlns:a16="http://schemas.microsoft.com/office/drawing/2014/main" val="2163816808"/>
                  </a:ext>
                </a:extLst>
              </a:tr>
              <a:tr h="205974">
                <a:tc>
                  <a:txBody>
                    <a:bodyPr/>
                    <a:lstStyle/>
                    <a:p>
                      <a:pP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Detection of AF (any duration)</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8,7</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1942572"/>
                  </a:ext>
                </a:extLst>
              </a:tr>
              <a:tr h="205974">
                <a:tc>
                  <a:txBody>
                    <a:bodyPr/>
                    <a:lstStyle/>
                    <a:p>
                      <a:pP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Detection of long-term duration AF (≥30 seconds)</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7,9</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6308854"/>
                  </a:ext>
                </a:extLst>
              </a:tr>
              <a:tr h="205974">
                <a:tc>
                  <a:txBody>
                    <a:bodyPr/>
                    <a:lstStyle/>
                    <a:p>
                      <a:pPr>
                        <a:lnSpc>
                          <a:spcPct val="107000"/>
                        </a:lnSpc>
                        <a:spcAft>
                          <a:spcPts val="0"/>
                        </a:spcAft>
                      </a:pPr>
                      <a:r>
                        <a:rPr lang="it-IT"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Rate of </a:t>
                      </a:r>
                      <a:r>
                        <a:rPr lang="it-IT" sz="1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anticoagulation</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7,6</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5506065"/>
                  </a:ext>
                </a:extLst>
              </a:tr>
              <a:tr h="205974">
                <a:tc>
                  <a:txBody>
                    <a:bodyPr/>
                    <a:lstStyle/>
                    <a:p>
                      <a:pPr>
                        <a:lnSpc>
                          <a:spcPct val="107000"/>
                        </a:lnSpc>
                        <a:spcAft>
                          <a:spcPts val="0"/>
                        </a:spcAft>
                      </a:pPr>
                      <a:r>
                        <a:rPr lang="it-IT" sz="1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Recurrent</a:t>
                      </a:r>
                      <a:r>
                        <a:rPr lang="it-IT"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1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ischaemic</a:t>
                      </a:r>
                      <a:r>
                        <a:rPr lang="it-IT"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1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stroke</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8,4</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461294"/>
                  </a:ext>
                </a:extLst>
              </a:tr>
              <a:tr h="205974">
                <a:tc>
                  <a:txBody>
                    <a:bodyPr/>
                    <a:lstStyle/>
                    <a:p>
                      <a:pPr>
                        <a:lnSpc>
                          <a:spcPct val="107000"/>
                        </a:lnSpc>
                        <a:spcAft>
                          <a:spcPts val="0"/>
                        </a:spcAft>
                      </a:pPr>
                      <a:r>
                        <a:rPr lang="it-IT" sz="1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Intracranial</a:t>
                      </a:r>
                      <a:r>
                        <a:rPr lang="it-IT"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1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haemorrhage</a:t>
                      </a:r>
                      <a:r>
                        <a:rPr lang="it-IT"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4553501"/>
                  </a:ext>
                </a:extLst>
              </a:tr>
              <a:tr h="205974">
                <a:tc>
                  <a:txBody>
                    <a:bodyPr/>
                    <a:lstStyle/>
                    <a:p>
                      <a:pP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Major </a:t>
                      </a:r>
                      <a:r>
                        <a:rPr lang="en-US" sz="1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haemorrhage</a:t>
                      </a: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(intracranial or extracranial)</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7,3</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0263550"/>
                  </a:ext>
                </a:extLst>
              </a:tr>
              <a:tr h="205974">
                <a:tc>
                  <a:txBody>
                    <a:bodyPr/>
                    <a:lstStyle/>
                    <a:p>
                      <a:pPr>
                        <a:lnSpc>
                          <a:spcPct val="107000"/>
                        </a:lnSpc>
                        <a:spcAft>
                          <a:spcPts val="0"/>
                        </a:spcAft>
                      </a:pPr>
                      <a:r>
                        <a:rPr lang="it-IT" sz="1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Systemic</a:t>
                      </a:r>
                      <a:r>
                        <a:rPr lang="it-IT"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it-IT" sz="1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embolism</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7,4</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2192803"/>
                  </a:ext>
                </a:extLst>
              </a:tr>
              <a:tr h="205974">
                <a:tc>
                  <a:txBody>
                    <a:bodyPr/>
                    <a:lstStyle/>
                    <a:p>
                      <a:pPr>
                        <a:lnSpc>
                          <a:spcPct val="107000"/>
                        </a:lnSpc>
                        <a:spcAft>
                          <a:spcPts val="0"/>
                        </a:spcAft>
                      </a:pPr>
                      <a:r>
                        <a:rPr lang="it-IT" sz="1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Mortality</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8,2</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3707591"/>
                  </a:ext>
                </a:extLst>
              </a:tr>
              <a:tr h="205974">
                <a:tc>
                  <a:txBody>
                    <a:bodyPr/>
                    <a:lstStyle/>
                    <a:p>
                      <a:pP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Functional outcome (</a:t>
                      </a:r>
                      <a:r>
                        <a:rPr lang="en-US" sz="1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e.g</a:t>
                      </a: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modified Rankin score)</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7,1</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3429650"/>
                  </a:ext>
                </a:extLst>
              </a:tr>
              <a:tr h="205974">
                <a:tc>
                  <a:txBody>
                    <a:bodyPr/>
                    <a:lstStyle/>
                    <a:p>
                      <a:pP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305961"/>
                  </a:ext>
                </a:extLst>
              </a:tr>
              <a:tr h="205974">
                <a:tc>
                  <a:txBody>
                    <a:bodyPr/>
                    <a:lstStyle/>
                    <a:p>
                      <a:pPr>
                        <a:lnSpc>
                          <a:spcPct val="107000"/>
                        </a:lnSpc>
                        <a:spcAft>
                          <a:spcPts val="0"/>
                        </a:spcAft>
                      </a:pPr>
                      <a:r>
                        <a:rPr lang="it-IT"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Device related adverse events</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it-IT"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6,1</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5923555"/>
                  </a:ext>
                </a:extLst>
              </a:tr>
              <a:tr h="205974">
                <a:tc>
                  <a:txBody>
                    <a:bodyPr/>
                    <a:lstStyle/>
                    <a:p>
                      <a:pP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Detection of short-term duration AF (&lt;30 seconds)</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1079957"/>
                  </a:ext>
                </a:extLst>
              </a:tr>
              <a:tr h="205974">
                <a:tc>
                  <a:txBody>
                    <a:bodyPr/>
                    <a:lstStyle/>
                    <a:p>
                      <a:pP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Timing of initiation of anticoagulation from AF detection</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5694844"/>
                  </a:ext>
                </a:extLst>
              </a:tr>
              <a:tr h="259537">
                <a:tc>
                  <a:txBody>
                    <a:bodyPr/>
                    <a:lstStyle/>
                    <a:p>
                      <a:pP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Patient’s compliance and acceptability with the AF screening method</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3662257"/>
                  </a:ext>
                </a:extLst>
              </a:tr>
              <a:tr h="259537">
                <a:tc>
                  <a:txBody>
                    <a:bodyPr/>
                    <a:lstStyle/>
                    <a:p>
                      <a:pPr>
                        <a:lnSpc>
                          <a:spcPct val="107000"/>
                        </a:lnSpc>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Patient-reported outcome measures of quality of life (e.g. PROMIS-10, EQ 5-D)</a:t>
                      </a:r>
                      <a:endParaRPr lang="it-IT" sz="1400">
                        <a:effectLst/>
                        <a:latin typeface="Arial" panose="020B0604020202020204" pitchFamily="34" charset="0"/>
                        <a:ea typeface="Calibri" panose="020F0502020204030204" pitchFamily="34" charset="0"/>
                        <a:cs typeface="Arial" panose="020B0604020202020204" pitchFamily="34" charset="0"/>
                      </a:endParaRPr>
                    </a:p>
                  </a:txBody>
                  <a:tcPr marL="19050" marR="19050" marT="0" marB="1905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5,8</a:t>
                      </a:r>
                      <a:endParaRPr lang="it-IT" sz="14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0519281"/>
                  </a:ext>
                </a:extLst>
              </a:tr>
            </a:tbl>
          </a:graphicData>
        </a:graphic>
      </p:graphicFrame>
      <p:sp>
        <p:nvSpPr>
          <p:cNvPr id="6" name="Rettangolo 5">
            <a:extLst>
              <a:ext uri="{FF2B5EF4-FFF2-40B4-BE49-F238E27FC236}">
                <a16:creationId xmlns:a16="http://schemas.microsoft.com/office/drawing/2014/main" id="{E4A04A9A-3283-BB4D-9075-001C026913AA}"/>
              </a:ext>
            </a:extLst>
          </p:cNvPr>
          <p:cNvSpPr/>
          <p:nvPr/>
        </p:nvSpPr>
        <p:spPr>
          <a:xfrm>
            <a:off x="6404518" y="783512"/>
            <a:ext cx="5787482" cy="5405326"/>
          </a:xfrm>
          <a:prstGeom prst="rect">
            <a:avLst/>
          </a:prstGeom>
        </p:spPr>
        <p:txBody>
          <a:bodyPr wrap="square">
            <a:spAutoFit/>
          </a:bodyPr>
          <a:lstStyle/>
          <a:p>
            <a:pPr>
              <a:lnSpc>
                <a:spcPct val="107000"/>
              </a:lnSpc>
              <a:spcAft>
                <a:spcPts val="0"/>
              </a:spcAft>
            </a:pPr>
            <a:r>
              <a:rPr lang="en-US" b="1" dirty="0">
                <a:latin typeface="Arial" panose="020B0604020202020204" pitchFamily="34" charset="0"/>
                <a:ea typeface="Calibri" panose="020F0502020204030204" pitchFamily="34" charset="0"/>
                <a:cs typeface="Arial" panose="020B0604020202020204" pitchFamily="34" charset="0"/>
              </a:rPr>
              <a:t>Inclusion Criteria</a:t>
            </a:r>
            <a:r>
              <a:rPr lang="en-US" dirty="0">
                <a:latin typeface="Arial" panose="020B0604020202020204" pitchFamily="34" charset="0"/>
                <a:ea typeface="Calibri" panose="020F0502020204030204" pitchFamily="34" charset="0"/>
                <a:cs typeface="Arial" panose="020B0604020202020204" pitchFamily="34" charset="0"/>
              </a:rPr>
              <a:t> </a:t>
            </a:r>
          </a:p>
          <a:p>
            <a:pPr marL="342900" indent="-342900">
              <a:lnSpc>
                <a:spcPct val="107000"/>
              </a:lnSpc>
              <a:buFont typeface="Symbol" pitchFamily="2" charset="2"/>
              <a:buChar char=""/>
            </a:pPr>
            <a:r>
              <a:rPr lang="en-US" dirty="0" err="1">
                <a:latin typeface="Arial" panose="020B0604020202020204" pitchFamily="34" charset="0"/>
                <a:ea typeface="Calibri" panose="020F0502020204030204" pitchFamily="34" charset="0"/>
                <a:cs typeface="Arial" panose="020B0604020202020204" pitchFamily="34" charset="0"/>
              </a:rPr>
              <a:t>Randomised</a:t>
            </a:r>
            <a:r>
              <a:rPr lang="en-US" dirty="0">
                <a:latin typeface="Arial" panose="020B0604020202020204" pitchFamily="34" charset="0"/>
                <a:ea typeface="Calibri" panose="020F0502020204030204" pitchFamily="34" charset="0"/>
                <a:cs typeface="Arial" panose="020B0604020202020204" pitchFamily="34" charset="0"/>
              </a:rPr>
              <a:t> controlled trials (observational studies in case no RCTs were found)</a:t>
            </a:r>
            <a:endParaRPr lang="it-IT"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itchFamily="2" charset="2"/>
              <a:buChar char=""/>
            </a:pPr>
            <a:r>
              <a:rPr lang="en-US" dirty="0">
                <a:latin typeface="Arial" panose="020B0604020202020204" pitchFamily="34" charset="0"/>
                <a:ea typeface="Calibri" panose="020F0502020204030204" pitchFamily="34" charset="0"/>
                <a:cs typeface="Arial" panose="020B0604020202020204" pitchFamily="34" charset="0"/>
              </a:rPr>
              <a:t>Prospective and </a:t>
            </a:r>
            <a:r>
              <a:rPr lang="en-US" dirty="0" err="1">
                <a:latin typeface="Arial" panose="020B0604020202020204" pitchFamily="34" charset="0"/>
                <a:ea typeface="Calibri" panose="020F0502020204030204" pitchFamily="34" charset="0"/>
                <a:cs typeface="Arial" panose="020B0604020202020204" pitchFamily="34" charset="0"/>
              </a:rPr>
              <a:t>restrospective</a:t>
            </a:r>
            <a:r>
              <a:rPr lang="en-US" dirty="0">
                <a:latin typeface="Arial" panose="020B0604020202020204" pitchFamily="34" charset="0"/>
                <a:ea typeface="Calibri" panose="020F0502020204030204" pitchFamily="34" charset="0"/>
                <a:cs typeface="Arial" panose="020B0604020202020204" pitchFamily="34" charset="0"/>
              </a:rPr>
              <a:t> studies &gt; N=50</a:t>
            </a:r>
            <a:endParaRPr lang="it-IT" dirty="0">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Symbol" pitchFamily="2" charset="2"/>
              <a:buChar char=""/>
            </a:pPr>
            <a:r>
              <a:rPr lang="en-US" dirty="0">
                <a:latin typeface="Arial" panose="020B0604020202020204" pitchFamily="34" charset="0"/>
                <a:ea typeface="Calibri" panose="020F0502020204030204" pitchFamily="34" charset="0"/>
                <a:cs typeface="Arial" panose="020B0604020202020204" pitchFamily="34" charset="0"/>
              </a:rPr>
              <a:t>Adults (&gt;18 years) </a:t>
            </a:r>
            <a:endParaRPr lang="it-IT"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itchFamily="2" charset="2"/>
              <a:buChar char=""/>
            </a:pPr>
            <a:r>
              <a:rPr lang="en-US" dirty="0">
                <a:latin typeface="Arial" panose="020B0604020202020204" pitchFamily="34" charset="0"/>
                <a:ea typeface="Calibri" panose="020F0502020204030204" pitchFamily="34" charset="0"/>
                <a:cs typeface="Arial" panose="020B0604020202020204" pitchFamily="34" charset="0"/>
              </a:rPr>
              <a:t>Stroke or TIA of undetermined origin</a:t>
            </a:r>
            <a:endParaRPr lang="it-IT"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itchFamily="2" charset="2"/>
              <a:buChar char=""/>
            </a:pPr>
            <a:r>
              <a:rPr lang="de-CH" dirty="0">
                <a:latin typeface="Arial" panose="020B0604020202020204" pitchFamily="34" charset="0"/>
                <a:ea typeface="Calibri" panose="020F0502020204030204" pitchFamily="34" charset="0"/>
                <a:cs typeface="Arial" panose="020B0604020202020204" pitchFamily="34" charset="0"/>
              </a:rPr>
              <a:t>Study in </a:t>
            </a:r>
            <a:r>
              <a:rPr lang="de-CH" dirty="0" err="1">
                <a:latin typeface="Arial" panose="020B0604020202020204" pitchFamily="34" charset="0"/>
                <a:ea typeface="Calibri" panose="020F0502020204030204" pitchFamily="34" charset="0"/>
                <a:cs typeface="Arial" panose="020B0604020202020204" pitchFamily="34" charset="0"/>
              </a:rPr>
              <a:t>humans</a:t>
            </a:r>
            <a:r>
              <a:rPr lang="de-CH" dirty="0">
                <a:latin typeface="Arial" panose="020B0604020202020204" pitchFamily="34" charset="0"/>
                <a:ea typeface="Calibri" panose="020F0502020204030204" pitchFamily="34" charset="0"/>
                <a:cs typeface="Arial" panose="020B0604020202020204" pitchFamily="34" charset="0"/>
              </a:rPr>
              <a:t> </a:t>
            </a:r>
            <a:endParaRPr lang="it-IT"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itchFamily="2" charset="2"/>
              <a:buChar char=""/>
            </a:pPr>
            <a:r>
              <a:rPr lang="de-CH" dirty="0" err="1">
                <a:latin typeface="Arial" panose="020B0604020202020204" pitchFamily="34" charset="0"/>
                <a:ea typeface="Calibri" panose="020F0502020204030204" pitchFamily="34" charset="0"/>
                <a:cs typeface="Arial" panose="020B0604020202020204" pitchFamily="34" charset="0"/>
              </a:rPr>
              <a:t>Since</a:t>
            </a:r>
            <a:r>
              <a:rPr lang="de-CH" dirty="0">
                <a:latin typeface="Arial" panose="020B0604020202020204" pitchFamily="34" charset="0"/>
                <a:ea typeface="Calibri" panose="020F0502020204030204" pitchFamily="34" charset="0"/>
                <a:cs typeface="Arial" panose="020B0604020202020204" pitchFamily="34" charset="0"/>
              </a:rPr>
              <a:t> 2000</a:t>
            </a:r>
            <a:endParaRPr lang="it-IT"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itchFamily="2" charset="2"/>
              <a:buChar char=""/>
            </a:pPr>
            <a:r>
              <a:rPr lang="de-CH" dirty="0" err="1">
                <a:latin typeface="Arial" panose="020B0604020202020204" pitchFamily="34" charset="0"/>
                <a:ea typeface="Calibri" panose="020F0502020204030204" pitchFamily="34" charset="0"/>
                <a:cs typeface="Arial" panose="020B0604020202020204" pitchFamily="34" charset="0"/>
              </a:rPr>
              <a:t>Comparative</a:t>
            </a:r>
            <a:r>
              <a:rPr lang="de-CH" dirty="0">
                <a:latin typeface="Arial" panose="020B0604020202020204" pitchFamily="34" charset="0"/>
                <a:ea typeface="Calibri" panose="020F0502020204030204" pitchFamily="34" charset="0"/>
                <a:cs typeface="Arial" panose="020B0604020202020204" pitchFamily="34" charset="0"/>
              </a:rPr>
              <a:t> </a:t>
            </a:r>
            <a:r>
              <a:rPr lang="de-CH" dirty="0" err="1">
                <a:latin typeface="Arial" panose="020B0604020202020204" pitchFamily="34" charset="0"/>
                <a:ea typeface="Calibri" panose="020F0502020204030204" pitchFamily="34" charset="0"/>
                <a:cs typeface="Arial" panose="020B0604020202020204" pitchFamily="34" charset="0"/>
              </a:rPr>
              <a:t>studies</a:t>
            </a:r>
            <a:r>
              <a:rPr lang="de-CH" dirty="0">
                <a:latin typeface="Arial" panose="020B0604020202020204" pitchFamily="34" charset="0"/>
                <a:ea typeface="Calibri" panose="020F0502020204030204" pitchFamily="34" charset="0"/>
                <a:cs typeface="Arial" panose="020B0604020202020204" pitchFamily="34" charset="0"/>
              </a:rPr>
              <a:t> </a:t>
            </a:r>
            <a:r>
              <a:rPr lang="de-CH" dirty="0" err="1">
                <a:latin typeface="Arial" panose="020B0604020202020204" pitchFamily="34" charset="0"/>
                <a:ea typeface="Calibri" panose="020F0502020204030204" pitchFamily="34" charset="0"/>
                <a:cs typeface="Arial" panose="020B0604020202020204" pitchFamily="34" charset="0"/>
              </a:rPr>
              <a:t>for</a:t>
            </a:r>
            <a:r>
              <a:rPr lang="de-CH" dirty="0">
                <a:latin typeface="Arial" panose="020B0604020202020204" pitchFamily="34" charset="0"/>
                <a:ea typeface="Calibri" panose="020F0502020204030204" pitchFamily="34" charset="0"/>
                <a:cs typeface="Arial" panose="020B0604020202020204" pitchFamily="34" charset="0"/>
              </a:rPr>
              <a:t> meta-analysis</a:t>
            </a:r>
            <a:endParaRPr lang="it-IT"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itchFamily="2" charset="2"/>
              <a:buChar char=""/>
            </a:pPr>
            <a:r>
              <a:rPr lang="en-US" dirty="0">
                <a:latin typeface="Arial" panose="020B0604020202020204" pitchFamily="34" charset="0"/>
                <a:ea typeface="Calibri" panose="020F0502020204030204" pitchFamily="34" charset="0"/>
                <a:cs typeface="Arial" panose="020B0604020202020204" pitchFamily="34" charset="0"/>
              </a:rPr>
              <a:t>Single arm studies for background information</a:t>
            </a:r>
            <a:endParaRPr lang="it-IT"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n-US" dirty="0">
                <a:latin typeface="Arial" panose="020B0604020202020204" pitchFamily="34" charset="0"/>
                <a:ea typeface="Calibri" panose="020F0502020204030204" pitchFamily="34" charset="0"/>
                <a:cs typeface="Arial" panose="020B0604020202020204" pitchFamily="34" charset="0"/>
              </a:rPr>
              <a:t> </a:t>
            </a:r>
            <a:endParaRPr lang="it-IT"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de-CH" b="1" dirty="0" err="1">
                <a:latin typeface="Arial" panose="020B0604020202020204" pitchFamily="34" charset="0"/>
                <a:ea typeface="Calibri" panose="020F0502020204030204" pitchFamily="34" charset="0"/>
                <a:cs typeface="Arial" panose="020B0604020202020204" pitchFamily="34" charset="0"/>
              </a:rPr>
              <a:t>Exclusion</a:t>
            </a:r>
            <a:r>
              <a:rPr lang="de-CH" b="1" dirty="0">
                <a:latin typeface="Arial" panose="020B0604020202020204" pitchFamily="34" charset="0"/>
                <a:ea typeface="Calibri" panose="020F0502020204030204" pitchFamily="34" charset="0"/>
                <a:cs typeface="Arial" panose="020B0604020202020204" pitchFamily="34" charset="0"/>
              </a:rPr>
              <a:t> </a:t>
            </a:r>
            <a:r>
              <a:rPr lang="de-CH" b="1" dirty="0" err="1">
                <a:latin typeface="Arial" panose="020B0604020202020204" pitchFamily="34" charset="0"/>
                <a:ea typeface="Calibri" panose="020F0502020204030204" pitchFamily="34" charset="0"/>
                <a:cs typeface="Arial" panose="020B0604020202020204" pitchFamily="34" charset="0"/>
              </a:rPr>
              <a:t>Criteria</a:t>
            </a:r>
            <a:endParaRPr lang="it-IT"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itchFamily="2" charset="2"/>
              <a:buChar char=""/>
            </a:pPr>
            <a:r>
              <a:rPr lang="en-US" dirty="0">
                <a:latin typeface="Arial" panose="020B0604020202020204" pitchFamily="34" charset="0"/>
                <a:ea typeface="Calibri" panose="020F0502020204030204" pitchFamily="34" charset="0"/>
                <a:cs typeface="Arial" panose="020B0604020202020204" pitchFamily="34" charset="0"/>
              </a:rPr>
              <a:t>Study inclusion criteria or population not clearly defined</a:t>
            </a:r>
            <a:endParaRPr lang="it-IT"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itchFamily="2" charset="2"/>
              <a:buChar char=""/>
            </a:pPr>
            <a:r>
              <a:rPr lang="en-US" dirty="0">
                <a:latin typeface="Arial" panose="020B0604020202020204" pitchFamily="34" charset="0"/>
                <a:ea typeface="Calibri" panose="020F0502020204030204" pitchFamily="34" charset="0"/>
                <a:cs typeface="Arial" panose="020B0604020202020204" pitchFamily="34" charset="0"/>
              </a:rPr>
              <a:t>Does not report defined outcomes</a:t>
            </a:r>
            <a:endParaRPr lang="it-IT"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Symbol" pitchFamily="2" charset="2"/>
              <a:buChar char=""/>
            </a:pPr>
            <a:r>
              <a:rPr lang="en-US" dirty="0">
                <a:latin typeface="Arial" panose="020B0604020202020204" pitchFamily="34" charset="0"/>
                <a:ea typeface="Calibri" panose="020F0502020204030204" pitchFamily="34" charset="0"/>
                <a:cs typeface="Arial" panose="020B0604020202020204" pitchFamily="34" charset="0"/>
              </a:rPr>
              <a:t>Other languages than German, Italian, English, Portuguese, Spanish, French, Ukrainian, Finnish, Swedish, Norwegian, Danish </a:t>
            </a:r>
            <a:endParaRPr lang="it-IT"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C87FB424-57E2-3F25-E0F0-48541636CD88}"/>
              </a:ext>
            </a:extLst>
          </p:cNvPr>
          <p:cNvSpPr txBox="1"/>
          <p:nvPr/>
        </p:nvSpPr>
        <p:spPr>
          <a:xfrm>
            <a:off x="6744" y="137181"/>
            <a:ext cx="12293150" cy="369332"/>
          </a:xfrm>
          <a:prstGeom prst="rect">
            <a:avLst/>
          </a:prstGeom>
          <a:noFill/>
        </p:spPr>
        <p:txBody>
          <a:bodyPr wrap="square">
            <a:spAutoFit/>
          </a:bodyPr>
          <a:lstStyle/>
          <a:p>
            <a:pPr algn="ctr"/>
            <a:r>
              <a:rPr lang="en-GB" sz="1800" b="1" dirty="0"/>
              <a:t>European Stroke Organisation guideline on screening for subclinical AF after stroke or TIA of undetermined origin</a:t>
            </a:r>
            <a:endParaRPr lang="it-IT" sz="1800" dirty="0"/>
          </a:p>
        </p:txBody>
      </p:sp>
    </p:spTree>
    <p:extLst>
      <p:ext uri="{BB962C8B-B14F-4D97-AF65-F5344CB8AC3E}">
        <p14:creationId xmlns:p14="http://schemas.microsoft.com/office/powerpoint/2010/main" val="1887119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365125"/>
            <a:ext cx="9240837" cy="746126"/>
          </a:xfrm>
        </p:spPr>
        <p:txBody>
          <a:bodyPr/>
          <a:lstStyle/>
          <a:p>
            <a:r>
              <a:rPr lang="en-GB" dirty="0"/>
              <a:t>Areas of future research</a:t>
            </a:r>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8">
            <a:extLst>
              <a:ext uri="{FF2B5EF4-FFF2-40B4-BE49-F238E27FC236}">
                <a16:creationId xmlns:a16="http://schemas.microsoft.com/office/drawing/2014/main" id="{5E41AC1E-B772-6D44-A49E-E7DDCB8C1AB9}"/>
              </a:ext>
            </a:extLst>
          </p:cNvPr>
          <p:cNvSpPr>
            <a:spLocks noGrp="1"/>
          </p:cNvSpPr>
          <p:nvPr>
            <p:ph idx="1"/>
          </p:nvPr>
        </p:nvSpPr>
        <p:spPr>
          <a:xfrm>
            <a:off x="334963" y="1111251"/>
            <a:ext cx="11775262" cy="5144583"/>
          </a:xfrm>
        </p:spPr>
        <p:txBody>
          <a:bodyPr>
            <a:normAutofit fontScale="92500" lnSpcReduction="10000"/>
          </a:bodyPr>
          <a:lstStyle/>
          <a:p>
            <a:pPr marL="0" indent="0">
              <a:buNone/>
            </a:pPr>
            <a:endParaRPr lang="en-GB" sz="1900" b="1" dirty="0"/>
          </a:p>
          <a:p>
            <a:r>
              <a:rPr lang="en-GB" sz="1900" dirty="0"/>
              <a:t>Whether subclinical AF is implicated in previous stroke</a:t>
            </a:r>
          </a:p>
          <a:p>
            <a:endParaRPr lang="en-GB" sz="1900" dirty="0"/>
          </a:p>
          <a:p>
            <a:r>
              <a:rPr lang="en-GB" sz="1900" dirty="0"/>
              <a:t>To investigate for an optimal monitoring duration for subclinical AF </a:t>
            </a:r>
          </a:p>
          <a:p>
            <a:endParaRPr lang="en-GB" sz="1900" dirty="0"/>
          </a:p>
          <a:p>
            <a:r>
              <a:rPr lang="en-GB" sz="1900" dirty="0"/>
              <a:t>To investigate for an optimal selection for intensive cardiac rhythm monitoring   </a:t>
            </a:r>
          </a:p>
          <a:p>
            <a:endParaRPr lang="en-GB" sz="1900" dirty="0"/>
          </a:p>
          <a:p>
            <a:r>
              <a:rPr lang="en-GB" sz="1900" dirty="0"/>
              <a:t>To investigate for a minimal duration of AF that should be considered causal and lead to anticoagulation </a:t>
            </a:r>
          </a:p>
          <a:p>
            <a:endParaRPr lang="en-GB" sz="1900" dirty="0"/>
          </a:p>
          <a:p>
            <a:r>
              <a:rPr lang="en-GB" sz="1900" dirty="0"/>
              <a:t>To investigate whether the different monitoring strategies or biomarkers can influence key clinical outcomes: 	</a:t>
            </a:r>
          </a:p>
          <a:p>
            <a:pPr marL="0" indent="0">
              <a:buNone/>
            </a:pPr>
            <a:r>
              <a:rPr lang="en-GB" sz="1900" dirty="0"/>
              <a:t>	- recurrent ischaemic stroke or systemic embolism</a:t>
            </a:r>
          </a:p>
          <a:p>
            <a:pPr marL="0" indent="0">
              <a:buNone/>
            </a:pPr>
            <a:r>
              <a:rPr lang="en-GB" sz="1900" dirty="0"/>
              <a:t>	- intracranial haemorrhage or any major haemorrhage</a:t>
            </a:r>
          </a:p>
          <a:p>
            <a:pPr marL="0" indent="0">
              <a:buNone/>
            </a:pPr>
            <a:r>
              <a:rPr lang="en-GB" sz="1900" dirty="0"/>
              <a:t>	- mortality </a:t>
            </a:r>
          </a:p>
          <a:p>
            <a:pPr marL="0" indent="0">
              <a:buNone/>
            </a:pPr>
            <a:r>
              <a:rPr lang="en-GB" sz="1900" dirty="0"/>
              <a:t>	- improved functional outcome.</a:t>
            </a:r>
            <a:endParaRPr lang="en-US" sz="1900" dirty="0"/>
          </a:p>
          <a:p>
            <a:pPr marL="0" indent="0">
              <a:buNone/>
            </a:pPr>
            <a:endParaRPr lang="de-DE" sz="2000" dirty="0"/>
          </a:p>
        </p:txBody>
      </p:sp>
    </p:spTree>
    <p:extLst>
      <p:ext uri="{BB962C8B-B14F-4D97-AF65-F5344CB8AC3E}">
        <p14:creationId xmlns:p14="http://schemas.microsoft.com/office/powerpoint/2010/main" val="25962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365125"/>
            <a:ext cx="9240837" cy="746126"/>
          </a:xfrm>
        </p:spPr>
        <p:txBody>
          <a:bodyPr/>
          <a:lstStyle/>
          <a:p>
            <a:r>
              <a:rPr lang="en-GB" dirty="0"/>
              <a:t>Conclusions</a:t>
            </a:r>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8">
            <a:extLst>
              <a:ext uri="{FF2B5EF4-FFF2-40B4-BE49-F238E27FC236}">
                <a16:creationId xmlns:a16="http://schemas.microsoft.com/office/drawing/2014/main" id="{5E41AC1E-B772-6D44-A49E-E7DDCB8C1AB9}"/>
              </a:ext>
            </a:extLst>
          </p:cNvPr>
          <p:cNvSpPr>
            <a:spLocks noGrp="1"/>
          </p:cNvSpPr>
          <p:nvPr>
            <p:ph idx="1"/>
          </p:nvPr>
        </p:nvSpPr>
        <p:spPr/>
        <p:txBody>
          <a:bodyPr/>
          <a:lstStyle/>
          <a:p>
            <a:pPr marL="0" indent="0" algn="just">
              <a:buNone/>
            </a:pPr>
            <a:r>
              <a:rPr lang="en-GB" dirty="0"/>
              <a:t>Take Home Messages:</a:t>
            </a:r>
          </a:p>
          <a:p>
            <a:pPr algn="just">
              <a:buFont typeface="Wingdings" pitchFamily="2" charset="2"/>
              <a:buChar char="ü"/>
            </a:pPr>
            <a:endParaRPr lang="en-GB" sz="2400" dirty="0"/>
          </a:p>
          <a:p>
            <a:pPr algn="just">
              <a:buFont typeface="Wingdings" pitchFamily="2" charset="2"/>
              <a:buChar char="ü"/>
            </a:pPr>
            <a:r>
              <a:rPr lang="en-GB" sz="2400" dirty="0"/>
              <a:t>To maximise AF detection, clinicians should perform the longest possible cardiac rhythm monitoring, starting as soon as possible, in patients with stroke or TIA of undetermined origin. </a:t>
            </a:r>
          </a:p>
          <a:p>
            <a:pPr algn="just">
              <a:buFont typeface="Wingdings" pitchFamily="2" charset="2"/>
              <a:buChar char="ü"/>
            </a:pPr>
            <a:r>
              <a:rPr lang="en-GB" sz="2400" dirty="0"/>
              <a:t>However, RCTs are needed to determine if increased AF detection improves clinical outcomes.</a:t>
            </a:r>
            <a:endParaRPr lang="de-DE" dirty="0"/>
          </a:p>
        </p:txBody>
      </p:sp>
    </p:spTree>
    <p:extLst>
      <p:ext uri="{BB962C8B-B14F-4D97-AF65-F5344CB8AC3E}">
        <p14:creationId xmlns:p14="http://schemas.microsoft.com/office/powerpoint/2010/main" val="2615158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itle 1"/>
          <p:cNvSpPr txBox="1">
            <a:spLocks/>
          </p:cNvSpPr>
          <p:nvPr/>
        </p:nvSpPr>
        <p:spPr>
          <a:xfrm>
            <a:off x="334963" y="209011"/>
            <a:ext cx="9821408" cy="746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a:lstStyle>
          <a:p>
            <a:r>
              <a:rPr lang="en-GB" dirty="0"/>
              <a:t>Module Working Group Members</a:t>
            </a:r>
          </a:p>
        </p:txBody>
      </p:sp>
      <p:sp>
        <p:nvSpPr>
          <p:cNvPr id="13" name="Content Placeholder 2"/>
          <p:cNvSpPr txBox="1">
            <a:spLocks/>
          </p:cNvSpPr>
          <p:nvPr/>
        </p:nvSpPr>
        <p:spPr>
          <a:xfrm>
            <a:off x="417898" y="2250470"/>
            <a:ext cx="2014752" cy="49532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500" i="1" dirty="0">
                <a:solidFill>
                  <a:srgbClr val="0070C0"/>
                </a:solidFill>
              </a:rPr>
              <a:t>Marta </a:t>
            </a:r>
            <a:r>
              <a:rPr lang="en-GB" sz="1500" i="1" dirty="0" err="1">
                <a:solidFill>
                  <a:srgbClr val="0070C0"/>
                </a:solidFill>
              </a:rPr>
              <a:t>Rubiera</a:t>
            </a:r>
            <a:endParaRPr lang="en-GB" sz="1500" i="1" dirty="0">
              <a:solidFill>
                <a:srgbClr val="0070C0"/>
              </a:solidFill>
            </a:endParaRPr>
          </a:p>
          <a:p>
            <a:pPr marL="0" indent="0">
              <a:lnSpc>
                <a:spcPct val="100000"/>
              </a:lnSpc>
              <a:spcBef>
                <a:spcPts val="0"/>
              </a:spcBef>
              <a:buFont typeface="Arial" panose="020B0604020202020204" pitchFamily="34" charset="0"/>
              <a:buNone/>
            </a:pPr>
            <a:r>
              <a:rPr lang="en-GB" sz="1500" i="1" dirty="0">
                <a:solidFill>
                  <a:srgbClr val="0070C0"/>
                </a:solidFill>
              </a:rPr>
              <a:t>Spain</a:t>
            </a:r>
          </a:p>
          <a:p>
            <a:pPr marL="0" indent="0">
              <a:buFont typeface="Arial" panose="020B0604020202020204" pitchFamily="34" charset="0"/>
              <a:buNone/>
            </a:pPr>
            <a:endParaRPr lang="en-GB" sz="2000" i="1" dirty="0">
              <a:solidFill>
                <a:srgbClr val="0070C0"/>
              </a:solidFill>
            </a:endParaRPr>
          </a:p>
        </p:txBody>
      </p:sp>
      <p:sp>
        <p:nvSpPr>
          <p:cNvPr id="20" name="Content Placeholder 2"/>
          <p:cNvSpPr txBox="1">
            <a:spLocks/>
          </p:cNvSpPr>
          <p:nvPr/>
        </p:nvSpPr>
        <p:spPr>
          <a:xfrm>
            <a:off x="417898" y="4133709"/>
            <a:ext cx="2014752" cy="4953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400" i="1" dirty="0">
                <a:solidFill>
                  <a:srgbClr val="0070C0"/>
                </a:solidFill>
              </a:rPr>
              <a:t>Jukka </a:t>
            </a:r>
            <a:r>
              <a:rPr lang="en-GB" sz="1400" i="1" dirty="0" err="1">
                <a:solidFill>
                  <a:srgbClr val="0070C0"/>
                </a:solidFill>
              </a:rPr>
              <a:t>Putaala</a:t>
            </a:r>
            <a:endParaRPr lang="en-GB" sz="1400" i="1" dirty="0">
              <a:solidFill>
                <a:srgbClr val="0070C0"/>
              </a:solidFill>
            </a:endParaRPr>
          </a:p>
          <a:p>
            <a:pPr marL="0" indent="0">
              <a:lnSpc>
                <a:spcPct val="100000"/>
              </a:lnSpc>
              <a:spcBef>
                <a:spcPts val="0"/>
              </a:spcBef>
              <a:buFont typeface="Arial" panose="020B0604020202020204" pitchFamily="34" charset="0"/>
              <a:buNone/>
            </a:pPr>
            <a:r>
              <a:rPr lang="en-GB" sz="1400" i="1" dirty="0">
                <a:solidFill>
                  <a:srgbClr val="0070C0"/>
                </a:solidFill>
              </a:rPr>
              <a:t>Finland</a:t>
            </a:r>
            <a:endParaRPr lang="en-GB" sz="2000" i="1" dirty="0">
              <a:solidFill>
                <a:srgbClr val="0070C0"/>
              </a:solidFill>
            </a:endParaRPr>
          </a:p>
          <a:p>
            <a:pPr marL="0" indent="0">
              <a:buFont typeface="Arial" panose="020B0604020202020204" pitchFamily="34" charset="0"/>
              <a:buNone/>
            </a:pPr>
            <a:endParaRPr lang="en-GB" sz="2000" i="1" dirty="0">
              <a:solidFill>
                <a:srgbClr val="0070C0"/>
              </a:solidFill>
            </a:endParaRPr>
          </a:p>
        </p:txBody>
      </p:sp>
      <p:sp>
        <p:nvSpPr>
          <p:cNvPr id="21" name="Content Placeholder 2"/>
          <p:cNvSpPr txBox="1">
            <a:spLocks/>
          </p:cNvSpPr>
          <p:nvPr/>
        </p:nvSpPr>
        <p:spPr>
          <a:xfrm>
            <a:off x="2862806" y="2238612"/>
            <a:ext cx="2014752" cy="49532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500" i="1" dirty="0">
                <a:solidFill>
                  <a:srgbClr val="0070C0"/>
                </a:solidFill>
              </a:rPr>
              <a:t>Ana Aires </a:t>
            </a:r>
          </a:p>
          <a:p>
            <a:pPr marL="0" indent="0">
              <a:lnSpc>
                <a:spcPct val="100000"/>
              </a:lnSpc>
              <a:spcBef>
                <a:spcPts val="0"/>
              </a:spcBef>
              <a:buFont typeface="Arial" panose="020B0604020202020204" pitchFamily="34" charset="0"/>
              <a:buNone/>
            </a:pPr>
            <a:r>
              <a:rPr lang="en-GB" sz="1500" i="1" dirty="0">
                <a:solidFill>
                  <a:srgbClr val="0070C0"/>
                </a:solidFill>
              </a:rPr>
              <a:t>Portugal</a:t>
            </a:r>
          </a:p>
          <a:p>
            <a:pPr marL="0" indent="0">
              <a:buFont typeface="Arial" panose="020B0604020202020204" pitchFamily="34" charset="0"/>
              <a:buNone/>
            </a:pPr>
            <a:endParaRPr lang="en-GB" sz="2000" i="1" dirty="0">
              <a:solidFill>
                <a:srgbClr val="0070C0"/>
              </a:solidFill>
            </a:endParaRPr>
          </a:p>
        </p:txBody>
      </p:sp>
      <p:sp>
        <p:nvSpPr>
          <p:cNvPr id="22" name="Content Placeholder 2"/>
          <p:cNvSpPr txBox="1">
            <a:spLocks/>
          </p:cNvSpPr>
          <p:nvPr/>
        </p:nvSpPr>
        <p:spPr>
          <a:xfrm>
            <a:off x="5162426" y="2238612"/>
            <a:ext cx="2014752" cy="4953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400" i="1" dirty="0">
                <a:solidFill>
                  <a:srgbClr val="0070C0"/>
                </a:solidFill>
                <a:ea typeface="Times New Roman" panose="02020603050405020304" pitchFamily="18" charset="0"/>
              </a:rPr>
              <a:t>Kateryna </a:t>
            </a:r>
            <a:r>
              <a:rPr lang="en-GB" sz="1400" i="1" dirty="0" err="1">
                <a:solidFill>
                  <a:srgbClr val="0070C0"/>
                </a:solidFill>
                <a:ea typeface="Times New Roman" panose="02020603050405020304" pitchFamily="18" charset="0"/>
              </a:rPr>
              <a:t>Antonenko</a:t>
            </a:r>
            <a:endParaRPr lang="en-GB" sz="1400" i="1" dirty="0">
              <a:solidFill>
                <a:srgbClr val="0070C0"/>
              </a:solidFill>
              <a:ea typeface="Times New Roman" panose="02020603050405020304" pitchFamily="18" charset="0"/>
            </a:endParaRPr>
          </a:p>
          <a:p>
            <a:pPr marL="0" indent="0">
              <a:lnSpc>
                <a:spcPct val="100000"/>
              </a:lnSpc>
              <a:spcBef>
                <a:spcPts val="0"/>
              </a:spcBef>
              <a:buNone/>
            </a:pPr>
            <a:r>
              <a:rPr lang="it-IT" sz="1400" i="1" dirty="0">
                <a:solidFill>
                  <a:srgbClr val="0070C0"/>
                </a:solidFill>
              </a:rPr>
              <a:t>Ukraine </a:t>
            </a:r>
            <a:endParaRPr lang="en-GB" sz="2000" i="1" dirty="0">
              <a:solidFill>
                <a:srgbClr val="0070C0"/>
              </a:solidFill>
            </a:endParaRPr>
          </a:p>
        </p:txBody>
      </p:sp>
      <p:sp>
        <p:nvSpPr>
          <p:cNvPr id="23" name="Content Placeholder 2"/>
          <p:cNvSpPr txBox="1">
            <a:spLocks/>
          </p:cNvSpPr>
          <p:nvPr/>
        </p:nvSpPr>
        <p:spPr>
          <a:xfrm>
            <a:off x="7462046" y="2203338"/>
            <a:ext cx="2014752" cy="4953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400" i="1" dirty="0">
                <a:solidFill>
                  <a:srgbClr val="0070C0"/>
                </a:solidFill>
              </a:rPr>
              <a:t>Sabrina </a:t>
            </a:r>
            <a:r>
              <a:rPr lang="en-GB" sz="1400" i="1" dirty="0" err="1">
                <a:solidFill>
                  <a:srgbClr val="0070C0"/>
                </a:solidFill>
              </a:rPr>
              <a:t>Lémeret</a:t>
            </a:r>
            <a:endParaRPr lang="en-GB" sz="1400" i="1" dirty="0">
              <a:solidFill>
                <a:srgbClr val="0070C0"/>
              </a:solidFill>
            </a:endParaRPr>
          </a:p>
          <a:p>
            <a:pPr marL="0" indent="0">
              <a:lnSpc>
                <a:spcPct val="100000"/>
              </a:lnSpc>
              <a:spcBef>
                <a:spcPts val="0"/>
              </a:spcBef>
              <a:buFont typeface="Arial" panose="020B0604020202020204" pitchFamily="34" charset="0"/>
              <a:buNone/>
            </a:pPr>
            <a:r>
              <a:rPr lang="en-GB" sz="1400" i="1" dirty="0">
                <a:solidFill>
                  <a:srgbClr val="0070C0"/>
                </a:solidFill>
              </a:rPr>
              <a:t>Switzerland</a:t>
            </a:r>
            <a:endParaRPr lang="en-GB" sz="2000" i="1" dirty="0">
              <a:solidFill>
                <a:srgbClr val="0070C0"/>
              </a:solidFill>
            </a:endParaRPr>
          </a:p>
          <a:p>
            <a:pPr marL="0" indent="0">
              <a:buFont typeface="Arial" panose="020B0604020202020204" pitchFamily="34" charset="0"/>
              <a:buNone/>
            </a:pPr>
            <a:endParaRPr lang="en-GB" sz="2000" i="1" dirty="0">
              <a:solidFill>
                <a:srgbClr val="0070C0"/>
              </a:solidFill>
            </a:endParaRPr>
          </a:p>
        </p:txBody>
      </p:sp>
      <p:sp>
        <p:nvSpPr>
          <p:cNvPr id="24" name="Content Placeholder 2"/>
          <p:cNvSpPr txBox="1">
            <a:spLocks/>
          </p:cNvSpPr>
          <p:nvPr/>
        </p:nvSpPr>
        <p:spPr>
          <a:xfrm>
            <a:off x="9896413" y="2238612"/>
            <a:ext cx="2014752" cy="4953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400" i="1" dirty="0">
                <a:solidFill>
                  <a:srgbClr val="0070C0"/>
                </a:solidFill>
              </a:rPr>
              <a:t>Christian H Nolte</a:t>
            </a:r>
          </a:p>
          <a:p>
            <a:pPr marL="0" indent="0">
              <a:lnSpc>
                <a:spcPct val="100000"/>
              </a:lnSpc>
              <a:spcBef>
                <a:spcPts val="0"/>
              </a:spcBef>
              <a:buFont typeface="Arial" panose="020B0604020202020204" pitchFamily="34" charset="0"/>
              <a:buNone/>
            </a:pPr>
            <a:r>
              <a:rPr lang="en-GB" sz="1400" i="1" dirty="0">
                <a:solidFill>
                  <a:srgbClr val="0070C0"/>
                </a:solidFill>
              </a:rPr>
              <a:t>Germany</a:t>
            </a:r>
            <a:endParaRPr lang="en-GB" sz="2000" i="1" dirty="0">
              <a:solidFill>
                <a:srgbClr val="0070C0"/>
              </a:solidFill>
            </a:endParaRPr>
          </a:p>
          <a:p>
            <a:pPr marL="0" indent="0">
              <a:buFont typeface="Arial" panose="020B0604020202020204" pitchFamily="34" charset="0"/>
              <a:buNone/>
            </a:pPr>
            <a:endParaRPr lang="en-GB" sz="2000" i="1" dirty="0">
              <a:solidFill>
                <a:srgbClr val="0070C0"/>
              </a:solidFill>
            </a:endParaRPr>
          </a:p>
        </p:txBody>
      </p:sp>
      <p:sp>
        <p:nvSpPr>
          <p:cNvPr id="25" name="Content Placeholder 2"/>
          <p:cNvSpPr txBox="1">
            <a:spLocks/>
          </p:cNvSpPr>
          <p:nvPr/>
        </p:nvSpPr>
        <p:spPr>
          <a:xfrm>
            <a:off x="2795913" y="4097891"/>
            <a:ext cx="2014752" cy="4953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400" i="1" dirty="0">
                <a:solidFill>
                  <a:srgbClr val="0070C0"/>
                </a:solidFill>
              </a:rPr>
              <a:t>Renate B Schnabel</a:t>
            </a:r>
          </a:p>
          <a:p>
            <a:pPr marL="0" indent="0">
              <a:lnSpc>
                <a:spcPct val="100000"/>
              </a:lnSpc>
              <a:spcBef>
                <a:spcPts val="0"/>
              </a:spcBef>
              <a:buFont typeface="Arial" panose="020B0604020202020204" pitchFamily="34" charset="0"/>
              <a:buNone/>
            </a:pPr>
            <a:r>
              <a:rPr lang="en-GB" sz="1400" i="1" dirty="0">
                <a:solidFill>
                  <a:srgbClr val="0070C0"/>
                </a:solidFill>
              </a:rPr>
              <a:t>Germany</a:t>
            </a:r>
            <a:endParaRPr lang="en-GB" sz="2000" i="1" dirty="0">
              <a:solidFill>
                <a:srgbClr val="0070C0"/>
              </a:solidFill>
            </a:endParaRPr>
          </a:p>
          <a:p>
            <a:pPr marL="0" indent="0">
              <a:buFont typeface="Arial" panose="020B0604020202020204" pitchFamily="34" charset="0"/>
              <a:buNone/>
            </a:pPr>
            <a:endParaRPr lang="en-GB" sz="2000" i="1" dirty="0">
              <a:solidFill>
                <a:srgbClr val="0070C0"/>
              </a:solidFill>
            </a:endParaRPr>
          </a:p>
        </p:txBody>
      </p:sp>
      <p:sp>
        <p:nvSpPr>
          <p:cNvPr id="26" name="Content Placeholder 2"/>
          <p:cNvSpPr txBox="1">
            <a:spLocks/>
          </p:cNvSpPr>
          <p:nvPr/>
        </p:nvSpPr>
        <p:spPr>
          <a:xfrm>
            <a:off x="5141959" y="4090257"/>
            <a:ext cx="2014752" cy="4953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400" i="1" dirty="0">
                <a:solidFill>
                  <a:srgbClr val="0070C0"/>
                </a:solidFill>
              </a:rPr>
              <a:t>Anil M </a:t>
            </a:r>
            <a:r>
              <a:rPr lang="en-GB" sz="1400" i="1" dirty="0" err="1">
                <a:solidFill>
                  <a:srgbClr val="0070C0"/>
                </a:solidFill>
              </a:rPr>
              <a:t>Tuladhar</a:t>
            </a:r>
            <a:endParaRPr lang="en-GB" sz="1400" i="1" dirty="0">
              <a:solidFill>
                <a:srgbClr val="0070C0"/>
              </a:solidFill>
            </a:endParaRPr>
          </a:p>
          <a:p>
            <a:pPr marL="0" indent="0">
              <a:lnSpc>
                <a:spcPct val="100000"/>
              </a:lnSpc>
              <a:spcBef>
                <a:spcPts val="0"/>
              </a:spcBef>
              <a:buFont typeface="Arial" panose="020B0604020202020204" pitchFamily="34" charset="0"/>
              <a:buNone/>
            </a:pPr>
            <a:r>
              <a:rPr lang="en-GB" sz="1400" i="1" dirty="0">
                <a:solidFill>
                  <a:srgbClr val="0070C0"/>
                </a:solidFill>
              </a:rPr>
              <a:t>The Netherlands</a:t>
            </a:r>
            <a:endParaRPr lang="en-GB" sz="2000" i="1" dirty="0">
              <a:solidFill>
                <a:srgbClr val="0070C0"/>
              </a:solidFill>
            </a:endParaRPr>
          </a:p>
          <a:p>
            <a:pPr marL="0" indent="0">
              <a:buFont typeface="Arial" panose="020B0604020202020204" pitchFamily="34" charset="0"/>
              <a:buNone/>
            </a:pPr>
            <a:endParaRPr lang="en-GB" sz="2000" i="1" dirty="0">
              <a:solidFill>
                <a:srgbClr val="0070C0"/>
              </a:solidFill>
            </a:endParaRPr>
          </a:p>
        </p:txBody>
      </p:sp>
      <p:sp>
        <p:nvSpPr>
          <p:cNvPr id="27" name="Content Placeholder 2"/>
          <p:cNvSpPr txBox="1">
            <a:spLocks/>
          </p:cNvSpPr>
          <p:nvPr/>
        </p:nvSpPr>
        <p:spPr>
          <a:xfrm>
            <a:off x="7462046" y="4106832"/>
            <a:ext cx="2014752" cy="4953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400" i="1" dirty="0">
                <a:solidFill>
                  <a:srgbClr val="0070C0"/>
                </a:solidFill>
              </a:rPr>
              <a:t>David J </a:t>
            </a:r>
            <a:r>
              <a:rPr lang="en-GB" sz="1400" i="1" dirty="0" err="1">
                <a:solidFill>
                  <a:srgbClr val="0070C0"/>
                </a:solidFill>
              </a:rPr>
              <a:t>Werring</a:t>
            </a:r>
            <a:endParaRPr lang="en-GB" sz="1400" i="1" dirty="0">
              <a:solidFill>
                <a:srgbClr val="0070C0"/>
              </a:solidFill>
            </a:endParaRPr>
          </a:p>
          <a:p>
            <a:pPr marL="0" indent="0">
              <a:lnSpc>
                <a:spcPct val="100000"/>
              </a:lnSpc>
              <a:spcBef>
                <a:spcPts val="0"/>
              </a:spcBef>
              <a:buFont typeface="Arial" panose="020B0604020202020204" pitchFamily="34" charset="0"/>
              <a:buNone/>
            </a:pPr>
            <a:r>
              <a:rPr lang="en-GB" sz="1400" i="1" dirty="0">
                <a:solidFill>
                  <a:srgbClr val="0070C0"/>
                </a:solidFill>
              </a:rPr>
              <a:t>United Kingdom</a:t>
            </a:r>
            <a:endParaRPr lang="en-GB" sz="2000" i="1" dirty="0">
              <a:solidFill>
                <a:srgbClr val="0070C0"/>
              </a:solidFill>
            </a:endParaRPr>
          </a:p>
          <a:p>
            <a:pPr marL="0" indent="0">
              <a:buFont typeface="Arial" panose="020B0604020202020204" pitchFamily="34" charset="0"/>
              <a:buNone/>
            </a:pPr>
            <a:endParaRPr lang="en-GB" sz="2000" i="1" dirty="0">
              <a:solidFill>
                <a:srgbClr val="0070C0"/>
              </a:solidFill>
            </a:endParaRPr>
          </a:p>
        </p:txBody>
      </p:sp>
      <p:sp>
        <p:nvSpPr>
          <p:cNvPr id="28" name="Content Placeholder 2"/>
          <p:cNvSpPr txBox="1">
            <a:spLocks/>
          </p:cNvSpPr>
          <p:nvPr/>
        </p:nvSpPr>
        <p:spPr>
          <a:xfrm>
            <a:off x="460110" y="6131421"/>
            <a:ext cx="2014752" cy="4953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400" i="1" dirty="0">
                <a:solidFill>
                  <a:srgbClr val="0070C0"/>
                </a:solidFill>
              </a:rPr>
              <a:t>Maurizio Paciaroni</a:t>
            </a:r>
          </a:p>
          <a:p>
            <a:pPr marL="0" indent="0">
              <a:lnSpc>
                <a:spcPct val="100000"/>
              </a:lnSpc>
              <a:spcBef>
                <a:spcPts val="0"/>
              </a:spcBef>
              <a:buFont typeface="Arial" panose="020B0604020202020204" pitchFamily="34" charset="0"/>
              <a:buNone/>
            </a:pPr>
            <a:r>
              <a:rPr lang="en-GB" sz="1400" i="1" dirty="0">
                <a:solidFill>
                  <a:srgbClr val="0070C0"/>
                </a:solidFill>
              </a:rPr>
              <a:t>Italy</a:t>
            </a:r>
          </a:p>
        </p:txBody>
      </p:sp>
      <p:pic>
        <p:nvPicPr>
          <p:cNvPr id="3" name="Immagine 2">
            <a:extLst>
              <a:ext uri="{FF2B5EF4-FFF2-40B4-BE49-F238E27FC236}">
                <a16:creationId xmlns:a16="http://schemas.microsoft.com/office/drawing/2014/main" id="{F7A3C2C9-56BA-424B-A619-1C8DC73BA6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898" y="829018"/>
            <a:ext cx="1367461" cy="1367461"/>
          </a:xfrm>
          <a:prstGeom prst="rect">
            <a:avLst/>
          </a:prstGeom>
        </p:spPr>
      </p:pic>
      <p:pic>
        <p:nvPicPr>
          <p:cNvPr id="30" name="Immagine 29">
            <a:extLst>
              <a:ext uri="{FF2B5EF4-FFF2-40B4-BE49-F238E27FC236}">
                <a16:creationId xmlns:a16="http://schemas.microsoft.com/office/drawing/2014/main" id="{FEA9C6AA-C7AC-DA49-9041-E54C856EE4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0867" y="933338"/>
            <a:ext cx="1270000" cy="1270000"/>
          </a:xfrm>
          <a:prstGeom prst="rect">
            <a:avLst/>
          </a:prstGeom>
        </p:spPr>
      </p:pic>
      <p:pic>
        <p:nvPicPr>
          <p:cNvPr id="33" name="Immagine 32">
            <a:extLst>
              <a:ext uri="{FF2B5EF4-FFF2-40B4-BE49-F238E27FC236}">
                <a16:creationId xmlns:a16="http://schemas.microsoft.com/office/drawing/2014/main" id="{4BC371AE-D123-5E44-8111-A5F072FCC1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860" y="2745792"/>
            <a:ext cx="1239362" cy="1416414"/>
          </a:xfrm>
          <a:prstGeom prst="rect">
            <a:avLst/>
          </a:prstGeom>
        </p:spPr>
      </p:pic>
      <p:pic>
        <p:nvPicPr>
          <p:cNvPr id="36" name="Immagine 35">
            <a:extLst>
              <a:ext uri="{FF2B5EF4-FFF2-40B4-BE49-F238E27FC236}">
                <a16:creationId xmlns:a16="http://schemas.microsoft.com/office/drawing/2014/main" id="{03C54CF0-8430-F043-9FCE-6200BAFA0E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28939" y="2729980"/>
            <a:ext cx="1403188" cy="1403188"/>
          </a:xfrm>
          <a:prstGeom prst="rect">
            <a:avLst/>
          </a:prstGeom>
        </p:spPr>
      </p:pic>
      <p:sp>
        <p:nvSpPr>
          <p:cNvPr id="38" name="Content Placeholder 2">
            <a:extLst>
              <a:ext uri="{FF2B5EF4-FFF2-40B4-BE49-F238E27FC236}">
                <a16:creationId xmlns:a16="http://schemas.microsoft.com/office/drawing/2014/main" id="{F879F071-6882-F345-B5C3-7EA9258E372E}"/>
              </a:ext>
            </a:extLst>
          </p:cNvPr>
          <p:cNvSpPr txBox="1">
            <a:spLocks/>
          </p:cNvSpPr>
          <p:nvPr/>
        </p:nvSpPr>
        <p:spPr>
          <a:xfrm>
            <a:off x="9971774" y="4112559"/>
            <a:ext cx="2014752" cy="4953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400" i="1" dirty="0">
                <a:solidFill>
                  <a:srgbClr val="0070C0"/>
                </a:solidFill>
              </a:rPr>
              <a:t>Dena </a:t>
            </a:r>
            <a:r>
              <a:rPr lang="en-GB" sz="1400" i="1" dirty="0" err="1">
                <a:solidFill>
                  <a:srgbClr val="0070C0"/>
                </a:solidFill>
              </a:rPr>
              <a:t>Zeraatkar</a:t>
            </a:r>
            <a:r>
              <a:rPr lang="it-IT" sz="1400" i="1" dirty="0">
                <a:solidFill>
                  <a:srgbClr val="0070C0"/>
                </a:solidFill>
              </a:rPr>
              <a:t> </a:t>
            </a:r>
            <a:endParaRPr lang="en-GB" sz="1400" i="1" dirty="0">
              <a:solidFill>
                <a:srgbClr val="0070C0"/>
              </a:solidFill>
            </a:endParaRPr>
          </a:p>
          <a:p>
            <a:pPr marL="0" indent="0">
              <a:lnSpc>
                <a:spcPct val="100000"/>
              </a:lnSpc>
              <a:spcBef>
                <a:spcPts val="0"/>
              </a:spcBef>
              <a:buFont typeface="Arial" panose="020B0604020202020204" pitchFamily="34" charset="0"/>
              <a:buNone/>
            </a:pPr>
            <a:r>
              <a:rPr lang="en-GB" sz="1400" i="1" dirty="0">
                <a:solidFill>
                  <a:srgbClr val="0070C0"/>
                </a:solidFill>
              </a:rPr>
              <a:t>USA - Canada</a:t>
            </a:r>
            <a:endParaRPr lang="en-GB" sz="2000" i="1" dirty="0">
              <a:solidFill>
                <a:srgbClr val="0070C0"/>
              </a:solidFill>
            </a:endParaRPr>
          </a:p>
          <a:p>
            <a:pPr marL="0" indent="0">
              <a:buFont typeface="Arial" panose="020B0604020202020204" pitchFamily="34" charset="0"/>
              <a:buNone/>
            </a:pPr>
            <a:endParaRPr lang="en-GB" sz="2000" i="1" dirty="0">
              <a:solidFill>
                <a:srgbClr val="0070C0"/>
              </a:solidFill>
            </a:endParaRPr>
          </a:p>
        </p:txBody>
      </p:sp>
      <p:pic>
        <p:nvPicPr>
          <p:cNvPr id="39" name="Immagine 38">
            <a:extLst>
              <a:ext uri="{FF2B5EF4-FFF2-40B4-BE49-F238E27FC236}">
                <a16:creationId xmlns:a16="http://schemas.microsoft.com/office/drawing/2014/main" id="{DA58F5D4-F4CD-C840-A614-FCE552D9F4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55752" y="2713125"/>
            <a:ext cx="1205544" cy="1446653"/>
          </a:xfrm>
          <a:prstGeom prst="rect">
            <a:avLst/>
          </a:prstGeom>
        </p:spPr>
      </p:pic>
      <p:pic>
        <p:nvPicPr>
          <p:cNvPr id="4" name="Immagine 3">
            <a:extLst>
              <a:ext uri="{FF2B5EF4-FFF2-40B4-BE49-F238E27FC236}">
                <a16:creationId xmlns:a16="http://schemas.microsoft.com/office/drawing/2014/main" id="{CC6EB98D-5FFE-3C4A-8397-7462A1F570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16967" y="2680534"/>
            <a:ext cx="1105811" cy="1458761"/>
          </a:xfrm>
          <a:prstGeom prst="rect">
            <a:avLst/>
          </a:prstGeom>
        </p:spPr>
      </p:pic>
      <p:pic>
        <p:nvPicPr>
          <p:cNvPr id="8" name="Immagine 7">
            <a:extLst>
              <a:ext uri="{FF2B5EF4-FFF2-40B4-BE49-F238E27FC236}">
                <a16:creationId xmlns:a16="http://schemas.microsoft.com/office/drawing/2014/main" id="{024445A2-A839-7C4C-831C-B2E096CBFF0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055751" y="912000"/>
            <a:ext cx="1161433" cy="1338470"/>
          </a:xfrm>
          <a:prstGeom prst="rect">
            <a:avLst/>
          </a:prstGeom>
        </p:spPr>
      </p:pic>
      <p:pic>
        <p:nvPicPr>
          <p:cNvPr id="11" name="Immagine 10">
            <a:extLst>
              <a:ext uri="{FF2B5EF4-FFF2-40B4-BE49-F238E27FC236}">
                <a16:creationId xmlns:a16="http://schemas.microsoft.com/office/drawing/2014/main" id="{1C357AAC-57CB-F749-ACDB-94EFED24B58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304434" y="2673004"/>
            <a:ext cx="1184858" cy="1446960"/>
          </a:xfrm>
          <a:prstGeom prst="rect">
            <a:avLst/>
          </a:prstGeom>
        </p:spPr>
      </p:pic>
      <p:pic>
        <p:nvPicPr>
          <p:cNvPr id="9" name="Immagine 8">
            <a:extLst>
              <a:ext uri="{FF2B5EF4-FFF2-40B4-BE49-F238E27FC236}">
                <a16:creationId xmlns:a16="http://schemas.microsoft.com/office/drawing/2014/main" id="{088CBA76-E935-C040-8DB6-BF6CFA90CB4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28939" y="912352"/>
            <a:ext cx="1310147" cy="1310147"/>
          </a:xfrm>
          <a:prstGeom prst="rect">
            <a:avLst/>
          </a:prstGeom>
        </p:spPr>
      </p:pic>
      <p:pic>
        <p:nvPicPr>
          <p:cNvPr id="2" name="Immagine 1">
            <a:extLst>
              <a:ext uri="{FF2B5EF4-FFF2-40B4-BE49-F238E27FC236}">
                <a16:creationId xmlns:a16="http://schemas.microsoft.com/office/drawing/2014/main" id="{611F9DF8-8A67-604A-A13D-97D11501373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59645" y="4558203"/>
            <a:ext cx="1347213" cy="1613278"/>
          </a:xfrm>
          <a:prstGeom prst="rect">
            <a:avLst/>
          </a:prstGeom>
        </p:spPr>
      </p:pic>
      <p:pic>
        <p:nvPicPr>
          <p:cNvPr id="12" name="Immagine 11">
            <a:extLst>
              <a:ext uri="{FF2B5EF4-FFF2-40B4-BE49-F238E27FC236}">
                <a16:creationId xmlns:a16="http://schemas.microsoft.com/office/drawing/2014/main" id="{B0F7932E-FC68-2E4E-9559-1AD168152D9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981724" y="838201"/>
            <a:ext cx="1123675" cy="1412269"/>
          </a:xfrm>
          <a:prstGeom prst="rect">
            <a:avLst/>
          </a:prstGeom>
        </p:spPr>
      </p:pic>
    </p:spTree>
    <p:extLst>
      <p:ext uri="{BB962C8B-B14F-4D97-AF65-F5344CB8AC3E}">
        <p14:creationId xmlns:p14="http://schemas.microsoft.com/office/powerpoint/2010/main" val="2026543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365125"/>
            <a:ext cx="9240837" cy="746126"/>
          </a:xfrm>
        </p:spPr>
        <p:txBody>
          <a:bodyPr/>
          <a:lstStyle/>
          <a:p>
            <a:r>
              <a:rPr lang="en-GB" dirty="0"/>
              <a:t>Evidence-based Recommendations</a:t>
            </a:r>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Inhaltsplatzhalter 8">
            <a:extLst>
              <a:ext uri="{FF2B5EF4-FFF2-40B4-BE49-F238E27FC236}">
                <a16:creationId xmlns:a16="http://schemas.microsoft.com/office/drawing/2014/main" id="{5E41AC1E-B772-6D44-A49E-E7DDCB8C1AB9}"/>
              </a:ext>
            </a:extLst>
          </p:cNvPr>
          <p:cNvSpPr>
            <a:spLocks noGrp="1"/>
          </p:cNvSpPr>
          <p:nvPr>
            <p:ph idx="1"/>
          </p:nvPr>
        </p:nvSpPr>
        <p:spPr>
          <a:xfrm>
            <a:off x="334961" y="1175815"/>
            <a:ext cx="10515600" cy="4351338"/>
          </a:xfrm>
        </p:spPr>
        <p:txBody>
          <a:bodyPr>
            <a:normAutofit/>
          </a:bodyPr>
          <a:lstStyle/>
          <a:p>
            <a:pPr marL="0" lvl="0" indent="0">
              <a:spcBef>
                <a:spcPct val="0"/>
              </a:spcBef>
              <a:buNone/>
            </a:pPr>
            <a:r>
              <a:rPr lang="en-GB" sz="2200" dirty="0"/>
              <a:t>Longer duration of cardiac rhythm monitoring compared to a shorter duration</a:t>
            </a:r>
            <a:r>
              <a:rPr lang="it-IT" sz="2200" dirty="0"/>
              <a:t> </a:t>
            </a:r>
            <a:endParaRPr lang="de-DE" sz="2200" dirty="0"/>
          </a:p>
        </p:txBody>
      </p:sp>
      <p:sp>
        <p:nvSpPr>
          <p:cNvPr id="19" name="Title 1"/>
          <p:cNvSpPr txBox="1">
            <a:spLocks/>
          </p:cNvSpPr>
          <p:nvPr/>
        </p:nvSpPr>
        <p:spPr>
          <a:xfrm>
            <a:off x="334963" y="365125"/>
            <a:ext cx="9240837" cy="746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baseline="0">
                <a:solidFill>
                  <a:srgbClr val="082163"/>
                </a:solidFill>
                <a:latin typeface="Arial" panose="020B0604020202020204" pitchFamily="34" charset="0"/>
                <a:ea typeface="+mj-ea"/>
                <a:cs typeface="Arial" panose="020B0604020202020204" pitchFamily="34" charset="0"/>
              </a:defRPr>
            </a:lvl1pPr>
          </a:lstStyle>
          <a:p>
            <a:endParaRPr lang="en-GB" dirty="0"/>
          </a:p>
        </p:txBody>
      </p:sp>
      <p:sp>
        <p:nvSpPr>
          <p:cNvPr id="20"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Inhaltsplatzhalter 8">
            <a:extLst>
              <a:ext uri="{FF2B5EF4-FFF2-40B4-BE49-F238E27FC236}">
                <a16:creationId xmlns:a16="http://schemas.microsoft.com/office/drawing/2014/main" id="{5E41AC1E-B772-6D44-A49E-E7DDCB8C1AB9}"/>
              </a:ext>
            </a:extLst>
          </p:cNvPr>
          <p:cNvSpPr txBox="1">
            <a:spLocks/>
          </p:cNvSpPr>
          <p:nvPr/>
        </p:nvSpPr>
        <p:spPr>
          <a:xfrm>
            <a:off x="334964" y="993676"/>
            <a:ext cx="9611924" cy="803986"/>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 typeface="Arial" panose="020B0604020202020204" pitchFamily="34" charset="0"/>
              <a:buNone/>
            </a:pPr>
            <a:endParaRPr lang="de-DE" dirty="0"/>
          </a:p>
          <a:p>
            <a:pPr marL="0" indent="0">
              <a:buFont typeface="Arial" panose="020B0604020202020204" pitchFamily="34" charset="0"/>
              <a:buNone/>
            </a:pPr>
            <a:endParaRPr lang="de-DE" dirty="0"/>
          </a:p>
        </p:txBody>
      </p:sp>
      <p:sp>
        <p:nvSpPr>
          <p:cNvPr id="22" name="TextBox 21"/>
          <p:cNvSpPr txBox="1"/>
          <p:nvPr/>
        </p:nvSpPr>
        <p:spPr>
          <a:xfrm>
            <a:off x="334961" y="1943372"/>
            <a:ext cx="9611927" cy="1631216"/>
          </a:xfrm>
          <a:prstGeom prst="rect">
            <a:avLst/>
          </a:prstGeom>
          <a:solidFill>
            <a:schemeClr val="accent6">
              <a:lumMod val="20000"/>
              <a:lumOff val="80000"/>
            </a:schemeClr>
          </a:solidFill>
        </p:spPr>
        <p:txBody>
          <a:bodyPr wrap="square" rtlCol="0">
            <a:spAutoFit/>
          </a:bodyPr>
          <a:lstStyle/>
          <a:p>
            <a:pPr algn="just"/>
            <a:r>
              <a:rPr lang="en-GB" sz="2000" b="1" dirty="0"/>
              <a:t>PICO 1: </a:t>
            </a:r>
            <a:r>
              <a:rPr lang="en-GB" sz="2000" dirty="0"/>
              <a:t>In adult patients with ischaemic stroke or TIA of undetermined origin, does a longer duration of cardiac rhythm monitoring compared to a shorter duration of cardiac rhythm monitoring increase the detection of subclinical AF, increase the rate of anticoagulation, reduce the rate of recurrent stroke or systemic embolism, intracranial haemorrhage, any major haemorrhage, mortality and improve functional outcome?</a:t>
            </a:r>
            <a:endParaRPr lang="it-IT" sz="2000" dirty="0"/>
          </a:p>
        </p:txBody>
      </p:sp>
      <p:pic>
        <p:nvPicPr>
          <p:cNvPr id="6" name="Immagine 5">
            <a:extLst>
              <a:ext uri="{FF2B5EF4-FFF2-40B4-BE49-F238E27FC236}">
                <a16:creationId xmlns:a16="http://schemas.microsoft.com/office/drawing/2014/main" id="{06EA94BE-669A-B047-97B0-5C167A37AA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
          <a:stretch/>
        </p:blipFill>
        <p:spPr>
          <a:xfrm>
            <a:off x="245327" y="3575914"/>
            <a:ext cx="9790772" cy="2813735"/>
          </a:xfrm>
          <a:prstGeom prst="rect">
            <a:avLst/>
          </a:prstGeom>
        </p:spPr>
      </p:pic>
    </p:spTree>
    <p:extLst>
      <p:ext uri="{BB962C8B-B14F-4D97-AF65-F5344CB8AC3E}">
        <p14:creationId xmlns:p14="http://schemas.microsoft.com/office/powerpoint/2010/main" val="1632245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298219"/>
            <a:ext cx="9240837" cy="746126"/>
          </a:xfrm>
        </p:spPr>
        <p:txBody>
          <a:bodyPr>
            <a:normAutofit/>
          </a:bodyPr>
          <a:lstStyle/>
          <a:p>
            <a:r>
              <a:rPr lang="en-GB" sz="2400" i="1" dirty="0"/>
              <a:t>Outcome: detection of subclinical AF  </a:t>
            </a:r>
            <a:endParaRPr lang="en-GB" sz="2400" dirty="0"/>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Immagine 6">
            <a:extLst>
              <a:ext uri="{FF2B5EF4-FFF2-40B4-BE49-F238E27FC236}">
                <a16:creationId xmlns:a16="http://schemas.microsoft.com/office/drawing/2014/main" id="{F66CCCB1-E74F-5148-83F0-AE885E61C5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2921" b="14288"/>
          <a:stretch/>
        </p:blipFill>
        <p:spPr>
          <a:xfrm>
            <a:off x="1861479" y="1056268"/>
            <a:ext cx="8089900" cy="2468291"/>
          </a:xfrm>
          <a:prstGeom prst="rect">
            <a:avLst/>
          </a:prstGeom>
        </p:spPr>
      </p:pic>
      <p:pic>
        <p:nvPicPr>
          <p:cNvPr id="10" name="Immagine 9">
            <a:extLst>
              <a:ext uri="{FF2B5EF4-FFF2-40B4-BE49-F238E27FC236}">
                <a16:creationId xmlns:a16="http://schemas.microsoft.com/office/drawing/2014/main" id="{7BA9AF53-73EF-6047-930B-3F936A4F35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1890"/>
          <a:stretch/>
        </p:blipFill>
        <p:spPr>
          <a:xfrm>
            <a:off x="1784980" y="3602616"/>
            <a:ext cx="7620000" cy="2998904"/>
          </a:xfrm>
          <a:prstGeom prst="rect">
            <a:avLst/>
          </a:prstGeom>
        </p:spPr>
      </p:pic>
    </p:spTree>
    <p:extLst>
      <p:ext uri="{BB962C8B-B14F-4D97-AF65-F5344CB8AC3E}">
        <p14:creationId xmlns:p14="http://schemas.microsoft.com/office/powerpoint/2010/main" val="1189233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Immagine 6">
            <a:extLst>
              <a:ext uri="{FF2B5EF4-FFF2-40B4-BE49-F238E27FC236}">
                <a16:creationId xmlns:a16="http://schemas.microsoft.com/office/drawing/2014/main" id="{A835FCE5-1B0A-2F47-9DEC-1FBAF04E5F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2029" y="829214"/>
            <a:ext cx="9560312" cy="1624875"/>
          </a:xfrm>
          <a:prstGeom prst="rect">
            <a:avLst/>
          </a:prstGeom>
        </p:spPr>
      </p:pic>
      <p:pic>
        <p:nvPicPr>
          <p:cNvPr id="12" name="Immagine 11">
            <a:extLst>
              <a:ext uri="{FF2B5EF4-FFF2-40B4-BE49-F238E27FC236}">
                <a16:creationId xmlns:a16="http://schemas.microsoft.com/office/drawing/2014/main" id="{2CD9C08C-A955-1142-A61D-FC9035B4EC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814" y="2453658"/>
            <a:ext cx="5040351" cy="3750959"/>
          </a:xfrm>
          <a:prstGeom prst="rect">
            <a:avLst/>
          </a:prstGeom>
        </p:spPr>
      </p:pic>
      <p:pic>
        <p:nvPicPr>
          <p:cNvPr id="14" name="Immagine 13">
            <a:extLst>
              <a:ext uri="{FF2B5EF4-FFF2-40B4-BE49-F238E27FC236}">
                <a16:creationId xmlns:a16="http://schemas.microsoft.com/office/drawing/2014/main" id="{3542FA87-64C7-2A45-AAD6-17361B0412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3623" y="2387183"/>
            <a:ext cx="6213547" cy="3489942"/>
          </a:xfrm>
          <a:prstGeom prst="rect">
            <a:avLst/>
          </a:prstGeom>
        </p:spPr>
      </p:pic>
      <p:sp>
        <p:nvSpPr>
          <p:cNvPr id="19" name="Title 1">
            <a:extLst>
              <a:ext uri="{FF2B5EF4-FFF2-40B4-BE49-F238E27FC236}">
                <a16:creationId xmlns:a16="http://schemas.microsoft.com/office/drawing/2014/main" id="{F07217BD-9583-1940-9061-E17C593107DC}"/>
              </a:ext>
            </a:extLst>
          </p:cNvPr>
          <p:cNvSpPr>
            <a:spLocks noGrp="1"/>
          </p:cNvSpPr>
          <p:nvPr>
            <p:ph type="title"/>
          </p:nvPr>
        </p:nvSpPr>
        <p:spPr>
          <a:xfrm>
            <a:off x="334963" y="298219"/>
            <a:ext cx="9240837" cy="746126"/>
          </a:xfrm>
        </p:spPr>
        <p:txBody>
          <a:bodyPr>
            <a:normAutofit/>
          </a:bodyPr>
          <a:lstStyle/>
          <a:p>
            <a:r>
              <a:rPr lang="en-GB" sz="2400" i="1" dirty="0"/>
              <a:t>Outcome: detection of subclinical AF  </a:t>
            </a:r>
            <a:endParaRPr lang="en-GB" sz="2400" dirty="0"/>
          </a:p>
        </p:txBody>
      </p:sp>
      <p:sp>
        <p:nvSpPr>
          <p:cNvPr id="2" name="Ovale 1">
            <a:extLst>
              <a:ext uri="{FF2B5EF4-FFF2-40B4-BE49-F238E27FC236}">
                <a16:creationId xmlns:a16="http://schemas.microsoft.com/office/drawing/2014/main" id="{DD97F91E-8365-B845-B9C0-2B6663DB7F33}"/>
              </a:ext>
            </a:extLst>
          </p:cNvPr>
          <p:cNvSpPr/>
          <p:nvPr/>
        </p:nvSpPr>
        <p:spPr>
          <a:xfrm>
            <a:off x="2308301" y="5285678"/>
            <a:ext cx="635621" cy="3902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6B4F72D3-DA1B-624A-91D8-52EC001A5824}"/>
              </a:ext>
            </a:extLst>
          </p:cNvPr>
          <p:cNvSpPr/>
          <p:nvPr/>
        </p:nvSpPr>
        <p:spPr>
          <a:xfrm>
            <a:off x="7963366" y="4878661"/>
            <a:ext cx="635621" cy="3902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02077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Immagine 6">
            <a:extLst>
              <a:ext uri="{FF2B5EF4-FFF2-40B4-BE49-F238E27FC236}">
                <a16:creationId xmlns:a16="http://schemas.microsoft.com/office/drawing/2014/main" id="{A835FCE5-1B0A-2F47-9DEC-1FBAF04E5F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2029" y="829214"/>
            <a:ext cx="9560312" cy="1624875"/>
          </a:xfrm>
          <a:prstGeom prst="rect">
            <a:avLst/>
          </a:prstGeom>
        </p:spPr>
      </p:pic>
      <p:pic>
        <p:nvPicPr>
          <p:cNvPr id="16" name="Immagine 15">
            <a:extLst>
              <a:ext uri="{FF2B5EF4-FFF2-40B4-BE49-F238E27FC236}">
                <a16:creationId xmlns:a16="http://schemas.microsoft.com/office/drawing/2014/main" id="{D3B126AB-B2D8-1B47-B01A-DB71AE1D72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496" t="21100"/>
          <a:stretch/>
        </p:blipFill>
        <p:spPr>
          <a:xfrm>
            <a:off x="118744" y="2542476"/>
            <a:ext cx="5457265" cy="3791415"/>
          </a:xfrm>
          <a:prstGeom prst="rect">
            <a:avLst/>
          </a:prstGeom>
        </p:spPr>
      </p:pic>
      <p:pic>
        <p:nvPicPr>
          <p:cNvPr id="18" name="Immagine 17">
            <a:extLst>
              <a:ext uri="{FF2B5EF4-FFF2-40B4-BE49-F238E27FC236}">
                <a16:creationId xmlns:a16="http://schemas.microsoft.com/office/drawing/2014/main" id="{C984A39B-38A3-CA44-A9CD-03D9FC33BCC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950" r="6792"/>
          <a:stretch/>
        </p:blipFill>
        <p:spPr>
          <a:xfrm>
            <a:off x="5576008" y="2620535"/>
            <a:ext cx="5341035" cy="2820796"/>
          </a:xfrm>
          <a:prstGeom prst="rect">
            <a:avLst/>
          </a:prstGeom>
        </p:spPr>
      </p:pic>
      <p:sp>
        <p:nvSpPr>
          <p:cNvPr id="8" name="Title 1">
            <a:extLst>
              <a:ext uri="{FF2B5EF4-FFF2-40B4-BE49-F238E27FC236}">
                <a16:creationId xmlns:a16="http://schemas.microsoft.com/office/drawing/2014/main" id="{3CBF4FBE-27C8-294E-9B6D-0C1F6B309AF1}"/>
              </a:ext>
            </a:extLst>
          </p:cNvPr>
          <p:cNvSpPr>
            <a:spLocks noGrp="1"/>
          </p:cNvSpPr>
          <p:nvPr>
            <p:ph type="title"/>
          </p:nvPr>
        </p:nvSpPr>
        <p:spPr>
          <a:xfrm>
            <a:off x="334963" y="298219"/>
            <a:ext cx="9240837" cy="746126"/>
          </a:xfrm>
        </p:spPr>
        <p:txBody>
          <a:bodyPr>
            <a:normAutofit/>
          </a:bodyPr>
          <a:lstStyle/>
          <a:p>
            <a:r>
              <a:rPr lang="en-GB" sz="2400" i="1" dirty="0"/>
              <a:t>Outcome: detection of subclinical AF  </a:t>
            </a:r>
            <a:endParaRPr lang="en-GB" sz="2400" dirty="0"/>
          </a:p>
        </p:txBody>
      </p:sp>
      <p:sp>
        <p:nvSpPr>
          <p:cNvPr id="9" name="Ovale 8">
            <a:extLst>
              <a:ext uri="{FF2B5EF4-FFF2-40B4-BE49-F238E27FC236}">
                <a16:creationId xmlns:a16="http://schemas.microsoft.com/office/drawing/2014/main" id="{84793A18-4CCA-B944-97B8-48F542F431DD}"/>
              </a:ext>
            </a:extLst>
          </p:cNvPr>
          <p:cNvSpPr/>
          <p:nvPr/>
        </p:nvSpPr>
        <p:spPr>
          <a:xfrm>
            <a:off x="2252546" y="5553306"/>
            <a:ext cx="635621" cy="3902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F463D0B8-04F5-D54E-A945-1EA64FDA3491}"/>
              </a:ext>
            </a:extLst>
          </p:cNvPr>
          <p:cNvSpPr/>
          <p:nvPr/>
        </p:nvSpPr>
        <p:spPr>
          <a:xfrm>
            <a:off x="7738938" y="4650060"/>
            <a:ext cx="635621" cy="3902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58457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298219"/>
            <a:ext cx="9240837" cy="746126"/>
          </a:xfrm>
        </p:spPr>
        <p:txBody>
          <a:bodyPr>
            <a:normAutofit/>
          </a:bodyPr>
          <a:lstStyle/>
          <a:p>
            <a:r>
              <a:rPr lang="en-GB" sz="2400" i="1" dirty="0"/>
              <a:t>Outcome: rate of anticoagulation</a:t>
            </a:r>
            <a:endParaRPr lang="en-GB" sz="2400" dirty="0"/>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Immagine 3">
            <a:extLst>
              <a:ext uri="{FF2B5EF4-FFF2-40B4-BE49-F238E27FC236}">
                <a16:creationId xmlns:a16="http://schemas.microsoft.com/office/drawing/2014/main" id="{65DD059A-F401-6A43-BC49-A814043290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9820" y="1524620"/>
            <a:ext cx="8308981" cy="4279125"/>
          </a:xfrm>
          <a:prstGeom prst="rect">
            <a:avLst/>
          </a:prstGeom>
        </p:spPr>
      </p:pic>
    </p:spTree>
    <p:extLst>
      <p:ext uri="{BB962C8B-B14F-4D97-AF65-F5344CB8AC3E}">
        <p14:creationId xmlns:p14="http://schemas.microsoft.com/office/powerpoint/2010/main" val="3939980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963" y="298218"/>
            <a:ext cx="10593232" cy="928416"/>
          </a:xfrm>
        </p:spPr>
        <p:txBody>
          <a:bodyPr>
            <a:noAutofit/>
          </a:bodyPr>
          <a:lstStyle/>
          <a:p>
            <a:pPr algn="just"/>
            <a:r>
              <a:rPr lang="en-GB" sz="2400" i="1" dirty="0"/>
              <a:t>Outcome: rates of recurrent stroke or systemic embolism, mortality, intracranial haemorrhage, and major haemorrhage (intracranial or extracranial) </a:t>
            </a:r>
            <a:endParaRPr lang="it-IT" sz="2400" dirty="0"/>
          </a:p>
        </p:txBody>
      </p:sp>
      <p:sp>
        <p:nvSpPr>
          <p:cNvPr id="5" name="Rechteck 4">
            <a:extLst>
              <a:ext uri="{FF2B5EF4-FFF2-40B4-BE49-F238E27FC236}">
                <a16:creationId xmlns:a16="http://schemas.microsoft.com/office/drawing/2014/main" id="{67F83942-A8E2-F745-BA07-9E475E0EC6FC}"/>
              </a:ext>
            </a:extLst>
          </p:cNvPr>
          <p:cNvSpPr>
            <a:spLocks/>
          </p:cNvSpPr>
          <p:nvPr/>
        </p:nvSpPr>
        <p:spPr>
          <a:xfrm>
            <a:off x="9766300" y="0"/>
            <a:ext cx="2425700" cy="134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Immagine 5">
            <a:extLst>
              <a:ext uri="{FF2B5EF4-FFF2-40B4-BE49-F238E27FC236}">
                <a16:creationId xmlns:a16="http://schemas.microsoft.com/office/drawing/2014/main" id="{52B37471-6425-564F-90B0-F538E5D13FC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0085" b="23966"/>
          <a:stretch/>
        </p:blipFill>
        <p:spPr>
          <a:xfrm>
            <a:off x="1341512" y="3534678"/>
            <a:ext cx="9539563" cy="2810107"/>
          </a:xfrm>
          <a:prstGeom prst="rect">
            <a:avLst/>
          </a:prstGeom>
        </p:spPr>
      </p:pic>
      <p:graphicFrame>
        <p:nvGraphicFramePr>
          <p:cNvPr id="3" name="Tabella 2">
            <a:extLst>
              <a:ext uri="{FF2B5EF4-FFF2-40B4-BE49-F238E27FC236}">
                <a16:creationId xmlns:a16="http://schemas.microsoft.com/office/drawing/2014/main" id="{3ACFFF7A-5C31-B14B-8FF9-532643CAFDBF}"/>
              </a:ext>
            </a:extLst>
          </p:cNvPr>
          <p:cNvGraphicFramePr>
            <a:graphicFrameLocks noGrp="1"/>
          </p:cNvGraphicFramePr>
          <p:nvPr>
            <p:extLst>
              <p:ext uri="{D42A27DB-BD31-4B8C-83A1-F6EECF244321}">
                <p14:modId xmlns:p14="http://schemas.microsoft.com/office/powerpoint/2010/main" val="2525538183"/>
              </p:ext>
            </p:extLst>
          </p:nvPr>
        </p:nvGraphicFramePr>
        <p:xfrm>
          <a:off x="334963" y="1524852"/>
          <a:ext cx="11597267" cy="1730815"/>
        </p:xfrm>
        <a:graphic>
          <a:graphicData uri="http://schemas.openxmlformats.org/drawingml/2006/table">
            <a:tbl>
              <a:tblPr>
                <a:tableStyleId>{5C22544A-7EE6-4342-B048-85BDC9FD1C3A}</a:tableStyleId>
              </a:tblPr>
              <a:tblGrid>
                <a:gridCol w="652789">
                  <a:extLst>
                    <a:ext uri="{9D8B030D-6E8A-4147-A177-3AD203B41FA5}">
                      <a16:colId xmlns:a16="http://schemas.microsoft.com/office/drawing/2014/main" val="2599167343"/>
                    </a:ext>
                  </a:extLst>
                </a:gridCol>
                <a:gridCol w="1354431">
                  <a:extLst>
                    <a:ext uri="{9D8B030D-6E8A-4147-A177-3AD203B41FA5}">
                      <a16:colId xmlns:a16="http://schemas.microsoft.com/office/drawing/2014/main" val="29433049"/>
                    </a:ext>
                  </a:extLst>
                </a:gridCol>
                <a:gridCol w="250555">
                  <a:extLst>
                    <a:ext uri="{9D8B030D-6E8A-4147-A177-3AD203B41FA5}">
                      <a16:colId xmlns:a16="http://schemas.microsoft.com/office/drawing/2014/main" val="789764570"/>
                    </a:ext>
                  </a:extLst>
                </a:gridCol>
                <a:gridCol w="1040862">
                  <a:extLst>
                    <a:ext uri="{9D8B030D-6E8A-4147-A177-3AD203B41FA5}">
                      <a16:colId xmlns:a16="http://schemas.microsoft.com/office/drawing/2014/main" val="575313815"/>
                    </a:ext>
                  </a:extLst>
                </a:gridCol>
                <a:gridCol w="127000">
                  <a:extLst>
                    <a:ext uri="{9D8B030D-6E8A-4147-A177-3AD203B41FA5}">
                      <a16:colId xmlns:a16="http://schemas.microsoft.com/office/drawing/2014/main" val="4214592744"/>
                    </a:ext>
                  </a:extLst>
                </a:gridCol>
                <a:gridCol w="127000">
                  <a:extLst>
                    <a:ext uri="{9D8B030D-6E8A-4147-A177-3AD203B41FA5}">
                      <a16:colId xmlns:a16="http://schemas.microsoft.com/office/drawing/2014/main" val="1463879758"/>
                    </a:ext>
                  </a:extLst>
                </a:gridCol>
                <a:gridCol w="127000">
                  <a:extLst>
                    <a:ext uri="{9D8B030D-6E8A-4147-A177-3AD203B41FA5}">
                      <a16:colId xmlns:a16="http://schemas.microsoft.com/office/drawing/2014/main" val="2147973261"/>
                    </a:ext>
                  </a:extLst>
                </a:gridCol>
                <a:gridCol w="1862519">
                  <a:extLst>
                    <a:ext uri="{9D8B030D-6E8A-4147-A177-3AD203B41FA5}">
                      <a16:colId xmlns:a16="http://schemas.microsoft.com/office/drawing/2014/main" val="313198424"/>
                    </a:ext>
                  </a:extLst>
                </a:gridCol>
                <a:gridCol w="1750742">
                  <a:extLst>
                    <a:ext uri="{9D8B030D-6E8A-4147-A177-3AD203B41FA5}">
                      <a16:colId xmlns:a16="http://schemas.microsoft.com/office/drawing/2014/main" val="1424297996"/>
                    </a:ext>
                  </a:extLst>
                </a:gridCol>
                <a:gridCol w="1694985">
                  <a:extLst>
                    <a:ext uri="{9D8B030D-6E8A-4147-A177-3AD203B41FA5}">
                      <a16:colId xmlns:a16="http://schemas.microsoft.com/office/drawing/2014/main" val="2923429251"/>
                    </a:ext>
                  </a:extLst>
                </a:gridCol>
                <a:gridCol w="2352907">
                  <a:extLst>
                    <a:ext uri="{9D8B030D-6E8A-4147-A177-3AD203B41FA5}">
                      <a16:colId xmlns:a16="http://schemas.microsoft.com/office/drawing/2014/main" val="2103523486"/>
                    </a:ext>
                  </a:extLst>
                </a:gridCol>
                <a:gridCol w="129477">
                  <a:extLst>
                    <a:ext uri="{9D8B030D-6E8A-4147-A177-3AD203B41FA5}">
                      <a16:colId xmlns:a16="http://schemas.microsoft.com/office/drawing/2014/main" val="3606244197"/>
                    </a:ext>
                  </a:extLst>
                </a:gridCol>
                <a:gridCol w="127000">
                  <a:extLst>
                    <a:ext uri="{9D8B030D-6E8A-4147-A177-3AD203B41FA5}">
                      <a16:colId xmlns:a16="http://schemas.microsoft.com/office/drawing/2014/main" val="347098116"/>
                    </a:ext>
                  </a:extLst>
                </a:gridCol>
              </a:tblGrid>
              <a:tr h="295486">
                <a:tc gridSpan="13">
                  <a:txBody>
                    <a:bodyPr/>
                    <a:lstStyle/>
                    <a:p>
                      <a:pPr>
                        <a:spcBef>
                          <a:spcPts val="1200"/>
                        </a:spcBef>
                        <a:spcAft>
                          <a:spcPts val="1200"/>
                        </a:spcAft>
                      </a:pPr>
                      <a:r>
                        <a:rPr lang="en-GB" sz="1800" b="1" dirty="0">
                          <a:effectLst/>
                          <a:latin typeface="Arial" panose="020B0604020202020204" pitchFamily="34" charset="0"/>
                          <a:cs typeface="Arial" panose="020B0604020202020204" pitchFamily="34" charset="0"/>
                        </a:rPr>
                        <a:t>Recurrent ischemic stroke</a:t>
                      </a:r>
                      <a:endParaRPr lang="en-GB" sz="1800" dirty="0">
                        <a:effectLst/>
                        <a:latin typeface="Arial" panose="020B0604020202020204" pitchFamily="34" charset="0"/>
                        <a:cs typeface="Arial" panose="020B0604020202020204" pitchFamily="34" charset="0"/>
                      </a:endParaRPr>
                    </a:p>
                  </a:txBody>
                  <a:tcPr marL="50800" marR="50800" marT="50800" marB="50800"/>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337149784"/>
                  </a:ext>
                </a:extLst>
              </a:tr>
              <a:tr h="1354895">
                <a:tc>
                  <a:txBody>
                    <a:bodyPr/>
                    <a:lstStyle/>
                    <a:p>
                      <a:pPr algn="ctr">
                        <a:spcBef>
                          <a:spcPts val="1200"/>
                        </a:spcBef>
                        <a:spcAft>
                          <a:spcPts val="1200"/>
                        </a:spcAft>
                      </a:pPr>
                      <a:r>
                        <a:rPr lang="en-GB" sz="1800">
                          <a:effectLst/>
                          <a:latin typeface="Arial" panose="020B0604020202020204" pitchFamily="34" charset="0"/>
                          <a:cs typeface="Arial" panose="020B0604020202020204" pitchFamily="34" charset="0"/>
                        </a:rPr>
                        <a:t>2</a:t>
                      </a:r>
                      <a:endParaRPr lang="it-IT" sz="18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50800" marB="50800"/>
                </a:tc>
                <a:tc>
                  <a:txBody>
                    <a:bodyPr/>
                    <a:lstStyle/>
                    <a:p>
                      <a:pPr algn="ctr">
                        <a:spcBef>
                          <a:spcPts val="1200"/>
                        </a:spcBef>
                        <a:spcAft>
                          <a:spcPts val="1200"/>
                        </a:spcAft>
                      </a:pPr>
                      <a:r>
                        <a:rPr lang="en-GB" sz="1800">
                          <a:effectLst/>
                          <a:latin typeface="Arial" panose="020B0604020202020204" pitchFamily="34" charset="0"/>
                          <a:cs typeface="Arial" panose="020B0604020202020204" pitchFamily="34" charset="0"/>
                        </a:rPr>
                        <a:t>randomised trials</a:t>
                      </a:r>
                      <a:endParaRPr lang="it-IT" sz="18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50800" marB="50800"/>
                </a:tc>
                <a:tc>
                  <a:txBody>
                    <a:bodyPr/>
                    <a:lstStyle/>
                    <a:p>
                      <a:pPr algn="ctr">
                        <a:spcBef>
                          <a:spcPts val="1200"/>
                        </a:spcBef>
                        <a:spcAft>
                          <a:spcPts val="1200"/>
                        </a:spcAft>
                      </a:pP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50800" marB="50800"/>
                </a:tc>
                <a:tc>
                  <a:txBody>
                    <a:bodyPr/>
                    <a:lstStyle/>
                    <a:p>
                      <a:pPr algn="ctr">
                        <a:spcBef>
                          <a:spcPts val="1200"/>
                        </a:spcBef>
                        <a:spcAft>
                          <a:spcPts val="1200"/>
                        </a:spcAft>
                      </a:pP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50800" marB="50800"/>
                </a:tc>
                <a:tc>
                  <a:txBody>
                    <a:bodyPr/>
                    <a:lstStyle/>
                    <a:p>
                      <a:pPr algn="ctr">
                        <a:spcBef>
                          <a:spcPts val="1200"/>
                        </a:spcBef>
                        <a:spcAft>
                          <a:spcPts val="1200"/>
                        </a:spcAft>
                      </a:pP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50800" marB="50800"/>
                </a:tc>
                <a:tc>
                  <a:txBody>
                    <a:bodyPr/>
                    <a:lstStyle/>
                    <a:p>
                      <a:pPr algn="ctr">
                        <a:spcBef>
                          <a:spcPts val="1200"/>
                        </a:spcBef>
                        <a:spcAft>
                          <a:spcPts val="1200"/>
                        </a:spcAft>
                      </a:pP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50800" marB="50800"/>
                </a:tc>
                <a:tc>
                  <a:txBody>
                    <a:bodyPr/>
                    <a:lstStyle/>
                    <a:p>
                      <a:pPr algn="ctr">
                        <a:spcBef>
                          <a:spcPts val="1200"/>
                        </a:spcBef>
                        <a:spcAft>
                          <a:spcPts val="1200"/>
                        </a:spcAft>
                      </a:pP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50800" marB="50800"/>
                </a:tc>
                <a:tc>
                  <a:txBody>
                    <a:bodyPr/>
                    <a:lstStyle/>
                    <a:p>
                      <a:pPr algn="ctr">
                        <a:spcBef>
                          <a:spcPts val="1200"/>
                        </a:spcBef>
                        <a:spcAft>
                          <a:spcPts val="1200"/>
                        </a:spcAft>
                      </a:pPr>
                      <a:r>
                        <a:rPr lang="en-GB" sz="1800" dirty="0">
                          <a:effectLst/>
                          <a:latin typeface="Arial" panose="020B0604020202020204" pitchFamily="34" charset="0"/>
                          <a:cs typeface="Arial" panose="020B0604020202020204" pitchFamily="34" charset="0"/>
                        </a:rPr>
                        <a:t>16/508 (3.1%)</a:t>
                      </a: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50800" marB="50800"/>
                </a:tc>
                <a:tc>
                  <a:txBody>
                    <a:bodyPr/>
                    <a:lstStyle/>
                    <a:p>
                      <a:pPr algn="ctr">
                        <a:spcBef>
                          <a:spcPts val="1200"/>
                        </a:spcBef>
                        <a:spcAft>
                          <a:spcPts val="1200"/>
                        </a:spcAft>
                      </a:pPr>
                      <a:r>
                        <a:rPr lang="en-GB" sz="1800" dirty="0">
                          <a:effectLst/>
                          <a:latin typeface="Arial" panose="020B0604020202020204" pitchFamily="34" charset="0"/>
                          <a:cs typeface="Arial" panose="020B0604020202020204" pitchFamily="34" charset="0"/>
                        </a:rPr>
                        <a:t>21/505 (4.2%)</a:t>
                      </a: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50800" marB="50800"/>
                </a:tc>
                <a:tc>
                  <a:txBody>
                    <a:bodyPr/>
                    <a:lstStyle/>
                    <a:p>
                      <a:pPr algn="ctr">
                        <a:lnSpc>
                          <a:spcPct val="106000"/>
                        </a:lnSpc>
                        <a:spcBef>
                          <a:spcPts val="1200"/>
                        </a:spcBef>
                        <a:spcAft>
                          <a:spcPts val="1200"/>
                        </a:spcAft>
                      </a:pPr>
                      <a:r>
                        <a:rPr lang="en-GB" sz="1800" dirty="0">
                          <a:effectLst/>
                          <a:latin typeface="Arial" panose="020B0604020202020204" pitchFamily="34" charset="0"/>
                          <a:cs typeface="Arial" panose="020B0604020202020204" pitchFamily="34" charset="0"/>
                        </a:rPr>
                        <a:t>OR 0.74</a:t>
                      </a:r>
                      <a:endParaRPr lang="it-IT" sz="1800" dirty="0">
                        <a:effectLst/>
                        <a:latin typeface="Arial" panose="020B0604020202020204" pitchFamily="34" charset="0"/>
                        <a:cs typeface="Arial" panose="020B0604020202020204" pitchFamily="34" charset="0"/>
                      </a:endParaRPr>
                    </a:p>
                    <a:p>
                      <a:pPr algn="ctr">
                        <a:spcBef>
                          <a:spcPts val="1200"/>
                        </a:spcBef>
                        <a:spcAft>
                          <a:spcPts val="1200"/>
                        </a:spcAft>
                      </a:pPr>
                      <a:r>
                        <a:rPr lang="en-GB" sz="1800" dirty="0">
                          <a:effectLst/>
                          <a:latin typeface="Arial" panose="020B0604020202020204" pitchFamily="34" charset="0"/>
                          <a:cs typeface="Arial" panose="020B0604020202020204" pitchFamily="34" charset="0"/>
                        </a:rPr>
                        <a:t>(0.38 to 1.46)</a:t>
                      </a: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50800" marB="50800"/>
                </a:tc>
                <a:tc>
                  <a:txBody>
                    <a:bodyPr/>
                    <a:lstStyle/>
                    <a:p>
                      <a:pPr algn="ctr">
                        <a:lnSpc>
                          <a:spcPct val="106000"/>
                        </a:lnSpc>
                        <a:spcBef>
                          <a:spcPts val="1200"/>
                        </a:spcBef>
                        <a:spcAft>
                          <a:spcPts val="1200"/>
                        </a:spcAft>
                      </a:pPr>
                      <a:r>
                        <a:rPr lang="en-GB" sz="1800" dirty="0">
                          <a:effectLst/>
                          <a:latin typeface="Arial" panose="020B0604020202020204" pitchFamily="34" charset="0"/>
                          <a:cs typeface="Arial" panose="020B0604020202020204" pitchFamily="34" charset="0"/>
                        </a:rPr>
                        <a:t>10 fewer per 1 000</a:t>
                      </a:r>
                      <a:endParaRPr lang="it-IT" sz="1800" dirty="0">
                        <a:effectLst/>
                        <a:latin typeface="Arial" panose="020B0604020202020204" pitchFamily="34" charset="0"/>
                        <a:cs typeface="Arial" panose="020B0604020202020204" pitchFamily="34" charset="0"/>
                      </a:endParaRPr>
                    </a:p>
                    <a:p>
                      <a:pPr algn="ctr">
                        <a:spcBef>
                          <a:spcPts val="1200"/>
                        </a:spcBef>
                        <a:spcAft>
                          <a:spcPts val="1200"/>
                        </a:spcAft>
                      </a:pPr>
                      <a:r>
                        <a:rPr lang="en-GB" sz="1800" dirty="0">
                          <a:effectLst/>
                          <a:latin typeface="Arial" panose="020B0604020202020204" pitchFamily="34" charset="0"/>
                          <a:cs typeface="Arial" panose="020B0604020202020204" pitchFamily="34" charset="0"/>
                        </a:rPr>
                        <a:t>(from 25 fewer to 18 more)</a:t>
                      </a: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50800" marB="50800"/>
                </a:tc>
                <a:tc>
                  <a:txBody>
                    <a:bodyPr/>
                    <a:lstStyle/>
                    <a:p>
                      <a:pPr algn="ctr">
                        <a:lnSpc>
                          <a:spcPct val="106000"/>
                        </a:lnSpc>
                        <a:spcBef>
                          <a:spcPts val="1200"/>
                        </a:spcBef>
                        <a:spcAft>
                          <a:spcPts val="1200"/>
                        </a:spcAft>
                      </a:pP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50800" marB="50800"/>
                </a:tc>
                <a:tc>
                  <a:txBody>
                    <a:bodyPr/>
                    <a:lstStyle/>
                    <a:p>
                      <a:pPr algn="ctr">
                        <a:spcBef>
                          <a:spcPts val="1200"/>
                        </a:spcBef>
                        <a:spcAft>
                          <a:spcPts val="1200"/>
                        </a:spcAft>
                      </a:pPr>
                      <a:endParaRPr lang="it-IT" sz="18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50800" marB="50800"/>
                </a:tc>
                <a:extLst>
                  <a:ext uri="{0D108BD9-81ED-4DB2-BD59-A6C34878D82A}">
                    <a16:rowId xmlns:a16="http://schemas.microsoft.com/office/drawing/2014/main" val="2942212034"/>
                  </a:ext>
                </a:extLst>
              </a:tr>
            </a:tbl>
          </a:graphicData>
        </a:graphic>
      </p:graphicFrame>
    </p:spTree>
    <p:extLst>
      <p:ext uri="{BB962C8B-B14F-4D97-AF65-F5344CB8AC3E}">
        <p14:creationId xmlns:p14="http://schemas.microsoft.com/office/powerpoint/2010/main" val="3443459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1595</Words>
  <Application>Microsoft Macintosh PowerPoint</Application>
  <PresentationFormat>Breitbild</PresentationFormat>
  <Paragraphs>187</Paragraphs>
  <Slides>32</Slides>
  <Notes>0</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32</vt:i4>
      </vt:variant>
    </vt:vector>
  </HeadingPairs>
  <TitlesOfParts>
    <vt:vector size="38" baseType="lpstr">
      <vt:lpstr>Arial</vt:lpstr>
      <vt:lpstr>Calibri</vt:lpstr>
      <vt:lpstr>Symbol</vt:lpstr>
      <vt:lpstr>Wingdings</vt:lpstr>
      <vt:lpstr>Office Theme</vt:lpstr>
      <vt:lpstr>1_Office Theme</vt:lpstr>
      <vt:lpstr>PowerPoint-Präsentation</vt:lpstr>
      <vt:lpstr>Disclosures</vt:lpstr>
      <vt:lpstr>PowerPoint-Präsentation</vt:lpstr>
      <vt:lpstr>Evidence-based Recommendations</vt:lpstr>
      <vt:lpstr>Outcome: detection of subclinical AF  </vt:lpstr>
      <vt:lpstr>Outcome: detection of subclinical AF  </vt:lpstr>
      <vt:lpstr>Outcome: detection of subclinical AF  </vt:lpstr>
      <vt:lpstr>Outcome: rate of anticoagulation</vt:lpstr>
      <vt:lpstr>Outcome: rates of recurrent stroke or systemic embolism, mortality, intracranial haemorrhage, and major haemorrhage (intracranial or extracranial) </vt:lpstr>
      <vt:lpstr>Evidence-based Recommendations</vt:lpstr>
      <vt:lpstr>Outcome: detection of subclinical AF  </vt:lpstr>
      <vt:lpstr>Outcome: detection of subclinical AF  </vt:lpstr>
      <vt:lpstr>Evidence-based Recommendations</vt:lpstr>
      <vt:lpstr>Outcome: detection of subclinical AF  </vt:lpstr>
      <vt:lpstr>Outcome: detection of subclinical AF  </vt:lpstr>
      <vt:lpstr>Outcome: rate of anticoagulation</vt:lpstr>
      <vt:lpstr>Outcome: rates of recurrent stroke or systemic embolism, mortality, intracranial haemorrhage, and major haemorrhage (intracranial or extracranial) </vt:lpstr>
      <vt:lpstr>Evidence-based Recommendations</vt:lpstr>
      <vt:lpstr>Outcome: detection of subclinical AF  </vt:lpstr>
      <vt:lpstr>Outcome: detection of subclinical AF  </vt:lpstr>
      <vt:lpstr>Outcome: detection of subclinical AF  </vt:lpstr>
      <vt:lpstr>Outcome: detection of subclinical AF  </vt:lpstr>
      <vt:lpstr>Outcome: detection of subclinical AF  </vt:lpstr>
      <vt:lpstr>Outcome: detection of subclinical AF  </vt:lpstr>
      <vt:lpstr>Outcome: detection of subclinical AF  </vt:lpstr>
      <vt:lpstr>Evidence-based Recommendations</vt:lpstr>
      <vt:lpstr>Outcome: detection of subclinical AF  </vt:lpstr>
      <vt:lpstr>Outcome: detection of subclinical AF  </vt:lpstr>
      <vt:lpstr>Outcome: detection of subclinical AF  </vt:lpstr>
      <vt:lpstr>Areas of future research</vt:lpstr>
      <vt:lpstr>Conclusions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Annina Giger</dc:creator>
  <cp:lastModifiedBy>Alex Bayer</cp:lastModifiedBy>
  <cp:revision>123</cp:revision>
  <dcterms:created xsi:type="dcterms:W3CDTF">2019-11-28T10:15:31Z</dcterms:created>
  <dcterms:modified xsi:type="dcterms:W3CDTF">2022-05-31T06:33:44Z</dcterms:modified>
</cp:coreProperties>
</file>